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8" r:id="rId3"/>
    <p:sldId id="262" r:id="rId4"/>
    <p:sldId id="257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32" autoAdjust="0"/>
  </p:normalViewPr>
  <p:slideViewPr>
    <p:cSldViewPr>
      <p:cViewPr varScale="1">
        <p:scale>
          <a:sx n="111" d="100"/>
          <a:sy n="111" d="100"/>
        </p:scale>
        <p:origin x="-160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86" y="-10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910138-BAFE-4835-B174-CD2093CB4A29}" type="datetimeFigureOut">
              <a:rPr lang="en-US" smtClean="0"/>
              <a:pPr/>
              <a:t>6/11/2009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EEFBB3-6A99-4C8D-85A1-787647CED43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B6B519-4BCB-4296-9F5D-8C503A9C7436}" type="datetimeFigureOut">
              <a:rPr lang="en-US" smtClean="0"/>
              <a:pPr/>
              <a:t>6/11/2009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764645-E093-4B39-8254-817B0CA2EB3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764645-E093-4B39-8254-817B0CA2EB3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B3C106-3F65-44FE-8DE2-60CB78AE0150}" type="datetimeFigureOut">
              <a:rPr lang="en-US" smtClean="0"/>
              <a:pPr/>
              <a:t>6/11/2009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1C1D8C-2622-42F5-8E13-A724CE7C0A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B3C106-3F65-44FE-8DE2-60CB78AE0150}" type="datetimeFigureOut">
              <a:rPr lang="en-US" smtClean="0"/>
              <a:pPr/>
              <a:t>6/11/2009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1C1D8C-2622-42F5-8E13-A724CE7C0A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B3C106-3F65-44FE-8DE2-60CB78AE0150}" type="datetimeFigureOut">
              <a:rPr lang="en-US" smtClean="0"/>
              <a:pPr/>
              <a:t>6/11/2009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1C1D8C-2622-42F5-8E13-A724CE7C0A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B3C106-3F65-44FE-8DE2-60CB78AE0150}" type="datetimeFigureOut">
              <a:rPr lang="en-US" smtClean="0"/>
              <a:pPr/>
              <a:t>6/11/2009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1C1D8C-2622-42F5-8E13-A724CE7C0A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B3C106-3F65-44FE-8DE2-60CB78AE0150}" type="datetimeFigureOut">
              <a:rPr lang="en-US" smtClean="0"/>
              <a:pPr/>
              <a:t>6/11/2009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1C1D8C-2622-42F5-8E13-A724CE7C0A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B3C106-3F65-44FE-8DE2-60CB78AE0150}" type="datetimeFigureOut">
              <a:rPr lang="en-US" smtClean="0"/>
              <a:pPr/>
              <a:t>6/11/2009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1C1D8C-2622-42F5-8E13-A724CE7C0A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B3C106-3F65-44FE-8DE2-60CB78AE0150}" type="datetimeFigureOut">
              <a:rPr lang="en-US" smtClean="0"/>
              <a:pPr/>
              <a:t>6/11/2009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1C1D8C-2622-42F5-8E13-A724CE7C0A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B3C106-3F65-44FE-8DE2-60CB78AE0150}" type="datetimeFigureOut">
              <a:rPr lang="en-US" smtClean="0"/>
              <a:pPr/>
              <a:t>6/11/2009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1C1D8C-2622-42F5-8E13-A724CE7C0A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B3C106-3F65-44FE-8DE2-60CB78AE0150}" type="datetimeFigureOut">
              <a:rPr lang="en-US" smtClean="0"/>
              <a:pPr/>
              <a:t>6/11/2009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1C1D8C-2622-42F5-8E13-A724CE7C0A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B3C106-3F65-44FE-8DE2-60CB78AE0150}" type="datetimeFigureOut">
              <a:rPr lang="en-US" smtClean="0"/>
              <a:pPr/>
              <a:t>6/11/2009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1C1D8C-2622-42F5-8E13-A724CE7C0A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F7B3C106-3F65-44FE-8DE2-60CB78AE0150}" type="datetimeFigureOut">
              <a:rPr lang="en-US" smtClean="0"/>
              <a:pPr/>
              <a:t>6/11/2009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91C1D8C-2622-42F5-8E13-A724CE7C0A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7B3C106-3F65-44FE-8DE2-60CB78AE0150}" type="datetimeFigureOut">
              <a:rPr lang="en-US" smtClean="0"/>
              <a:pPr/>
              <a:t>6/11/2009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91C1D8C-2622-42F5-8E13-A724CE7C0A9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ransition>
    <p:pull dir="ru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hyperlink" Target="http://w3dna.rutgers.ed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v\Desktop\buil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52400"/>
            <a:ext cx="4267200" cy="4267200"/>
          </a:xfrm>
          <a:prstGeom prst="rect">
            <a:avLst/>
          </a:prstGeom>
          <a:noFill/>
        </p:spPr>
      </p:pic>
      <p:pic>
        <p:nvPicPr>
          <p:cNvPr id="1027" name="Picture 3" descr="C:\Users\alv\Desktop\build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10100" y="0"/>
            <a:ext cx="4533900" cy="4533900"/>
          </a:xfrm>
          <a:prstGeom prst="rect">
            <a:avLst/>
          </a:prstGeom>
          <a:noFill/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4419600"/>
            <a:ext cx="7772400" cy="1219200"/>
          </a:xfrm>
        </p:spPr>
        <p:txBody>
          <a:bodyPr/>
          <a:lstStyle/>
          <a:p>
            <a:pPr algn="ctr"/>
            <a:r>
              <a:rPr lang="en-US" sz="4400" dirty="0" smtClean="0"/>
              <a:t>DIMACS REU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85800" y="5334000"/>
            <a:ext cx="7772400" cy="822960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/>
              <a:t>Research Project on Chromatin Folding &amp; DNA Looping</a:t>
            </a:r>
          </a:p>
          <a:p>
            <a:pPr algn="ctr"/>
            <a:r>
              <a:rPr lang="en-US" sz="2400" dirty="0" smtClean="0"/>
              <a:t>Alexandria Volkening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8001000" y="6629400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tx2">
                    <a:lumMod val="90000"/>
                  </a:schemeClr>
                </a:solidFill>
              </a:rPr>
              <a:t>Images from w3dna</a:t>
            </a:r>
            <a:endParaRPr lang="en-US" sz="900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3276600"/>
            <a:ext cx="219233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5-Point Star 4"/>
          <p:cNvSpPr/>
          <p:nvPr/>
        </p:nvSpPr>
        <p:spPr>
          <a:xfrm>
            <a:off x="1219200" y="15240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447800" y="1371600"/>
            <a:ext cx="548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Each of the 10 trillion cells in the human body contains a copy of the same genome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924800" y="6642556"/>
            <a:ext cx="1219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tx2">
                    <a:lumMod val="90000"/>
                  </a:schemeClr>
                </a:solidFill>
              </a:rPr>
              <a:t>Images from Wikipedia</a:t>
            </a:r>
            <a:endParaRPr lang="en-US" sz="8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52800" y="4495800"/>
            <a:ext cx="5410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DNA is often modeled as a linear construction, but this popular representation is only the beginning of the story</a:t>
            </a:r>
          </a:p>
          <a:p>
            <a:endParaRPr lang="en-US" sz="2400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1066800"/>
            <a:ext cx="2150120" cy="3536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5-Point Star 17"/>
          <p:cNvSpPr/>
          <p:nvPr/>
        </p:nvSpPr>
        <p:spPr>
          <a:xfrm>
            <a:off x="2590800" y="28956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/>
          <p:cNvSpPr/>
          <p:nvPr/>
        </p:nvSpPr>
        <p:spPr>
          <a:xfrm>
            <a:off x="3048000" y="46482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895600" y="2743200"/>
            <a:ext cx="449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This genome consists of 2 meters of DNA which must be compacted to fit into small nuclei</a:t>
            </a:r>
            <a:endParaRPr lang="en-US" sz="2400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914400" y="381000"/>
            <a:ext cx="7772400" cy="990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00" normalizeH="0" baseline="0" noProof="0" dirty="0" smtClean="0">
                <a:ln>
                  <a:noFill/>
                </a:ln>
                <a:solidFill>
                  <a:schemeClr val="tx2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Background: The Genome</a:t>
            </a:r>
            <a:endParaRPr kumimoji="0" lang="en-US" sz="40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09600" y="533400"/>
            <a:ext cx="7772400" cy="893763"/>
          </a:xfrm>
        </p:spPr>
        <p:txBody>
          <a:bodyPr/>
          <a:lstStyle/>
          <a:p>
            <a:pPr algn="ctr"/>
            <a:r>
              <a:rPr lang="en-US" dirty="0" smtClean="0"/>
              <a:t>The Genome: Continued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133600"/>
            <a:ext cx="8665882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219200" y="1676400"/>
            <a:ext cx="670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double helix wraps around sets of 8 proteins called histones</a:t>
            </a:r>
            <a:endParaRPr lang="en-US" sz="2400" dirty="0"/>
          </a:p>
        </p:txBody>
      </p:sp>
      <p:sp>
        <p:nvSpPr>
          <p:cNvPr id="6" name="5-Point Star 5"/>
          <p:cNvSpPr/>
          <p:nvPr/>
        </p:nvSpPr>
        <p:spPr>
          <a:xfrm>
            <a:off x="990600" y="18288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19200" y="4648200"/>
            <a:ext cx="6858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These protein-DNA spools, or nucleosomes, are the heart of the cell’s packaging system</a:t>
            </a:r>
            <a:endParaRPr lang="en-US" sz="2400" dirty="0"/>
          </a:p>
        </p:txBody>
      </p:sp>
      <p:sp>
        <p:nvSpPr>
          <p:cNvPr id="9" name="5-Point Star 8"/>
          <p:cNvSpPr/>
          <p:nvPr/>
        </p:nvSpPr>
        <p:spPr>
          <a:xfrm>
            <a:off x="990600" y="47244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5-Point Star 9"/>
          <p:cNvSpPr/>
          <p:nvPr/>
        </p:nvSpPr>
        <p:spPr>
          <a:xfrm>
            <a:off x="990600" y="57150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219200" y="5562600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DNA then bends further with the help of more proteins until it takes on the shape of a familiar chromosome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7543800" y="4343400"/>
            <a:ext cx="111921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tx2">
                    <a:lumMod val="90000"/>
                  </a:schemeClr>
                </a:solidFill>
              </a:rPr>
              <a:t>Image from Wikipedia</a:t>
            </a:r>
            <a:endParaRPr lang="en-US" sz="8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58000" y="6553200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tx2">
                    <a:lumMod val="90000"/>
                  </a:schemeClr>
                </a:solidFill>
              </a:rPr>
              <a:t>Nicholas Wade (2009). “From One Genome, Many Types of Cells. But How?”. The New York Times.</a:t>
            </a:r>
            <a:endParaRPr lang="en-US" sz="800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62000" y="304800"/>
            <a:ext cx="7772400" cy="838200"/>
          </a:xfrm>
        </p:spPr>
        <p:txBody>
          <a:bodyPr/>
          <a:lstStyle/>
          <a:p>
            <a:pPr algn="ctr"/>
            <a:r>
              <a:rPr lang="en-US" dirty="0" smtClean="0"/>
              <a:t>Background: The Epigenome</a:t>
            </a:r>
            <a:endParaRPr lang="en-US" dirty="0"/>
          </a:p>
        </p:txBody>
      </p:sp>
      <p:sp>
        <p:nvSpPr>
          <p:cNvPr id="6" name="5-Point Star 5"/>
          <p:cNvSpPr/>
          <p:nvPr/>
        </p:nvSpPr>
        <p:spPr>
          <a:xfrm>
            <a:off x="762000" y="12954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990600" y="1143000"/>
            <a:ext cx="4419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Because the cells of the body differ in essence and function, a second code of instructions other than the genes themselves must be at work</a:t>
            </a:r>
          </a:p>
          <a:p>
            <a:endParaRPr lang="en-US" sz="2400" dirty="0"/>
          </a:p>
        </p:txBody>
      </p:sp>
      <p:sp>
        <p:nvSpPr>
          <p:cNvPr id="18" name="5-Point Star 17"/>
          <p:cNvSpPr/>
          <p:nvPr/>
        </p:nvSpPr>
        <p:spPr>
          <a:xfrm>
            <a:off x="762000" y="44958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990600" y="3124200"/>
            <a:ext cx="464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Scientists are beginning to realize that nucleosomes are much more than passive packaging units</a:t>
            </a:r>
            <a:endParaRPr lang="en-US" sz="2400" dirty="0"/>
          </a:p>
        </p:txBody>
      </p:sp>
      <p:sp>
        <p:nvSpPr>
          <p:cNvPr id="11" name="5-Point Star 10"/>
          <p:cNvSpPr/>
          <p:nvPr/>
        </p:nvSpPr>
        <p:spPr>
          <a:xfrm>
            <a:off x="762000" y="32766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990600" y="4343400"/>
            <a:ext cx="769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 fact, the histones combine with other epigenetic markers and proteins to form a second level of hereditary information: </a:t>
            </a:r>
            <a:r>
              <a:rPr lang="en-US" sz="2400" b="1" dirty="0" smtClean="0"/>
              <a:t>the epigenome</a:t>
            </a:r>
            <a:endParaRPr lang="en-US" sz="2400" b="1" dirty="0"/>
          </a:p>
        </p:txBody>
      </p:sp>
      <p:sp>
        <p:nvSpPr>
          <p:cNvPr id="14" name="5-Point Star 13"/>
          <p:cNvSpPr/>
          <p:nvPr/>
        </p:nvSpPr>
        <p:spPr>
          <a:xfrm>
            <a:off x="762000" y="57150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990600" y="5562600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epigenome helps determine what genes a cell has access to an when it has access to them, and is thus directly involved in cell differentiation</a:t>
            </a:r>
            <a:endParaRPr lang="en-US" sz="2400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1295400"/>
            <a:ext cx="335539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6096000" y="4114800"/>
            <a:ext cx="29241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tx2">
                    <a:lumMod val="90000"/>
                  </a:schemeClr>
                </a:solidFill>
              </a:rPr>
              <a:t>Image from http://219.221.200.61/ywwy/zbsw(E)/pic/ech12-2.jpg</a:t>
            </a:r>
            <a:endParaRPr lang="en-US" sz="8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58000" y="6553200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tx2">
                    <a:lumMod val="90000"/>
                  </a:schemeClr>
                </a:solidFill>
              </a:rPr>
              <a:t>Nicholas Wade (2009). “From One Genome, Many Types of Cells. But How?”. The New York Times.</a:t>
            </a:r>
            <a:endParaRPr lang="en-US" sz="800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62000" y="533400"/>
            <a:ext cx="7772400" cy="914400"/>
          </a:xfrm>
        </p:spPr>
        <p:txBody>
          <a:bodyPr/>
          <a:lstStyle/>
          <a:p>
            <a:pPr algn="ctr"/>
            <a:r>
              <a:rPr lang="en-US" dirty="0" smtClean="0"/>
              <a:t>The Epigenome: Continued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447800"/>
            <a:ext cx="4211064" cy="280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-Point Star 5"/>
          <p:cNvSpPr/>
          <p:nvPr/>
        </p:nvSpPr>
        <p:spPr>
          <a:xfrm>
            <a:off x="914400" y="16002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219200" y="1447800"/>
            <a:ext cx="3352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Epigenetics is a new subject of study and may influence aging and cancer  treatments</a:t>
            </a:r>
            <a:endParaRPr lang="en-US" sz="2400" dirty="0"/>
          </a:p>
        </p:txBody>
      </p:sp>
      <p:sp>
        <p:nvSpPr>
          <p:cNvPr id="8" name="5-Point Star 7"/>
          <p:cNvSpPr/>
          <p:nvPr/>
        </p:nvSpPr>
        <p:spPr>
          <a:xfrm>
            <a:off x="914400" y="34290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219200" y="3276600"/>
            <a:ext cx="388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epigenome lies at the intersection of a person’s genome and his environment</a:t>
            </a:r>
            <a:endParaRPr lang="en-US" sz="2400" dirty="0"/>
          </a:p>
        </p:txBody>
      </p:sp>
      <p:sp>
        <p:nvSpPr>
          <p:cNvPr id="10" name="5-Point Star 9"/>
          <p:cNvSpPr/>
          <p:nvPr/>
        </p:nvSpPr>
        <p:spPr>
          <a:xfrm>
            <a:off x="914400" y="49530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219200" y="4800600"/>
            <a:ext cx="762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Thus, it could hold answers to the question of why identical twins may look different or experience different diseases as they grow older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6019800" y="4038600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tx2">
                    <a:lumMod val="90000"/>
                  </a:schemeClr>
                </a:solidFill>
              </a:rPr>
              <a:t>K. Luger et al (1997). “Crystal structure of the nucleosome core particle at 2.8 A resolution.” Nature, Vol. 389.</a:t>
            </a:r>
            <a:endParaRPr lang="en-US" sz="8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58000" y="6553200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tx2">
                    <a:lumMod val="90000"/>
                  </a:schemeClr>
                </a:solidFill>
              </a:rPr>
              <a:t>Nicholas Wade (2009). “From One Genome, Many Types of Cells. But How?”. The New York Times.</a:t>
            </a:r>
            <a:endParaRPr lang="en-US" sz="800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772400" cy="914400"/>
          </a:xfrm>
        </p:spPr>
        <p:txBody>
          <a:bodyPr/>
          <a:lstStyle/>
          <a:p>
            <a:pPr algn="ctr"/>
            <a:r>
              <a:rPr lang="en-US" dirty="0" smtClean="0"/>
              <a:t>My Research Project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066799"/>
            <a:ext cx="2362200" cy="3348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5-Point Star 4"/>
          <p:cNvSpPr/>
          <p:nvPr/>
        </p:nvSpPr>
        <p:spPr>
          <a:xfrm>
            <a:off x="3352800" y="26670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5-Point Star 5"/>
          <p:cNvSpPr/>
          <p:nvPr/>
        </p:nvSpPr>
        <p:spPr>
          <a:xfrm>
            <a:off x="3352800" y="12192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657600" y="1066800"/>
            <a:ext cx="4953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Given:</a:t>
            </a:r>
            <a:r>
              <a:rPr lang="en-US" sz="2400" dirty="0" smtClean="0"/>
              <a:t> A DNA sequence and the observed probabilities that nucleosomes occur at different sites along it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657600" y="2514600"/>
            <a:ext cx="4953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To create: </a:t>
            </a:r>
            <a:r>
              <a:rPr lang="en-US" sz="2400" dirty="0" smtClean="0"/>
              <a:t>A Monte-Carlo simulation (random number generator) that assigns nucleosomes to up to 9 places on the strand based on the probabilities observed</a:t>
            </a:r>
            <a:endParaRPr lang="en-US" sz="2400" dirty="0"/>
          </a:p>
        </p:txBody>
      </p:sp>
      <p:sp>
        <p:nvSpPr>
          <p:cNvPr id="9" name="5-Point Star 8"/>
          <p:cNvSpPr/>
          <p:nvPr/>
        </p:nvSpPr>
        <p:spPr>
          <a:xfrm>
            <a:off x="762000" y="53340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5-Point Star 9"/>
          <p:cNvSpPr/>
          <p:nvPr/>
        </p:nvSpPr>
        <p:spPr>
          <a:xfrm>
            <a:off x="762000" y="45720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066800" y="5181600"/>
            <a:ext cx="784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To generate: </a:t>
            </a:r>
            <a:r>
              <a:rPr lang="en-US" sz="2400" dirty="0" smtClean="0"/>
              <a:t>A set of data that describes the relationship between adjacent base pairs using 12 parameters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066800" y="5943600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To build:</a:t>
            </a:r>
            <a:r>
              <a:rPr lang="en-US" sz="2400" dirty="0" smtClean="0"/>
              <a:t> 3D structures via w3dna and the data generated by my program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858000" y="6519446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tx2">
                    <a:lumMod val="90000"/>
                  </a:schemeClr>
                </a:solidFill>
              </a:rPr>
              <a:t>Image from: L. Britton, W. Olson, I. Tobias. “Two Perspectives on the Twist of DNA.”</a:t>
            </a:r>
            <a:endParaRPr lang="en-US" sz="8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15" name="5-Point Star 14"/>
          <p:cNvSpPr/>
          <p:nvPr/>
        </p:nvSpPr>
        <p:spPr>
          <a:xfrm>
            <a:off x="762000" y="60960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066800" y="4419600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To characterize: </a:t>
            </a:r>
            <a:r>
              <a:rPr lang="en-US" sz="2400" dirty="0" smtClean="0"/>
              <a:t>The topology of the DNA structures geometrically</a:t>
            </a:r>
            <a:endParaRPr lang="en-US" sz="2400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524000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2">
                    <a:lumMod val="90000"/>
                  </a:schemeClr>
                </a:solidFill>
              </a:rPr>
              <a:t>Examples:</a:t>
            </a:r>
            <a:endParaRPr lang="en-US" sz="32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5" name="5-Point Star 4"/>
          <p:cNvSpPr/>
          <p:nvPr/>
        </p:nvSpPr>
        <p:spPr>
          <a:xfrm>
            <a:off x="762000" y="22860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5-Point Star 5"/>
          <p:cNvSpPr/>
          <p:nvPr/>
        </p:nvSpPr>
        <p:spPr>
          <a:xfrm>
            <a:off x="762000" y="28194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5-Point Star 6"/>
          <p:cNvSpPr/>
          <p:nvPr/>
        </p:nvSpPr>
        <p:spPr>
          <a:xfrm>
            <a:off x="4724400" y="39624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5-Point Star 7"/>
          <p:cNvSpPr/>
          <p:nvPr/>
        </p:nvSpPr>
        <p:spPr>
          <a:xfrm>
            <a:off x="4724400" y="43434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381000" y="2133600"/>
          <a:ext cx="1751013" cy="723900"/>
        </p:xfrm>
        <a:graphic>
          <a:graphicData uri="http://schemas.openxmlformats.org/presentationml/2006/ole">
            <p:oleObj spid="_x0000_s3074" name="Package" showAsIcon="1" r:id="rId3" imgW="1751760" imgH="685800" progId="Package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447800" y="22098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 Parameters File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066800" y="2743200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4"/>
              </a:rPr>
              <a:t>http://w3dna.rutgers.edu/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14" name="5-Point Star 13"/>
          <p:cNvSpPr/>
          <p:nvPr/>
        </p:nvSpPr>
        <p:spPr>
          <a:xfrm>
            <a:off x="4724400" y="47244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/>
          <p:cNvSpPr/>
          <p:nvPr/>
        </p:nvSpPr>
        <p:spPr>
          <a:xfrm>
            <a:off x="4724400" y="51054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029200" y="38862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Dr. Wilma Olson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029200" y="42672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Guohui Zheng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029200" y="46482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Mauricio Esguerra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029200" y="50292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Lauren Britton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781800" y="2438400"/>
            <a:ext cx="1676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tx2">
                    <a:lumMod val="90000"/>
                  </a:schemeClr>
                </a:solidFill>
              </a:rPr>
              <a:t>Image from w3dna</a:t>
            </a:r>
            <a:endParaRPr lang="en-US" sz="800" dirty="0">
              <a:solidFill>
                <a:schemeClr val="tx2">
                  <a:lumMod val="90000"/>
                </a:schemeClr>
              </a:solidFill>
            </a:endParaRPr>
          </a:p>
        </p:txBody>
      </p:sp>
      <p:pic>
        <p:nvPicPr>
          <p:cNvPr id="21" name="Picture 2" descr="C:\Users\alv\Desktop\buil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0600" y="609600"/>
            <a:ext cx="3352800" cy="3352800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4572000" y="3276600"/>
            <a:ext cx="373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2">
                    <a:lumMod val="90000"/>
                  </a:schemeClr>
                </a:solidFill>
              </a:rPr>
              <a:t>Acknowledgements:</a:t>
            </a:r>
            <a:endParaRPr lang="en-US" sz="32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762000" y="457200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00" normalizeH="0" baseline="0" noProof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Examples &amp; Acknowledgements</a:t>
            </a:r>
            <a:endParaRPr kumimoji="0" lang="en-US" sz="4000" b="0" i="0" u="none" strike="noStrike" kern="1200" cap="none" spc="-10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34200" y="2438400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tx2">
                    <a:lumMod val="90000"/>
                  </a:schemeClr>
                </a:solidFill>
              </a:rPr>
              <a:t>Image from w3dna</a:t>
            </a:r>
            <a:endParaRPr lang="en-US" sz="9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76400" y="5638800"/>
            <a:ext cx="281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tx2">
                    <a:lumMod val="90000"/>
                  </a:schemeClr>
                </a:solidFill>
              </a:rPr>
              <a:t>Questions?</a:t>
            </a:r>
            <a:endParaRPr lang="en-US" sz="4000" dirty="0">
              <a:solidFill>
                <a:schemeClr val="tx2">
                  <a:lumMod val="90000"/>
                </a:schemeClr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6200000">
            <a:off x="1226128" y="3117273"/>
            <a:ext cx="211974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2514600" y="5410200"/>
            <a:ext cx="111921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tx2">
                    <a:lumMod val="90000"/>
                  </a:schemeClr>
                </a:solidFill>
              </a:rPr>
              <a:t>Image from Wikipedia</a:t>
            </a:r>
            <a:endParaRPr lang="en-US" sz="800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608</TotalTime>
  <Words>531</Words>
  <Application>Microsoft Office PowerPoint</Application>
  <PresentationFormat>On-screen Show (4:3)</PresentationFormat>
  <Paragraphs>49</Paragraphs>
  <Slides>7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Metro</vt:lpstr>
      <vt:lpstr>Package</vt:lpstr>
      <vt:lpstr>DIMACS REU </vt:lpstr>
      <vt:lpstr>Slide 2</vt:lpstr>
      <vt:lpstr>The Genome: Continued</vt:lpstr>
      <vt:lpstr>Background: The Epigenome</vt:lpstr>
      <vt:lpstr>The Epigenome: Continued</vt:lpstr>
      <vt:lpstr>My Research Project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alv</dc:creator>
  <cp:lastModifiedBy>alv</cp:lastModifiedBy>
  <cp:revision>50</cp:revision>
  <dcterms:created xsi:type="dcterms:W3CDTF">2009-06-09T00:55:44Z</dcterms:created>
  <dcterms:modified xsi:type="dcterms:W3CDTF">2009-06-12T02:52:18Z</dcterms:modified>
</cp:coreProperties>
</file>