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3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5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BF7E83-90F5-4028-A14D-684182328991}" type="datetimeFigureOut">
              <a:rPr lang="en-US" smtClean="0"/>
              <a:pPr/>
              <a:t>7/17/2009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591EF5-A898-49CA-835A-8E5315844E7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08E468-3F40-433D-8088-BA592F606673}" type="datetimeFigureOut">
              <a:rPr lang="en-US" smtClean="0"/>
              <a:pPr/>
              <a:t>7/17/2009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D553DC-08F1-43EE-A88B-1CC5378652D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553DC-08F1-43EE-A88B-1CC5378652DF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AA885E-B787-4CC6-91AD-33906CF1C160}" type="datetimeFigureOut">
              <a:rPr lang="en-US" smtClean="0"/>
              <a:pPr/>
              <a:t>7/17/2009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30E377-C197-4ADE-970E-7FA6A35494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AA885E-B787-4CC6-91AD-33906CF1C160}" type="datetimeFigureOut">
              <a:rPr lang="en-US" smtClean="0"/>
              <a:pPr/>
              <a:t>7/17/2009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30E377-C197-4ADE-970E-7FA6A35494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AA885E-B787-4CC6-91AD-33906CF1C160}" type="datetimeFigureOut">
              <a:rPr lang="en-US" smtClean="0"/>
              <a:pPr/>
              <a:t>7/17/2009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30E377-C197-4ADE-970E-7FA6A35494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AA885E-B787-4CC6-91AD-33906CF1C160}" type="datetimeFigureOut">
              <a:rPr lang="en-US" smtClean="0"/>
              <a:pPr/>
              <a:t>7/17/2009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30E377-C197-4ADE-970E-7FA6A35494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AA885E-B787-4CC6-91AD-33906CF1C160}" type="datetimeFigureOut">
              <a:rPr lang="en-US" smtClean="0"/>
              <a:pPr/>
              <a:t>7/17/2009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30E377-C197-4ADE-970E-7FA6A35494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AA885E-B787-4CC6-91AD-33906CF1C160}" type="datetimeFigureOut">
              <a:rPr lang="en-US" smtClean="0"/>
              <a:pPr/>
              <a:t>7/17/2009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30E377-C197-4ADE-970E-7FA6A35494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AA885E-B787-4CC6-91AD-33906CF1C160}" type="datetimeFigureOut">
              <a:rPr lang="en-US" smtClean="0"/>
              <a:pPr/>
              <a:t>7/17/2009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30E377-C197-4ADE-970E-7FA6A35494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AA885E-B787-4CC6-91AD-33906CF1C160}" type="datetimeFigureOut">
              <a:rPr lang="en-US" smtClean="0"/>
              <a:pPr/>
              <a:t>7/17/2009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30E377-C197-4ADE-970E-7FA6A35494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AA885E-B787-4CC6-91AD-33906CF1C160}" type="datetimeFigureOut">
              <a:rPr lang="en-US" smtClean="0"/>
              <a:pPr/>
              <a:t>7/17/2009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30E377-C197-4ADE-970E-7FA6A35494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AA885E-B787-4CC6-91AD-33906CF1C160}" type="datetimeFigureOut">
              <a:rPr lang="en-US" smtClean="0"/>
              <a:pPr/>
              <a:t>7/17/2009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30E377-C197-4ADE-970E-7FA6A35494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C8AA885E-B787-4CC6-91AD-33906CF1C160}" type="datetimeFigureOut">
              <a:rPr lang="en-US" smtClean="0"/>
              <a:pPr/>
              <a:t>7/17/2009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9330E377-C197-4ADE-970E-7FA6A35494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8AA885E-B787-4CC6-91AD-33906CF1C160}" type="datetimeFigureOut">
              <a:rPr lang="en-US" smtClean="0"/>
              <a:pPr/>
              <a:t>7/17/2009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9330E377-C197-4ADE-970E-7FA6A354943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pull dir="r"/>
  </p:transition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hyperlink" Target="../../Desktop/Example2notepad.txt" TargetMode="Externa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4419600"/>
            <a:ext cx="7772400" cy="1975104"/>
          </a:xfrm>
        </p:spPr>
        <p:txBody>
          <a:bodyPr/>
          <a:lstStyle/>
          <a:p>
            <a:pPr algn="ctr"/>
            <a:r>
              <a:rPr lang="en-US" sz="4400" dirty="0" smtClean="0"/>
              <a:t>DIMACS</a:t>
            </a:r>
            <a:r>
              <a:rPr lang="en-US" dirty="0" smtClean="0"/>
              <a:t> REU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724400"/>
            <a:ext cx="7772400" cy="1508760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smtClean="0">
                <a:latin typeface="Goudy Old Style" pitchFamily="18" charset="0"/>
              </a:rPr>
              <a:t>Research Project on Chromatin Folding &amp; DNA Looping</a:t>
            </a:r>
          </a:p>
          <a:p>
            <a:pPr algn="ctr"/>
            <a:r>
              <a:rPr lang="en-US" sz="2400" b="1" dirty="0" smtClean="0">
                <a:latin typeface="Goudy Old Style" pitchFamily="18" charset="0"/>
              </a:rPr>
              <a:t>Alexandria Volkening</a:t>
            </a:r>
            <a:endParaRPr lang="en-US" sz="2400" b="1" dirty="0">
              <a:latin typeface="Goudy Old Style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81000"/>
            <a:ext cx="5105400" cy="382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838200"/>
            <a:ext cx="4368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391400" y="6627168"/>
            <a:ext cx="1752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tx2">
                    <a:lumMod val="90000"/>
                  </a:schemeClr>
                </a:solidFill>
              </a:rPr>
              <a:t>Images generated using Pymol</a:t>
            </a:r>
            <a:endParaRPr lang="en-US" sz="900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572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tx2">
                    <a:lumMod val="90000"/>
                  </a:schemeClr>
                </a:solidFill>
              </a:rPr>
              <a:t>Introduction</a:t>
            </a:r>
            <a:endParaRPr lang="en-US" sz="4000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3" name="5-Point Star 2"/>
          <p:cNvSpPr/>
          <p:nvPr/>
        </p:nvSpPr>
        <p:spPr>
          <a:xfrm>
            <a:off x="3657600" y="28194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962400" y="2667000"/>
            <a:ext cx="48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Goudy Old Style" pitchFamily="18" charset="0"/>
              </a:rPr>
              <a:t>The average cell nucleus is 0.005mm in diameter, but must hold 2m of DNA.</a:t>
            </a:r>
            <a:endParaRPr lang="en-US" sz="2400" dirty="0">
              <a:latin typeface="Goudy Old Style" pitchFamily="18" charset="0"/>
            </a:endParaRPr>
          </a:p>
        </p:txBody>
      </p:sp>
      <p:sp>
        <p:nvSpPr>
          <p:cNvPr id="6" name="5-Point Star 5"/>
          <p:cNvSpPr/>
          <p:nvPr/>
        </p:nvSpPr>
        <p:spPr>
          <a:xfrm>
            <a:off x="3657600" y="16002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962400" y="1447800"/>
            <a:ext cx="495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Goudy Old Style" pitchFamily="18" charset="0"/>
                <a:cs typeface="David" pitchFamily="34" charset="-79"/>
              </a:rPr>
              <a:t>Each of the 10 trillion cells in the human body contains a copy of the same genome.</a:t>
            </a:r>
            <a:endParaRPr lang="en-US" sz="2400" dirty="0">
              <a:latin typeface="Goudy Old Style" pitchFamily="18" charset="0"/>
              <a:cs typeface="David" pitchFamily="34" charset="-79"/>
            </a:endParaRPr>
          </a:p>
        </p:txBody>
      </p:sp>
      <p:sp>
        <p:nvSpPr>
          <p:cNvPr id="8" name="5-Point Star 7"/>
          <p:cNvSpPr/>
          <p:nvPr/>
        </p:nvSpPr>
        <p:spPr>
          <a:xfrm>
            <a:off x="3657600" y="40386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962400" y="3886200"/>
            <a:ext cx="4953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Goudy Old Style" pitchFamily="18" charset="0"/>
              </a:rPr>
              <a:t>Cells fit the entire genome into their nuclei through the help of proteins which fold and bend the DNA upon itself, forming compact loops and coils of genetic information.</a:t>
            </a:r>
          </a:p>
          <a:p>
            <a:endParaRPr lang="en-US" sz="2400" dirty="0">
              <a:latin typeface="Goudy Old Style" pitchFamily="18" charset="0"/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2400" y="1219200"/>
            <a:ext cx="3733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0" y="57912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tx2">
                    <a:lumMod val="90000"/>
                  </a:schemeClr>
                </a:solidFill>
              </a:rPr>
              <a:t>Image taken from the National Institute for Medical Research at </a:t>
            </a:r>
          </a:p>
          <a:p>
            <a:r>
              <a:rPr lang="en-US" sz="900" dirty="0" smtClean="0">
                <a:solidFill>
                  <a:schemeClr val="tx2">
                    <a:lumMod val="90000"/>
                  </a:schemeClr>
                </a:solidFill>
              </a:rPr>
              <a:t>http://www.nimr.mrc.ac.uk/virology/doorbar/function/fig2/</a:t>
            </a:r>
            <a:endParaRPr lang="en-US" sz="900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5-Point Star 2"/>
          <p:cNvSpPr/>
          <p:nvPr/>
        </p:nvSpPr>
        <p:spPr>
          <a:xfrm>
            <a:off x="381000" y="13716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828800"/>
            <a:ext cx="7848600" cy="208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685800" y="1219200"/>
            <a:ext cx="8001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Goudy Old Style" pitchFamily="18" charset="0"/>
              </a:rPr>
              <a:t>Proteins affect the 3D shape of DNA ribbons at many levels, but scientists have recently begun to realize that these proteins are much more than just passive packaging units.</a:t>
            </a:r>
          </a:p>
          <a:p>
            <a:endParaRPr lang="en-US" sz="2400" dirty="0">
              <a:latin typeface="Goudy Old Style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4572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tx2">
                    <a:lumMod val="90000"/>
                  </a:schemeClr>
                </a:solidFill>
              </a:rPr>
              <a:t>Introduction: Continued</a:t>
            </a:r>
            <a:endParaRPr lang="en-US" sz="4000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20" name="5-Point Star 19"/>
          <p:cNvSpPr/>
          <p:nvPr/>
        </p:nvSpPr>
        <p:spPr>
          <a:xfrm>
            <a:off x="381000" y="41148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685800" y="3962400"/>
            <a:ext cx="807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Goudy Old Style" pitchFamily="18" charset="0"/>
              </a:rPr>
              <a:t>Some proteins regulate gene expression by controlling a cell’s access to its DNA, and play a key role in cell differentiation. </a:t>
            </a:r>
            <a:endParaRPr lang="en-US" sz="2400" dirty="0">
              <a:latin typeface="Goudy Old Style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5800" y="4800600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Goudy Old Style" pitchFamily="18" charset="0"/>
              </a:rPr>
              <a:t>Protein-DNA interactions, like those in nucleosomes, comprise a second level of hereditary information: the epigenome.  </a:t>
            </a:r>
            <a:endParaRPr lang="en-US" sz="2400" dirty="0">
              <a:latin typeface="Goudy Old Style" pitchFamily="18" charset="0"/>
            </a:endParaRPr>
          </a:p>
        </p:txBody>
      </p:sp>
      <p:sp>
        <p:nvSpPr>
          <p:cNvPr id="23" name="5-Point Star 22"/>
          <p:cNvSpPr/>
          <p:nvPr/>
        </p:nvSpPr>
        <p:spPr>
          <a:xfrm>
            <a:off x="381000" y="49530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85800" y="5638799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Goudy Old Style" pitchFamily="18" charset="0"/>
              </a:rPr>
              <a:t>The epigenome lies at the intersection of a person’s genome and his environment and promises to influence many areas, including cancer treatment and aging. </a:t>
            </a:r>
            <a:endParaRPr lang="en-US" sz="2400" dirty="0">
              <a:latin typeface="Goudy Old Style" pitchFamily="18" charset="0"/>
            </a:endParaRPr>
          </a:p>
        </p:txBody>
      </p:sp>
      <p:sp>
        <p:nvSpPr>
          <p:cNvPr id="25" name="5-Point Star 24"/>
          <p:cNvSpPr/>
          <p:nvPr/>
        </p:nvSpPr>
        <p:spPr>
          <a:xfrm>
            <a:off x="381000" y="57912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467600" y="3810000"/>
            <a:ext cx="111921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chemeClr val="tx2">
                    <a:lumMod val="90000"/>
                  </a:schemeClr>
                </a:solidFill>
              </a:rPr>
              <a:t>Image from Wikipedia</a:t>
            </a:r>
            <a:endParaRPr lang="en-US" sz="800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58000" y="6553200"/>
            <a:ext cx="228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chemeClr val="tx2">
                    <a:lumMod val="90000"/>
                  </a:schemeClr>
                </a:solidFill>
              </a:rPr>
              <a:t>Nicholas Wade (2009). “From One Genome, Many Types of Cells. But How?”. The New York Times.</a:t>
            </a:r>
            <a:endParaRPr lang="en-US" sz="800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810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tx2">
                    <a:lumMod val="90000"/>
                  </a:schemeClr>
                </a:solidFill>
              </a:rPr>
              <a:t>My Research Project</a:t>
            </a:r>
            <a:endParaRPr lang="en-US" sz="4000" dirty="0">
              <a:solidFill>
                <a:schemeClr val="tx2">
                  <a:lumMod val="9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143000"/>
            <a:ext cx="2362200" cy="3348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5-Point Star 3"/>
          <p:cNvSpPr/>
          <p:nvPr/>
        </p:nvSpPr>
        <p:spPr>
          <a:xfrm>
            <a:off x="2819400" y="12192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5-Point Star 4"/>
          <p:cNvSpPr/>
          <p:nvPr/>
        </p:nvSpPr>
        <p:spPr>
          <a:xfrm>
            <a:off x="2819400" y="24384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5-Point Star 5"/>
          <p:cNvSpPr/>
          <p:nvPr/>
        </p:nvSpPr>
        <p:spPr>
          <a:xfrm>
            <a:off x="381000" y="47244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5-Point Star 6"/>
          <p:cNvSpPr/>
          <p:nvPr/>
        </p:nvSpPr>
        <p:spPr>
          <a:xfrm>
            <a:off x="381000" y="54864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5-Point Star 8"/>
          <p:cNvSpPr/>
          <p:nvPr/>
        </p:nvSpPr>
        <p:spPr>
          <a:xfrm>
            <a:off x="2819400" y="38862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200400" y="1066800"/>
            <a:ext cx="5638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Goudy Old Style" pitchFamily="18" charset="0"/>
              </a:rPr>
              <a:t>Given:</a:t>
            </a:r>
            <a:r>
              <a:rPr lang="en-US" sz="2400" dirty="0" smtClean="0">
                <a:latin typeface="Goudy Old Style" pitchFamily="18" charset="0"/>
              </a:rPr>
              <a:t> A DNA sequence and the observed probabilities that nucleosomes occur at different sites along it.</a:t>
            </a:r>
            <a:endParaRPr lang="en-US" sz="2400" dirty="0">
              <a:latin typeface="Goudy Old Style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00400" y="2209800"/>
            <a:ext cx="5715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Goudy Old Style" pitchFamily="18" charset="0"/>
              </a:rPr>
              <a:t>To create: </a:t>
            </a:r>
            <a:r>
              <a:rPr lang="en-US" sz="2400" dirty="0" smtClean="0">
                <a:latin typeface="Goudy Old Style" pitchFamily="18" charset="0"/>
              </a:rPr>
              <a:t>A Monte-Carlo (i.e. stochastic) simulation that assigns nucleosomes to up to 8 places on the strand based on the probabilities observed.</a:t>
            </a:r>
            <a:endParaRPr lang="en-US" sz="2400" dirty="0">
              <a:latin typeface="Goudy Old Style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00400" y="3733800"/>
            <a:ext cx="556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Goudy Old Style" pitchFamily="18" charset="0"/>
              </a:rPr>
              <a:t>To characterize: </a:t>
            </a:r>
            <a:r>
              <a:rPr lang="en-US" sz="2400" dirty="0" smtClean="0">
                <a:latin typeface="Goudy Old Style" pitchFamily="18" charset="0"/>
              </a:rPr>
              <a:t>The topology of the DNA structures geometrically.</a:t>
            </a:r>
            <a:endParaRPr lang="en-US" sz="2400" dirty="0">
              <a:latin typeface="Goudy Old Style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5800" y="4572000"/>
            <a:ext cx="807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Goudy Old Style" pitchFamily="18" charset="0"/>
              </a:rPr>
              <a:t>To generate: </a:t>
            </a:r>
            <a:r>
              <a:rPr lang="en-US" sz="2400" dirty="0" smtClean="0">
                <a:latin typeface="Goudy Old Style" pitchFamily="18" charset="0"/>
              </a:rPr>
              <a:t>A set of data that describes the relationship between adjacent base pairs using 12 parameters.</a:t>
            </a:r>
            <a:endParaRPr lang="en-US" sz="2400" dirty="0">
              <a:latin typeface="Goudy Old Style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5800" y="5334000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Goudy Old Style" pitchFamily="18" charset="0"/>
              </a:rPr>
              <a:t>To build:</a:t>
            </a:r>
            <a:r>
              <a:rPr lang="en-US" sz="2400" dirty="0" smtClean="0">
                <a:latin typeface="Goudy Old Style" pitchFamily="18" charset="0"/>
              </a:rPr>
              <a:t> 3D structures via w3dna and the data generated by my program.</a:t>
            </a:r>
            <a:endParaRPr lang="en-US" sz="2400" dirty="0">
              <a:latin typeface="Goudy Old Style" pitchFamily="18" charset="0"/>
            </a:endParaRPr>
          </a:p>
        </p:txBody>
      </p:sp>
      <p:sp>
        <p:nvSpPr>
          <p:cNvPr id="15" name="5-Point Star 14"/>
          <p:cNvSpPr/>
          <p:nvPr/>
        </p:nvSpPr>
        <p:spPr>
          <a:xfrm>
            <a:off x="381000" y="62484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685800" y="6096000"/>
            <a:ext cx="845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Goudy Old Style" pitchFamily="18" charset="0"/>
              </a:rPr>
              <a:t>To analyze: </a:t>
            </a:r>
            <a:r>
              <a:rPr lang="en-US" sz="2400" dirty="0" smtClean="0">
                <a:latin typeface="Goudy Old Style" pitchFamily="18" charset="0"/>
              </a:rPr>
              <a:t>The topological features of closed DNA loops in detail.</a:t>
            </a:r>
            <a:endParaRPr lang="en-US" sz="2400" dirty="0">
              <a:latin typeface="Goudy Old Style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86600" y="6553200"/>
            <a:ext cx="2057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chemeClr val="tx2">
                    <a:lumMod val="90000"/>
                  </a:schemeClr>
                </a:solidFill>
              </a:rPr>
              <a:t>Image from: L. Britton, W. Olson, I. Tobias. “Two Perspectives on the Twist of DNA.”</a:t>
            </a:r>
            <a:endParaRPr lang="en-US" sz="800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v\Desktop\buil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304800"/>
            <a:ext cx="2743200" cy="27432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4572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tx2">
                    <a:lumMod val="90000"/>
                  </a:schemeClr>
                </a:solidFill>
              </a:rPr>
              <a:t>Research Results</a:t>
            </a:r>
            <a:endParaRPr lang="en-US" sz="4000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6" name="5-Point Star 5"/>
          <p:cNvSpPr/>
          <p:nvPr/>
        </p:nvSpPr>
        <p:spPr>
          <a:xfrm>
            <a:off x="457200" y="13716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5-Point Star 7"/>
          <p:cNvSpPr/>
          <p:nvPr/>
        </p:nvSpPr>
        <p:spPr>
          <a:xfrm>
            <a:off x="457200" y="52578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362200"/>
            <a:ext cx="2946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5-Point Star 10"/>
          <p:cNvSpPr/>
          <p:nvPr/>
        </p:nvSpPr>
        <p:spPr>
          <a:xfrm>
            <a:off x="2362200" y="26670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667000" y="2514600"/>
            <a:ext cx="624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Goudy Old Style" pitchFamily="18" charset="0"/>
              </a:rPr>
              <a:t>After attempting to program in Matlab, I switched to Python for its ease of string handling.</a:t>
            </a:r>
            <a:endParaRPr lang="en-US" sz="2400" dirty="0">
              <a:latin typeface="Goudy Old Style" pitchFamily="18" charset="0"/>
            </a:endParaRPr>
          </a:p>
        </p:txBody>
      </p:sp>
      <p:sp>
        <p:nvSpPr>
          <p:cNvPr id="13" name="5-Point Star 12"/>
          <p:cNvSpPr/>
          <p:nvPr/>
        </p:nvSpPr>
        <p:spPr>
          <a:xfrm>
            <a:off x="2362200" y="35052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62000" y="1219200"/>
            <a:ext cx="609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Goudy Old Style" pitchFamily="18" charset="0"/>
              </a:rPr>
              <a:t>I first assembled a test structure using Excel to create a list of parameters by hand given a </a:t>
            </a:r>
          </a:p>
          <a:p>
            <a:r>
              <a:rPr lang="en-US" sz="2400" dirty="0" smtClean="0">
                <a:latin typeface="Goudy Old Style" pitchFamily="18" charset="0"/>
              </a:rPr>
              <a:t>short DNA sequence and nucleosome positions.</a:t>
            </a:r>
            <a:endParaRPr lang="en-US" sz="2400" dirty="0">
              <a:latin typeface="Goudy Old Style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67000" y="3352800"/>
            <a:ext cx="6477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Goudy Old Style" pitchFamily="18" charset="0"/>
              </a:rPr>
              <a:t>My program stochastically simulates how the positioning of nucleosomes along a DNA strand affects the gene’s topology as expressed in the relations between adjacent bases and base-pairs.</a:t>
            </a:r>
            <a:endParaRPr lang="en-US" sz="2400" dirty="0">
              <a:latin typeface="Goudy Old Style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2000" y="5105400"/>
            <a:ext cx="8153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Goudy Old Style" pitchFamily="18" charset="0"/>
              </a:rPr>
              <a:t>In constructing the formatted output file, several</a:t>
            </a:r>
          </a:p>
          <a:p>
            <a:r>
              <a:rPr lang="en-US" sz="2400" dirty="0" smtClean="0">
                <a:latin typeface="Goudy Old Style" pitchFamily="18" charset="0"/>
              </a:rPr>
              <a:t>functions were used which matched base pairs and established the right geometric parameters for the strand depending on whether or not the portion in question held a nucleosome.</a:t>
            </a:r>
            <a:endParaRPr lang="en-US" sz="2400" dirty="0">
              <a:latin typeface="Goudy Old Style" pitchFamily="18" charset="0"/>
            </a:endParaRPr>
          </a:p>
        </p:txBody>
      </p:sp>
      <p:graphicFrame>
        <p:nvGraphicFramePr>
          <p:cNvPr id="1029" name="Object 5">
            <a:hlinkClick r:id="rId5" action="ppaction://hlinkfile"/>
          </p:cNvPr>
          <p:cNvGraphicFramePr>
            <a:graphicFrameLocks noChangeAspect="1"/>
          </p:cNvGraphicFramePr>
          <p:nvPr/>
        </p:nvGraphicFramePr>
        <p:xfrm>
          <a:off x="7392987" y="4876800"/>
          <a:ext cx="1751013" cy="685800"/>
        </p:xfrm>
        <a:graphic>
          <a:graphicData uri="http://schemas.openxmlformats.org/presentationml/2006/ole">
            <p:oleObj spid="_x0000_s1029" name="Package" showAsIcon="1" r:id="rId6" imgW="1751760" imgH="685800" progId="Package">
              <p:embed/>
            </p:oleObj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228600" y="35814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tx2">
                    <a:lumMod val="90000"/>
                  </a:schemeClr>
                </a:solidFill>
              </a:rPr>
              <a:t>Images generated using Pymol</a:t>
            </a:r>
            <a:endParaRPr lang="en-US" sz="900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153400" y="1828800"/>
            <a:ext cx="8382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tx2">
                    <a:lumMod val="90000"/>
                  </a:schemeClr>
                </a:solidFill>
              </a:rPr>
              <a:t>Image generated using w3dna</a:t>
            </a:r>
            <a:endParaRPr lang="en-US" sz="900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-Point Star 5"/>
          <p:cNvSpPr/>
          <p:nvPr/>
        </p:nvSpPr>
        <p:spPr>
          <a:xfrm>
            <a:off x="3810000" y="14478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914400" y="5181600"/>
            <a:ext cx="8001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Goudy Old Style" pitchFamily="18" charset="0"/>
              </a:rPr>
              <a:t>In the final version of my program, I added it on to a shell script written by Lauren Britton.  This enabled me to run my program 5000 times and simultaneously rebuild my parameter files into 3D images using existing software.  </a:t>
            </a:r>
            <a:endParaRPr lang="en-US" sz="2400" dirty="0">
              <a:latin typeface="Goudy Old Style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33400"/>
            <a:ext cx="4368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2628900"/>
            <a:ext cx="251460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4191000" y="1295400"/>
            <a:ext cx="4953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Goudy Old Style" pitchFamily="18" charset="0"/>
              </a:rPr>
              <a:t>Version #1 of my program worked under the assumption that free (ie.</a:t>
            </a:r>
          </a:p>
          <a:p>
            <a:r>
              <a:rPr lang="en-US" sz="2400" dirty="0" smtClean="0">
                <a:latin typeface="Goudy Old Style" pitchFamily="18" charset="0"/>
              </a:rPr>
              <a:t>unbounded) DNA is perfectly straight, but this is not actually the case.  </a:t>
            </a:r>
            <a:endParaRPr lang="en-US" sz="2400" dirty="0">
              <a:latin typeface="Goudy Old Style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91000" y="2895600"/>
            <a:ext cx="4724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Goudy Old Style" pitchFamily="18" charset="0"/>
              </a:rPr>
              <a:t>I took this into account in my second version by generating parameters for the free DNA using a Gaussian distribution of random numbers rather than by reading off a set of preconceived parameters from a file.</a:t>
            </a:r>
            <a:endParaRPr lang="en-US" sz="2400" dirty="0">
              <a:latin typeface="Goudy Old Style" pitchFamily="18" charset="0"/>
            </a:endParaRPr>
          </a:p>
        </p:txBody>
      </p:sp>
      <p:sp>
        <p:nvSpPr>
          <p:cNvPr id="16" name="5-Point Star 15"/>
          <p:cNvSpPr/>
          <p:nvPr/>
        </p:nvSpPr>
        <p:spPr>
          <a:xfrm>
            <a:off x="533400" y="53340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5-Point Star 16"/>
          <p:cNvSpPr/>
          <p:nvPr/>
        </p:nvSpPr>
        <p:spPr>
          <a:xfrm>
            <a:off x="3810000" y="30480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5-Point Star 17"/>
          <p:cNvSpPr/>
          <p:nvPr/>
        </p:nvSpPr>
        <p:spPr>
          <a:xfrm>
            <a:off x="3810000" y="14478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0" y="4572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tx2">
                    <a:lumMod val="90000"/>
                  </a:schemeClr>
                </a:solidFill>
              </a:rPr>
              <a:t>Research Results: Continued</a:t>
            </a:r>
            <a:endParaRPr lang="en-US" sz="4000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4800" y="3581400"/>
            <a:ext cx="1752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tx2">
                    <a:lumMod val="90000"/>
                  </a:schemeClr>
                </a:solidFill>
              </a:rPr>
              <a:t>Images generated using Pymol</a:t>
            </a:r>
            <a:endParaRPr lang="en-US" sz="900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tx2">
                    <a:lumMod val="90000"/>
                  </a:schemeClr>
                </a:solidFill>
              </a:rPr>
              <a:t>New Directions: Ribbon Theory</a:t>
            </a:r>
            <a:endParaRPr lang="en-US" sz="4000" dirty="0">
              <a:solidFill>
                <a:schemeClr val="tx2">
                  <a:lumMod val="90000"/>
                </a:schemeClr>
              </a:soli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86401" y="2819400"/>
            <a:ext cx="3657600" cy="366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5-Point Star 3"/>
          <p:cNvSpPr/>
          <p:nvPr/>
        </p:nvSpPr>
        <p:spPr>
          <a:xfrm>
            <a:off x="304800" y="11430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09600" y="990600"/>
            <a:ext cx="838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Goudy Old Style" pitchFamily="18" charset="0"/>
              </a:rPr>
              <a:t>Proteins are known to close DNA strands into loops at times.  </a:t>
            </a:r>
          </a:p>
          <a:p>
            <a:r>
              <a:rPr lang="en-US" sz="2400" dirty="0" smtClean="0">
                <a:latin typeface="Goudy Old Style" pitchFamily="18" charset="0"/>
              </a:rPr>
              <a:t>Such structures are of specific interest because they have topological invariants associated with them.</a:t>
            </a:r>
            <a:endParaRPr lang="en-US" sz="2400" dirty="0">
              <a:latin typeface="Goudy Old Style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21336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Goudy Old Style" pitchFamily="18" charset="0"/>
              </a:rPr>
              <a:t>The linking number, Lk, is equal to the number of crossings between the 2 backbones of the double helix.</a:t>
            </a:r>
            <a:endParaRPr lang="en-US" sz="2400" dirty="0">
              <a:latin typeface="Goudy Old Style" pitchFamily="18" charset="0"/>
            </a:endParaRPr>
          </a:p>
        </p:txBody>
      </p:sp>
      <p:sp>
        <p:nvSpPr>
          <p:cNvPr id="7" name="5-Point Star 6"/>
          <p:cNvSpPr/>
          <p:nvPr/>
        </p:nvSpPr>
        <p:spPr>
          <a:xfrm>
            <a:off x="304800" y="22860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9600" y="2895600"/>
            <a:ext cx="487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Goudy Old Style" pitchFamily="18" charset="0"/>
              </a:rPr>
              <a:t>The Lk value is preserved unless the DNA loop is broken via a protein.</a:t>
            </a:r>
            <a:endParaRPr lang="en-US" sz="2400" dirty="0">
              <a:latin typeface="Goudy Old Style" pitchFamily="18" charset="0"/>
            </a:endParaRPr>
          </a:p>
        </p:txBody>
      </p:sp>
      <p:sp>
        <p:nvSpPr>
          <p:cNvPr id="9" name="5-Point Star 8"/>
          <p:cNvSpPr/>
          <p:nvPr/>
        </p:nvSpPr>
        <p:spPr>
          <a:xfrm>
            <a:off x="304800" y="30480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09600" y="3657600"/>
            <a:ext cx="510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Goudy Old Style" pitchFamily="18" charset="0"/>
              </a:rPr>
              <a:t>Comparing a DNA strand to a ribbon, we can introduce 2 more topological quantities: twist (Tw) &amp; writhe (Wr).</a:t>
            </a:r>
            <a:endParaRPr lang="en-US" sz="2400" dirty="0">
              <a:latin typeface="Goudy Old Style" pitchFamily="18" charset="0"/>
            </a:endParaRPr>
          </a:p>
        </p:txBody>
      </p:sp>
      <p:sp>
        <p:nvSpPr>
          <p:cNvPr id="11" name="5-Point Star 10"/>
          <p:cNvSpPr/>
          <p:nvPr/>
        </p:nvSpPr>
        <p:spPr>
          <a:xfrm>
            <a:off x="304800" y="38100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09600" y="4800600"/>
            <a:ext cx="4953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Goudy Old Style" pitchFamily="18" charset="0"/>
              </a:rPr>
              <a:t>Tw has to do with how much a ribbon twists around its axis, and Wr is related to DNA supercoiling or the curve of the strand’s axis in space.</a:t>
            </a:r>
            <a:endParaRPr lang="en-US" sz="2400" dirty="0">
              <a:latin typeface="Goudy Old Style" pitchFamily="18" charset="0"/>
            </a:endParaRPr>
          </a:p>
        </p:txBody>
      </p:sp>
      <p:sp>
        <p:nvSpPr>
          <p:cNvPr id="13" name="5-Point Star 12"/>
          <p:cNvSpPr/>
          <p:nvPr/>
        </p:nvSpPr>
        <p:spPr>
          <a:xfrm>
            <a:off x="304800" y="49530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5-Point Star 13"/>
          <p:cNvSpPr/>
          <p:nvPr/>
        </p:nvSpPr>
        <p:spPr>
          <a:xfrm>
            <a:off x="304800" y="64770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09600" y="6324601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Goudy Old Style" pitchFamily="18" charset="0"/>
              </a:rPr>
              <a:t>Lk = Tw + Wr</a:t>
            </a:r>
            <a:endParaRPr lang="en-US" sz="2400" dirty="0">
              <a:latin typeface="Goudy Old Style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76008" y="6477000"/>
            <a:ext cx="366799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solidFill>
                  <a:schemeClr val="tx2">
                    <a:lumMod val="90000"/>
                  </a:schemeClr>
                </a:solidFill>
              </a:rPr>
              <a:t>Taken from http://members.tripod.com/arnold_dion/RecDNA/notes.html</a:t>
            </a:r>
            <a:endParaRPr lang="en-US" sz="900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05068"/>
            <a:ext cx="6096000" cy="4352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5-Point Star 4"/>
          <p:cNvSpPr/>
          <p:nvPr/>
        </p:nvSpPr>
        <p:spPr>
          <a:xfrm>
            <a:off x="457200" y="13716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5-Point Star 6"/>
          <p:cNvSpPr/>
          <p:nvPr/>
        </p:nvSpPr>
        <p:spPr>
          <a:xfrm>
            <a:off x="6172200" y="27432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400800" y="2590800"/>
            <a:ext cx="2743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Goudy Old Style" pitchFamily="18" charset="0"/>
              </a:rPr>
              <a:t>I then wrote a program to calculate the distance </a:t>
            </a:r>
          </a:p>
          <a:p>
            <a:r>
              <a:rPr lang="en-US" sz="2400" dirty="0" smtClean="0">
                <a:latin typeface="Goudy Old Style" pitchFamily="18" charset="0"/>
              </a:rPr>
              <a:t>between the ends of each strand.</a:t>
            </a:r>
            <a:endParaRPr lang="en-US" sz="2400" dirty="0">
              <a:latin typeface="Goudy Old Style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00800" y="4549676"/>
            <a:ext cx="2743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Goudy Old Style" pitchFamily="18" charset="0"/>
              </a:rPr>
              <a:t>In the future, my program could be used to generate more samples in search of closed loop structures.</a:t>
            </a:r>
            <a:endParaRPr lang="en-US" sz="2400" dirty="0">
              <a:latin typeface="Goudy Old Style" pitchFamily="18" charset="0"/>
            </a:endParaRPr>
          </a:p>
        </p:txBody>
      </p:sp>
      <p:sp>
        <p:nvSpPr>
          <p:cNvPr id="10" name="5-Point Star 9"/>
          <p:cNvSpPr/>
          <p:nvPr/>
        </p:nvSpPr>
        <p:spPr>
          <a:xfrm>
            <a:off x="6172200" y="46482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1066800"/>
            <a:ext cx="2133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762000" y="1219200"/>
            <a:ext cx="670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Goudy Old Style" pitchFamily="18" charset="0"/>
              </a:rPr>
              <a:t>Using a program already built into the script shell, </a:t>
            </a:r>
          </a:p>
          <a:p>
            <a:r>
              <a:rPr lang="en-US" sz="2400" dirty="0" smtClean="0">
                <a:latin typeface="Goudy Old Style" pitchFamily="18" charset="0"/>
              </a:rPr>
              <a:t>I expressed my original parameter files as </a:t>
            </a:r>
          </a:p>
          <a:p>
            <a:r>
              <a:rPr lang="en-US" sz="2400" dirty="0" smtClean="0">
                <a:latin typeface="Goudy Old Style" pitchFamily="18" charset="0"/>
              </a:rPr>
              <a:t>xyz-coordinates for each base-pair in the DNA strand.</a:t>
            </a:r>
            <a:endParaRPr lang="en-US" sz="2400" dirty="0">
              <a:latin typeface="Goudy Old Style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5334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tx2">
                    <a:lumMod val="90000"/>
                  </a:schemeClr>
                </a:solidFill>
              </a:rPr>
              <a:t>Research Results: New Directions</a:t>
            </a:r>
            <a:endParaRPr lang="en-US" sz="4000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305800" y="2057400"/>
            <a:ext cx="8382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tx2">
                    <a:lumMod val="90000"/>
                  </a:schemeClr>
                </a:solidFill>
              </a:rPr>
              <a:t>Image</a:t>
            </a:r>
          </a:p>
          <a:p>
            <a:r>
              <a:rPr lang="en-US" sz="900" dirty="0" smtClean="0">
                <a:solidFill>
                  <a:schemeClr val="tx2">
                    <a:lumMod val="90000"/>
                  </a:schemeClr>
                </a:solidFill>
              </a:rPr>
              <a:t>generated </a:t>
            </a:r>
          </a:p>
          <a:p>
            <a:r>
              <a:rPr lang="en-US" sz="900" dirty="0" smtClean="0">
                <a:solidFill>
                  <a:schemeClr val="tx2">
                    <a:lumMod val="90000"/>
                  </a:schemeClr>
                </a:solidFill>
              </a:rPr>
              <a:t>using Pymol</a:t>
            </a:r>
            <a:endParaRPr lang="en-US" sz="900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-Point Star 4"/>
          <p:cNvSpPr/>
          <p:nvPr/>
        </p:nvSpPr>
        <p:spPr>
          <a:xfrm>
            <a:off x="2895600" y="38100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5-Point Star 5"/>
          <p:cNvSpPr/>
          <p:nvPr/>
        </p:nvSpPr>
        <p:spPr>
          <a:xfrm>
            <a:off x="4191000" y="48006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5-Point Star 6"/>
          <p:cNvSpPr/>
          <p:nvPr/>
        </p:nvSpPr>
        <p:spPr>
          <a:xfrm>
            <a:off x="5638800" y="57912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200400" y="365760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Goudy Old Style" pitchFamily="18" charset="0"/>
              </a:rPr>
              <a:t>Gohui Zheng</a:t>
            </a:r>
            <a:endParaRPr lang="en-US" sz="2800" dirty="0">
              <a:latin typeface="Goudy Old Style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95800" y="4648200"/>
            <a:ext cx="297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Goudy Old Style" pitchFamily="18" charset="0"/>
              </a:rPr>
              <a:t>Lauren Britton</a:t>
            </a:r>
            <a:endParaRPr lang="en-US" sz="2800" dirty="0">
              <a:latin typeface="Goudy Old Style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-214993" y="2424792"/>
            <a:ext cx="2285999" cy="1551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5943600" y="5638800"/>
            <a:ext cx="289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Goudy Old Style" pitchFamily="18" charset="0"/>
              </a:rPr>
              <a:t>Mauricio Esguerra</a:t>
            </a:r>
            <a:endParaRPr lang="en-US" sz="2800" dirty="0">
              <a:latin typeface="Goudy Old Style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05000" y="2590800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Goudy Old Style" pitchFamily="18" charset="0"/>
              </a:rPr>
              <a:t>Dr. Wilma Olson</a:t>
            </a:r>
            <a:endParaRPr lang="en-US" sz="2800" dirty="0">
              <a:latin typeface="Goudy Old Style" pitchFamily="18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5185437" y="529562"/>
            <a:ext cx="448812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0" y="5334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tx2">
                    <a:lumMod val="90000"/>
                  </a:schemeClr>
                </a:solidFill>
              </a:rPr>
              <a:t>Acknowledgements</a:t>
            </a:r>
            <a:endParaRPr lang="en-US" sz="4000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19" name="5-Point Star 18"/>
          <p:cNvSpPr/>
          <p:nvPr/>
        </p:nvSpPr>
        <p:spPr>
          <a:xfrm>
            <a:off x="1676400" y="2743200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1600200"/>
            <a:ext cx="632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With Special Thanks To: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086600" y="3962400"/>
            <a:ext cx="1752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tx2">
                    <a:lumMod val="90000"/>
                  </a:schemeClr>
                </a:solidFill>
              </a:rPr>
              <a:t>Image generated using Pymol</a:t>
            </a:r>
            <a:endParaRPr lang="en-US" sz="900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67200" y="6477000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tx2">
                    <a:lumMod val="90000"/>
                  </a:schemeClr>
                </a:solidFill>
              </a:rPr>
              <a:t>Image taken from the LBNL Image Library at http://acs.lbl.gov/ImgLib/COLLECTIONS/BERKELEY-LAB/RESEARCH-1991-PRESENT/LIFE-SCIENCES/index/96703490.html</a:t>
            </a:r>
            <a:endParaRPr lang="en-US" sz="900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605</TotalTime>
  <Words>829</Words>
  <Application>Microsoft Office PowerPoint</Application>
  <PresentationFormat>On-screen Show (4:3)</PresentationFormat>
  <Paragraphs>68</Paragraphs>
  <Slides>9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Metro</vt:lpstr>
      <vt:lpstr>Package</vt:lpstr>
      <vt:lpstr>DIMACS REU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DIMACS REU</dc:title>
  <dc:creator>alv</dc:creator>
  <cp:lastModifiedBy>alv</cp:lastModifiedBy>
  <cp:revision>62</cp:revision>
  <dcterms:created xsi:type="dcterms:W3CDTF">2009-07-16T03:08:14Z</dcterms:created>
  <dcterms:modified xsi:type="dcterms:W3CDTF">2009-07-17T05:26:04Z</dcterms:modified>
</cp:coreProperties>
</file>