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sldIdLst>
    <p:sldId id="266" r:id="rId2"/>
    <p:sldId id="257" r:id="rId3"/>
    <p:sldId id="258" r:id="rId4"/>
    <p:sldId id="264" r:id="rId5"/>
    <p:sldId id="261" r:id="rId6"/>
    <p:sldId id="259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6/1/2020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211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35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14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265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6/1/2020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458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6/1/2020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16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6/1/2020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22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6/1/2020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888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6/1/2020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612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6/1/2020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489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5565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729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39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4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jKy3EFs3g8&amp;t=1567s" TargetMode="External"/><Relationship Id="rId2" Type="http://schemas.openxmlformats.org/officeDocument/2006/relationships/hyperlink" Target="https://www.youtube.com/watch?v=yfnJqVHmJEw&amp;t=922s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B4BFD6-A85D-4A13-A54A-9A5C9E31C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DD78E9-DE0D-47AF-A0DB-F475221E3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08" y="610955"/>
            <a:ext cx="10927784" cy="563609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118D329-2010-4A15-B57C-429FFAE35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052" y="777240"/>
            <a:ext cx="10597896" cy="5303520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DEDBF-3EF9-4321-941A-EE7EACF469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3520" y="1272800"/>
            <a:ext cx="6544620" cy="4312402"/>
          </a:xfrm>
        </p:spPr>
        <p:txBody>
          <a:bodyPr anchor="ctr">
            <a:normAutofit/>
          </a:bodyPr>
          <a:lstStyle/>
          <a:p>
            <a:pPr algn="r"/>
            <a:r>
              <a:rPr lang="en-US" sz="5400" dirty="0"/>
              <a:t>Brain-inspired algorithm for controlling a robot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A111F2-18B2-46AE-8EB1-AC1F976A4A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73440" y="1272800"/>
            <a:ext cx="2481307" cy="4312402"/>
          </a:xfrm>
        </p:spPr>
        <p:txBody>
          <a:bodyPr anchor="ctr">
            <a:normAutofit/>
          </a:bodyPr>
          <a:lstStyle/>
          <a:p>
            <a:pPr algn="l"/>
            <a:r>
              <a:rPr lang="en-US" sz="2000" dirty="0"/>
              <a:t>By Yianni Karabatis mentored by </a:t>
            </a:r>
          </a:p>
          <a:p>
            <a:pPr algn="l"/>
            <a:r>
              <a:rPr lang="en-US" sz="2000" dirty="0"/>
              <a:t>Dr. Konstantinos </a:t>
            </a:r>
            <a:r>
              <a:rPr lang="en-US" sz="2000" dirty="0" err="1"/>
              <a:t>Michmizos</a:t>
            </a:r>
            <a:endParaRPr lang="en-US" sz="2000" dirty="0"/>
          </a:p>
          <a:p>
            <a:pPr algn="l"/>
            <a:endParaRPr lang="en-US" sz="20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4262BC-EE98-4BD6-82DB-4955E8DCC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2" y="2057401"/>
            <a:ext cx="0" cy="274320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2066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84A3A5EB-931E-46DE-A692-6731DB9885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2358634F-705D-44E4-9FBF-A406E2F9A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6FCFE1E3-A09C-4196-A99F-B7C3014E9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6D36C0-D3BC-47B9-9890-E82BD1215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en-US" dirty="0"/>
              <a:t>Background on Neuromorphic 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6BC46-269E-43AD-8B8E-FC39BD5A1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6485467" cy="3931920"/>
          </a:xfrm>
        </p:spPr>
        <p:txBody>
          <a:bodyPr>
            <a:normAutofit/>
          </a:bodyPr>
          <a:lstStyle/>
          <a:p>
            <a:r>
              <a:rPr lang="en-US" dirty="0"/>
              <a:t>Most brain-derived part of AI</a:t>
            </a:r>
          </a:p>
          <a:p>
            <a:r>
              <a:rPr lang="en-US" dirty="0"/>
              <a:t>Brain-inspired computer chips</a:t>
            </a:r>
          </a:p>
          <a:p>
            <a:r>
              <a:rPr lang="en-US" dirty="0"/>
              <a:t>Artificial Neural Networks are not running on hardware best optimized for them</a:t>
            </a:r>
          </a:p>
          <a:p>
            <a:pPr lvl="1"/>
            <a:r>
              <a:rPr lang="en-US" dirty="0"/>
              <a:t>Solution: Neuromorphic hardware</a:t>
            </a:r>
          </a:p>
          <a:p>
            <a:r>
              <a:rPr lang="en-US" dirty="0"/>
              <a:t>Neurons in neuromorphic computing communicate using synapses</a:t>
            </a:r>
          </a:p>
          <a:p>
            <a:pPr lvl="1"/>
            <a:r>
              <a:rPr lang="en-US" dirty="0"/>
              <a:t>Post synaptic neuron gets activated</a:t>
            </a:r>
          </a:p>
          <a:p>
            <a:pPr lvl="1"/>
            <a:r>
              <a:rPr lang="en-US" dirty="0"/>
              <a:t>Allows for more possibilities than 0 or 1</a:t>
            </a:r>
          </a:p>
          <a:p>
            <a:r>
              <a:rPr lang="en-US" dirty="0"/>
              <a:t>Allows for increased speed, complexity and computation at a lower energy cost</a:t>
            </a:r>
          </a:p>
          <a:p>
            <a:endParaRPr lang="en-US" dirty="0"/>
          </a:p>
        </p:txBody>
      </p:sp>
      <p:pic>
        <p:nvPicPr>
          <p:cNvPr id="1026" name="Picture 2" descr="The Future of Computing: Neuromorphic - Synced">
            <a:extLst>
              <a:ext uri="{FF2B5EF4-FFF2-40B4-BE49-F238E27FC236}">
                <a16:creationId xmlns:a16="http://schemas.microsoft.com/office/drawing/2014/main" id="{732C96EF-4254-4267-80E9-662A92ACF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0571" y="2846900"/>
            <a:ext cx="3019646" cy="226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889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6BFE6-12AE-456F-A8FE-B36AAFF0A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Task/Methods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A5259-4998-4664-AD30-74FB3309E5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Develop a spike-based impedance controller run on neuromorphic chips for a robot</a:t>
            </a:r>
          </a:p>
          <a:p>
            <a:pPr lvl="1"/>
            <a:r>
              <a:rPr lang="en-US" dirty="0"/>
              <a:t>Both hardware and software will mimic how the brain solves problems</a:t>
            </a:r>
          </a:p>
          <a:p>
            <a:pPr lvl="1"/>
            <a:r>
              <a:rPr lang="en-US" dirty="0"/>
              <a:t>Impedance control: controlling the force of resistance from external environmental motion</a:t>
            </a:r>
          </a:p>
          <a:p>
            <a:pPr lvl="2"/>
            <a:r>
              <a:rPr lang="en-US" dirty="0"/>
              <a:t>ratio of force output to motion input</a:t>
            </a:r>
          </a:p>
          <a:p>
            <a:pPr lvl="2"/>
            <a:r>
              <a:rPr lang="en-US" dirty="0"/>
              <a:t>Used to send commands to a robot to prevent it from being over-manipulated by an external agent</a:t>
            </a:r>
          </a:p>
          <a:p>
            <a:pPr lvl="3"/>
            <a:r>
              <a:rPr lang="en-US" dirty="0"/>
              <a:t>Vehicle safety</a:t>
            </a:r>
          </a:p>
          <a:p>
            <a:pPr lvl="3"/>
            <a:r>
              <a:rPr lang="en-US" dirty="0"/>
              <a:t>Rehabilitation Robotics</a:t>
            </a:r>
          </a:p>
          <a:p>
            <a:pPr lvl="2"/>
            <a:r>
              <a:rPr lang="en-US" dirty="0"/>
              <a:t>Concept invented by Dr. Neville Hogan</a:t>
            </a:r>
          </a:p>
          <a:p>
            <a:pPr lvl="3"/>
            <a:r>
              <a:rPr lang="en-US" dirty="0"/>
              <a:t>Dr. </a:t>
            </a:r>
            <a:r>
              <a:rPr lang="en-US" dirty="0" err="1"/>
              <a:t>Michmizos</a:t>
            </a:r>
            <a:r>
              <a:rPr lang="en-US" dirty="0"/>
              <a:t>’ post-doc advisor at MIT</a:t>
            </a:r>
          </a:p>
          <a:p>
            <a:pPr lvl="1"/>
            <a:r>
              <a:rPr lang="en-US" dirty="0"/>
              <a:t>Achieved via Spiking Neural Network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604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RO20_demo">
            <a:hlinkClick r:id="" action="ppaction://media"/>
            <a:extLst>
              <a:ext uri="{FF2B5EF4-FFF2-40B4-BE49-F238E27FC236}">
                <a16:creationId xmlns:a16="http://schemas.microsoft.com/office/drawing/2014/main" id="{BA5660D5-7B94-42BE-A909-1A249CF7A70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3283" y="733028"/>
            <a:ext cx="9585433" cy="5391944"/>
          </a:xfrm>
        </p:spPr>
      </p:pic>
    </p:spTree>
    <p:extLst>
      <p:ext uri="{BB962C8B-B14F-4D97-AF65-F5344CB8AC3E}">
        <p14:creationId xmlns:p14="http://schemas.microsoft.com/office/powerpoint/2010/main" val="252258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0">
            <a:extLst>
              <a:ext uri="{FF2B5EF4-FFF2-40B4-BE49-F238E27FC236}">
                <a16:creationId xmlns:a16="http://schemas.microsoft.com/office/drawing/2014/main" id="{4EC7E010-C712-408D-9787-0842AFC9F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0503FCEF-A9BA-4991-9220-E36615FB8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3" name="Rectangle 14">
            <a:extLst>
              <a:ext uri="{FF2B5EF4-FFF2-40B4-BE49-F238E27FC236}">
                <a16:creationId xmlns:a16="http://schemas.microsoft.com/office/drawing/2014/main" id="{6B57F45B-5417-4073-A67A-343F2C881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902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6">
            <a:extLst>
              <a:ext uri="{FF2B5EF4-FFF2-40B4-BE49-F238E27FC236}">
                <a16:creationId xmlns:a16="http://schemas.microsoft.com/office/drawing/2014/main" id="{091B6077-4778-41B2-9147-335CF2F2F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pic>
        <p:nvPicPr>
          <p:cNvPr id="4" name="iros_20">
            <a:hlinkClick r:id="" action="ppaction://media"/>
            <a:extLst>
              <a:ext uri="{FF2B5EF4-FFF2-40B4-BE49-F238E27FC236}">
                <a16:creationId xmlns:a16="http://schemas.microsoft.com/office/drawing/2014/main" id="{93A461C2-A59B-42D6-B0E1-CFD2C17B2B5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527D497-40EC-49CA-9C48-FE4127084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124939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B95F1-C4FF-4ADA-8E81-BEC01422F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A3AB7-861D-4DC1-92AE-9079C2007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Grollier</a:t>
            </a:r>
            <a:r>
              <a:rPr lang="en-US" dirty="0"/>
              <a:t>, Julie. [Department de Physique de </a:t>
            </a:r>
            <a:r>
              <a:rPr lang="en-US" dirty="0" err="1"/>
              <a:t>l’ENS</a:t>
            </a:r>
            <a:r>
              <a:rPr lang="en-US" dirty="0"/>
              <a:t>]. (2020, January 15). </a:t>
            </a:r>
            <a:r>
              <a:rPr lang="en-US" i="1" dirty="0"/>
              <a:t>J. </a:t>
            </a:r>
            <a:r>
              <a:rPr lang="en-US" i="1" dirty="0" err="1"/>
              <a:t>Grollier</a:t>
            </a:r>
            <a:r>
              <a:rPr lang="en-US" i="1" dirty="0"/>
              <a:t> - Neuromorphic computing: overview and challenges. </a:t>
            </a:r>
            <a:r>
              <a:rPr lang="en-US" dirty="0"/>
              <a:t>[Video]. </a:t>
            </a:r>
            <a:r>
              <a:rPr lang="en-US" dirty="0">
                <a:hlinkClick r:id="rId2"/>
              </a:rPr>
              <a:t>https://www.youtube.com/watch?v=yfnJqVHmJEw&amp;t=922s</a:t>
            </a:r>
            <a:endParaRPr lang="en-US" dirty="0"/>
          </a:p>
          <a:p>
            <a:r>
              <a:rPr lang="en-US" dirty="0"/>
              <a:t>G. Tang, N. Kumar, </a:t>
            </a:r>
            <a:r>
              <a:rPr lang="en-US" b="1" dirty="0"/>
              <a:t>K.P. </a:t>
            </a:r>
            <a:r>
              <a:rPr lang="en-US" b="1" dirty="0" err="1"/>
              <a:t>Michmizos</a:t>
            </a:r>
            <a:r>
              <a:rPr lang="en-US" dirty="0"/>
              <a:t>, "Reinforcement co-Learning of Deep and Spiking Neural Networks for Energy-Efficient </a:t>
            </a:r>
            <a:r>
              <a:rPr lang="en-US" dirty="0" err="1"/>
              <a:t>Mapless</a:t>
            </a:r>
            <a:r>
              <a:rPr lang="en-US" dirty="0"/>
              <a:t> Navigation with Neuromorphic Hardware,"  submitted.  </a:t>
            </a:r>
          </a:p>
          <a:p>
            <a:r>
              <a:rPr lang="en-US" dirty="0"/>
              <a:t>G Tang, A Shah, </a:t>
            </a:r>
            <a:r>
              <a:rPr lang="en-US" b="1" dirty="0"/>
              <a:t>K.P. </a:t>
            </a:r>
            <a:r>
              <a:rPr lang="en-US" b="1" dirty="0" err="1"/>
              <a:t>Michmizos</a:t>
            </a:r>
            <a:r>
              <a:rPr lang="en-US" dirty="0"/>
              <a:t>, "Spiking neural network on neuromorphic hardware for energy-efficient unidimensional SLAM," 2019 IEEE/RSJ International Conference on Intelligent Robots and Systems (IROS), Macau, China, Nov 4-8, 2019. </a:t>
            </a:r>
          </a:p>
          <a:p>
            <a:r>
              <a:rPr lang="en-US" dirty="0"/>
              <a:t>Hogan, Neville. [Hannes </a:t>
            </a:r>
            <a:r>
              <a:rPr lang="en-US" dirty="0" err="1"/>
              <a:t>Hoeppner</a:t>
            </a:r>
            <a:r>
              <a:rPr lang="en-US" dirty="0"/>
              <a:t>]. (2012, April 10). </a:t>
            </a:r>
            <a:r>
              <a:rPr lang="en-US" i="1" dirty="0"/>
              <a:t>Talk on “Robotic Interaction Control for Contact Robotics” by Neville Hogan Part1. </a:t>
            </a:r>
            <a:r>
              <a:rPr lang="en-US" dirty="0"/>
              <a:t>[Video]. </a:t>
            </a:r>
            <a:r>
              <a:rPr lang="en-US" dirty="0">
                <a:hlinkClick r:id="rId3"/>
              </a:rPr>
              <a:t>https://www.youtube.com/watch?v=GjKy3EFs3g8&amp;t=1567s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39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19E24-2A68-4565-8FEE-B5DD0F8DE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27BE8-B267-497A-848F-54188D8607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DIMACS REU program</a:t>
            </a:r>
          </a:p>
          <a:p>
            <a:r>
              <a:rPr lang="en-US" dirty="0"/>
              <a:t>NSF grant CCF-1852215 </a:t>
            </a:r>
          </a:p>
          <a:p>
            <a:r>
              <a:rPr lang="en-US" dirty="0"/>
              <a:t>Dr. </a:t>
            </a:r>
            <a:r>
              <a:rPr lang="en-US" dirty="0" err="1"/>
              <a:t>Michmizos</a:t>
            </a:r>
            <a:endParaRPr lang="en-US" dirty="0"/>
          </a:p>
          <a:p>
            <a:r>
              <a:rPr lang="en-US" dirty="0" err="1"/>
              <a:t>Combra</a:t>
            </a:r>
            <a:r>
              <a:rPr lang="en-US" dirty="0"/>
              <a:t> lab for input on this presentation</a:t>
            </a:r>
          </a:p>
        </p:txBody>
      </p:sp>
    </p:spTree>
    <p:extLst>
      <p:ext uri="{BB962C8B-B14F-4D97-AF65-F5344CB8AC3E}">
        <p14:creationId xmlns:p14="http://schemas.microsoft.com/office/powerpoint/2010/main" val="32857232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RegularSeedRightStep">
      <a:dk1>
        <a:srgbClr val="000000"/>
      </a:dk1>
      <a:lt1>
        <a:srgbClr val="FFFFFF"/>
      </a:lt1>
      <a:dk2>
        <a:srgbClr val="413624"/>
      </a:dk2>
      <a:lt2>
        <a:srgbClr val="E2E8E3"/>
      </a:lt2>
      <a:accent1>
        <a:srgbClr val="E729CF"/>
      </a:accent1>
      <a:accent2>
        <a:srgbClr val="D5176E"/>
      </a:accent2>
      <a:accent3>
        <a:srgbClr val="E72930"/>
      </a:accent3>
      <a:accent4>
        <a:srgbClr val="D55F17"/>
      </a:accent4>
      <a:accent5>
        <a:srgbClr val="C0A022"/>
      </a:accent5>
      <a:accent6>
        <a:srgbClr val="8FB013"/>
      </a:accent6>
      <a:hlink>
        <a:srgbClr val="31953E"/>
      </a:hlink>
      <a:folHlink>
        <a:srgbClr val="828282"/>
      </a:folHlink>
    </a:clrScheme>
    <a:fontScheme name="Savon">
      <a:majorFont>
        <a:latin typeface="Century Gothic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358</Words>
  <Application>Microsoft Office PowerPoint</Application>
  <PresentationFormat>Widescreen</PresentationFormat>
  <Paragraphs>34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Century Gothic</vt:lpstr>
      <vt:lpstr>Garamond</vt:lpstr>
      <vt:lpstr>Gill Sans MT</vt:lpstr>
      <vt:lpstr>SavonVTI</vt:lpstr>
      <vt:lpstr>Brain-inspired algorithm for controlling a robot</vt:lpstr>
      <vt:lpstr>Background on Neuromorphic Computing</vt:lpstr>
      <vt:lpstr>My Task/Methods</vt:lpstr>
      <vt:lpstr>PowerPoint Presentation</vt:lpstr>
      <vt:lpstr>PowerPoint Presentation</vt:lpstr>
      <vt:lpstr>Sources</vt:lpstr>
      <vt:lpstr>Acknowledgement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Brain-inspired algorithm for controlling a robot</dc:title>
  <dc:creator>yianni</dc:creator>
  <cp:lastModifiedBy>yianni</cp:lastModifiedBy>
  <cp:revision>7</cp:revision>
  <dcterms:created xsi:type="dcterms:W3CDTF">2020-06-02T00:54:48Z</dcterms:created>
  <dcterms:modified xsi:type="dcterms:W3CDTF">2020-06-02T05:02:54Z</dcterms:modified>
</cp:coreProperties>
</file>