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79" r:id="rId5"/>
    <p:sldId id="258" r:id="rId6"/>
    <p:sldId id="259" r:id="rId7"/>
    <p:sldId id="262" r:id="rId8"/>
    <p:sldId id="285" r:id="rId9"/>
    <p:sldId id="278" r:id="rId10"/>
    <p:sldId id="280" r:id="rId11"/>
    <p:sldId id="260" r:id="rId12"/>
    <p:sldId id="282" r:id="rId13"/>
    <p:sldId id="263" r:id="rId14"/>
    <p:sldId id="266" r:id="rId15"/>
    <p:sldId id="283" r:id="rId16"/>
    <p:sldId id="268" r:id="rId17"/>
    <p:sldId id="284" r:id="rId18"/>
    <p:sldId id="267" r:id="rId19"/>
    <p:sldId id="269" r:id="rId20"/>
    <p:sldId id="286" r:id="rId21"/>
    <p:sldId id="287" r:id="rId22"/>
    <p:sldId id="270" r:id="rId23"/>
    <p:sldId id="273" r:id="rId24"/>
    <p:sldId id="272" r:id="rId25"/>
    <p:sldId id="271" r:id="rId26"/>
    <p:sldId id="276" r:id="rId27"/>
    <p:sldId id="274" r:id="rId28"/>
    <p:sldId id="275" r:id="rId29"/>
    <p:sldId id="28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ckground" id="{5FCCD2EA-739D-466B-A182-4163A0D6AF71}">
          <p14:sldIdLst>
            <p14:sldId id="256"/>
            <p14:sldId id="277"/>
            <p14:sldId id="257"/>
            <p14:sldId id="279"/>
            <p14:sldId id="258"/>
            <p14:sldId id="259"/>
            <p14:sldId id="262"/>
            <p14:sldId id="285"/>
            <p14:sldId id="278"/>
            <p14:sldId id="280"/>
            <p14:sldId id="260"/>
            <p14:sldId id="282"/>
          </p14:sldIdLst>
        </p14:section>
        <p14:section name="Closure" id="{2348FFDF-2578-40BC-AE59-BCD1EF0E0291}">
          <p14:sldIdLst>
            <p14:sldId id="263"/>
            <p14:sldId id="266"/>
            <p14:sldId id="283"/>
            <p14:sldId id="268"/>
            <p14:sldId id="284"/>
            <p14:sldId id="267"/>
            <p14:sldId id="269"/>
            <p14:sldId id="286"/>
            <p14:sldId id="287"/>
            <p14:sldId id="270"/>
            <p14:sldId id="273"/>
            <p14:sldId id="272"/>
          </p14:sldIdLst>
        </p14:section>
        <p14:section name="Extra" id="{C591637D-EEAB-4818-8DDD-94E086EAA79F}">
          <p14:sldIdLst>
            <p14:sldId id="271"/>
            <p14:sldId id="276"/>
            <p14:sldId id="274"/>
            <p14:sldId id="275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1000"/>
    <a:srgbClr val="605000"/>
    <a:srgbClr val="600000"/>
    <a:srgbClr val="CC99FF"/>
    <a:srgbClr val="4472C4"/>
    <a:srgbClr val="1FA400"/>
    <a:srgbClr val="881C1C"/>
    <a:srgbClr val="CCCCFF"/>
    <a:srgbClr val="A50021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Proofs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>
                  <a:alpha val="20000"/>
                </a:schemeClr>
              </a:solidFill>
            </a:ln>
            <a:effectLst/>
          </c:spPr>
          <c:invertIfNegative val="0"/>
          <c:cat>
            <c:numRef>
              <c:f>Sheet1!$A$2:$A$17</c:f>
              <c:numCache>
                <c:formatCode>General</c:formatCode>
                <c:ptCount val="16"/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0.4</c:v>
                </c:pt>
                <c:pt idx="1">
                  <c:v>0.7</c:v>
                </c:pt>
                <c:pt idx="2">
                  <c:v>0.1</c:v>
                </c:pt>
                <c:pt idx="3">
                  <c:v>0.45</c:v>
                </c:pt>
                <c:pt idx="4">
                  <c:v>0.4</c:v>
                </c:pt>
                <c:pt idx="5">
                  <c:v>1</c:v>
                </c:pt>
                <c:pt idx="6">
                  <c:v>0.35</c:v>
                </c:pt>
                <c:pt idx="7">
                  <c:v>0.45</c:v>
                </c:pt>
                <c:pt idx="8">
                  <c:v>0.4</c:v>
                </c:pt>
                <c:pt idx="9">
                  <c:v>0</c:v>
                </c:pt>
                <c:pt idx="10">
                  <c:v>0.5</c:v>
                </c:pt>
                <c:pt idx="11">
                  <c:v>0.45</c:v>
                </c:pt>
                <c:pt idx="12">
                  <c:v>0.2</c:v>
                </c:pt>
                <c:pt idx="13">
                  <c:v>0.3</c:v>
                </c:pt>
                <c:pt idx="14">
                  <c:v>0.35</c:v>
                </c:pt>
                <c:pt idx="15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9D-4D69-9C5F-5749CFDE70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0"/>
        <c:axId val="372040495"/>
        <c:axId val="372042575"/>
      </c:barChart>
      <c:catAx>
        <c:axId val="372040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042575"/>
        <c:crosses val="autoZero"/>
        <c:auto val="1"/>
        <c:lblAlgn val="ctr"/>
        <c:lblOffset val="100"/>
        <c:noMultiLvlLbl val="0"/>
      </c:catAx>
      <c:valAx>
        <c:axId val="372042575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72040495"/>
        <c:crosses val="autoZero"/>
        <c:crossBetween val="between"/>
      </c:valAx>
      <c:spPr>
        <a:noFill/>
        <a:ln w="12700">
          <a:solidFill>
            <a:schemeClr val="tx1">
              <a:alpha val="0"/>
            </a:schemeClr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>
                  <a:alpha val="20000"/>
                </a:schemeClr>
              </a:solidFill>
            </a:ln>
            <a:effectLst/>
          </c:spPr>
          <c:invertIfNegative val="0"/>
          <c:cat>
            <c:numRef>
              <c:f>Sheet1!$A$2:$A$17</c:f>
              <c:numCache>
                <c:formatCode>General</c:formatCode>
                <c:ptCount val="16"/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0.4</c:v>
                </c:pt>
                <c:pt idx="1">
                  <c:v>0.7</c:v>
                </c:pt>
                <c:pt idx="2">
                  <c:v>0.1</c:v>
                </c:pt>
                <c:pt idx="3">
                  <c:v>0.45</c:v>
                </c:pt>
                <c:pt idx="4">
                  <c:v>0.4</c:v>
                </c:pt>
                <c:pt idx="5">
                  <c:v>1</c:v>
                </c:pt>
                <c:pt idx="6">
                  <c:v>0.35</c:v>
                </c:pt>
                <c:pt idx="7">
                  <c:v>0.45</c:v>
                </c:pt>
                <c:pt idx="8">
                  <c:v>0.4</c:v>
                </c:pt>
                <c:pt idx="9">
                  <c:v>0</c:v>
                </c:pt>
                <c:pt idx="10">
                  <c:v>0.5</c:v>
                </c:pt>
                <c:pt idx="11">
                  <c:v>0.45</c:v>
                </c:pt>
                <c:pt idx="12">
                  <c:v>0.2</c:v>
                </c:pt>
                <c:pt idx="13">
                  <c:v>0.3</c:v>
                </c:pt>
                <c:pt idx="14">
                  <c:v>0.35</c:v>
                </c:pt>
                <c:pt idx="15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E2-4A82-9BE8-EEF350C5F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372040495"/>
        <c:axId val="372042575"/>
      </c:barChart>
      <c:catAx>
        <c:axId val="37204049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>
                    <a:latin typeface="+mj-lt"/>
                  </a:rPr>
                  <a:t>Output</a:t>
                </a:r>
                <a:r>
                  <a:rPr lang="en-US" baseline="0" dirty="0">
                    <a:latin typeface="+mj-lt"/>
                  </a:rPr>
                  <a:t> strings</a:t>
                </a:r>
                <a:endParaRPr lang="en-US" dirty="0">
                  <a:latin typeface="+mj-lt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042575"/>
        <c:crosses val="autoZero"/>
        <c:auto val="1"/>
        <c:lblAlgn val="ctr"/>
        <c:lblOffset val="100"/>
        <c:noMultiLvlLbl val="0"/>
      </c:catAx>
      <c:valAx>
        <c:axId val="372042575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72040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>
                  <a:alpha val="20000"/>
                </a:schemeClr>
              </a:solidFill>
            </a:ln>
            <a:effectLst/>
          </c:spPr>
          <c:invertIfNegative val="0"/>
          <c:cat>
            <c:numRef>
              <c:f>Sheet1!$A$2:$A$17</c:f>
              <c:numCache>
                <c:formatCode>General</c:formatCode>
                <c:ptCount val="16"/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0.4</c:v>
                </c:pt>
                <c:pt idx="1">
                  <c:v>0.7</c:v>
                </c:pt>
                <c:pt idx="2">
                  <c:v>0.1</c:v>
                </c:pt>
                <c:pt idx="3">
                  <c:v>0.45</c:v>
                </c:pt>
                <c:pt idx="4">
                  <c:v>0.4</c:v>
                </c:pt>
                <c:pt idx="5">
                  <c:v>1</c:v>
                </c:pt>
                <c:pt idx="6">
                  <c:v>0.35</c:v>
                </c:pt>
                <c:pt idx="7">
                  <c:v>0.45</c:v>
                </c:pt>
                <c:pt idx="8">
                  <c:v>0.4</c:v>
                </c:pt>
                <c:pt idx="9">
                  <c:v>0</c:v>
                </c:pt>
                <c:pt idx="10">
                  <c:v>0.5</c:v>
                </c:pt>
                <c:pt idx="11">
                  <c:v>0.45</c:v>
                </c:pt>
                <c:pt idx="12">
                  <c:v>0.2</c:v>
                </c:pt>
                <c:pt idx="13">
                  <c:v>0.3</c:v>
                </c:pt>
                <c:pt idx="14">
                  <c:v>0.35</c:v>
                </c:pt>
                <c:pt idx="15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39-444E-B40D-DCE13835BB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372040495"/>
        <c:axId val="372042575"/>
      </c:barChart>
      <c:catAx>
        <c:axId val="372040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042575"/>
        <c:crosses val="autoZero"/>
        <c:auto val="1"/>
        <c:lblAlgn val="ctr"/>
        <c:lblOffset val="100"/>
        <c:noMultiLvlLbl val="0"/>
      </c:catAx>
      <c:valAx>
        <c:axId val="372042575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72040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9A0000"/>
            </a:solidFill>
            <a:ln w="12700">
              <a:solidFill>
                <a:schemeClr val="tx1">
                  <a:alpha val="20000"/>
                </a:schemeClr>
              </a:solidFill>
            </a:ln>
            <a:effectLst/>
          </c:spPr>
          <c:invertIfNegative val="0"/>
          <c:cat>
            <c:numRef>
              <c:f>Sheet1!$A$2:$A$17</c:f>
              <c:numCache>
                <c:formatCode>General</c:formatCode>
                <c:ptCount val="16"/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0.4</c:v>
                </c:pt>
                <c:pt idx="1">
                  <c:v>0.6</c:v>
                </c:pt>
                <c:pt idx="2">
                  <c:v>0.15</c:v>
                </c:pt>
                <c:pt idx="3">
                  <c:v>0.45</c:v>
                </c:pt>
                <c:pt idx="4">
                  <c:v>0.4</c:v>
                </c:pt>
                <c:pt idx="5">
                  <c:v>1</c:v>
                </c:pt>
                <c:pt idx="6">
                  <c:v>0.3</c:v>
                </c:pt>
                <c:pt idx="7">
                  <c:v>0.4</c:v>
                </c:pt>
                <c:pt idx="8">
                  <c:v>0.4</c:v>
                </c:pt>
                <c:pt idx="9">
                  <c:v>0.1</c:v>
                </c:pt>
                <c:pt idx="10">
                  <c:v>0.45</c:v>
                </c:pt>
                <c:pt idx="11">
                  <c:v>0.45</c:v>
                </c:pt>
                <c:pt idx="12">
                  <c:v>0.2</c:v>
                </c:pt>
                <c:pt idx="13">
                  <c:v>0.35</c:v>
                </c:pt>
                <c:pt idx="14">
                  <c:v>0.35</c:v>
                </c:pt>
                <c:pt idx="15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0D-423A-8B1B-65651B0DE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372040495"/>
        <c:axId val="372042575"/>
      </c:barChart>
      <c:catAx>
        <c:axId val="372040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042575"/>
        <c:crosses val="autoZero"/>
        <c:auto val="1"/>
        <c:lblAlgn val="ctr"/>
        <c:lblOffset val="100"/>
        <c:noMultiLvlLbl val="0"/>
      </c:catAx>
      <c:valAx>
        <c:axId val="372042575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72040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>
                  <a:alpha val="20000"/>
                </a:schemeClr>
              </a:solidFill>
            </a:ln>
            <a:effectLst/>
          </c:spPr>
          <c:invertIfNegative val="0"/>
          <c:cat>
            <c:numRef>
              <c:f>Sheet1!$A$2:$A$17</c:f>
              <c:numCache>
                <c:formatCode>General</c:formatCode>
                <c:ptCount val="16"/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0.57999999999999996</c:v>
                </c:pt>
                <c:pt idx="1">
                  <c:v>0.47</c:v>
                </c:pt>
                <c:pt idx="2">
                  <c:v>0.5</c:v>
                </c:pt>
                <c:pt idx="3">
                  <c:v>0.56000000000000005</c:v>
                </c:pt>
                <c:pt idx="4">
                  <c:v>0.4</c:v>
                </c:pt>
                <c:pt idx="5">
                  <c:v>0.48</c:v>
                </c:pt>
                <c:pt idx="6">
                  <c:v>0.48</c:v>
                </c:pt>
                <c:pt idx="7">
                  <c:v>0.51</c:v>
                </c:pt>
                <c:pt idx="8">
                  <c:v>0.52</c:v>
                </c:pt>
                <c:pt idx="9">
                  <c:v>0.49</c:v>
                </c:pt>
                <c:pt idx="10">
                  <c:v>0.47</c:v>
                </c:pt>
                <c:pt idx="11">
                  <c:v>0.5</c:v>
                </c:pt>
                <c:pt idx="12">
                  <c:v>0.55000000000000004</c:v>
                </c:pt>
                <c:pt idx="13">
                  <c:v>0.5</c:v>
                </c:pt>
                <c:pt idx="14">
                  <c:v>0.5</c:v>
                </c:pt>
                <c:pt idx="15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75-494E-ACC7-8E3502759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372040495"/>
        <c:axId val="372042575"/>
      </c:barChart>
      <c:catAx>
        <c:axId val="372040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042575"/>
        <c:crosses val="autoZero"/>
        <c:auto val="1"/>
        <c:lblAlgn val="ctr"/>
        <c:lblOffset val="100"/>
        <c:noMultiLvlLbl val="0"/>
      </c:catAx>
      <c:valAx>
        <c:axId val="372042575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72040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9A0000"/>
            </a:solidFill>
            <a:ln w="12700">
              <a:solidFill>
                <a:schemeClr val="tx1">
                  <a:alpha val="20000"/>
                </a:schemeClr>
              </a:solidFill>
            </a:ln>
            <a:effectLst/>
          </c:spPr>
          <c:invertIfNegative val="0"/>
          <c:cat>
            <c:numRef>
              <c:f>Sheet1!$A$2:$A$17</c:f>
              <c:numCache>
                <c:formatCode>General</c:formatCode>
                <c:ptCount val="16"/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0.2</c:v>
                </c:pt>
                <c:pt idx="1">
                  <c:v>0.45</c:v>
                </c:pt>
                <c:pt idx="2">
                  <c:v>0.1</c:v>
                </c:pt>
                <c:pt idx="3">
                  <c:v>0.3</c:v>
                </c:pt>
                <c:pt idx="4">
                  <c:v>0.2</c:v>
                </c:pt>
                <c:pt idx="5">
                  <c:v>0</c:v>
                </c:pt>
                <c:pt idx="6">
                  <c:v>0.25</c:v>
                </c:pt>
                <c:pt idx="7">
                  <c:v>0.1</c:v>
                </c:pt>
                <c:pt idx="8">
                  <c:v>0.2</c:v>
                </c:pt>
                <c:pt idx="9">
                  <c:v>0</c:v>
                </c:pt>
                <c:pt idx="10">
                  <c:v>0.5</c:v>
                </c:pt>
                <c:pt idx="11">
                  <c:v>1</c:v>
                </c:pt>
                <c:pt idx="12">
                  <c:v>1</c:v>
                </c:pt>
                <c:pt idx="13">
                  <c:v>0.7</c:v>
                </c:pt>
                <c:pt idx="14">
                  <c:v>0.1</c:v>
                </c:pt>
                <c:pt idx="1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93-494A-8365-D6601865BA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372040495"/>
        <c:axId val="372042575"/>
      </c:barChart>
      <c:catAx>
        <c:axId val="372040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042575"/>
        <c:crosses val="autoZero"/>
        <c:auto val="1"/>
        <c:lblAlgn val="ctr"/>
        <c:lblOffset val="100"/>
        <c:noMultiLvlLbl val="0"/>
      </c:catAx>
      <c:valAx>
        <c:axId val="372042575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72040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6748D-924A-3468-F7C5-25E399376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ACF7B-91C4-2ADD-97BD-399898BDE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36505-3700-50B0-885A-AAF1346AC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AA36F-A3FA-58F5-F61F-FA7109E05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61C19-76AD-F969-7144-FC9FB17DC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4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F1830-20E2-0838-71A4-D99CCF175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FEC251-6222-CACA-52F7-BE08867A1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D4951-9DA3-166E-B142-099D2E64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38272-4F65-3186-2014-99764410C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54900-76C4-611E-57DD-B09210C6B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9F72D8-AD91-95A2-2C9D-CB9024546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6781A0-DF72-6B27-4FC7-4083D13B2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BB10B-C1D9-71E0-002B-9A1E8FD39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8416C-FB02-6B0A-0C6B-DF395AB29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E2FBE-B503-F977-0371-BDE45EB2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3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AB31C-AB82-7618-47F5-24BD44927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5AD69-6D21-B4E3-1459-65EDFE55F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A419B-0E6C-2C8C-C906-97B36990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41D62-581C-DF98-F6A1-4AA1F6130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2D69E-7FF6-220F-F336-4AB68721A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2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4431C-261C-F0EB-C892-FBF98B823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DEAC1-EDA5-DAC1-5807-8E9780BFC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94E75-3812-C7CA-04EC-1345BE6D8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3202D-0710-DB6E-F627-50C520E8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7F093-2010-9B43-F416-C1AEDC794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1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3EB5E-9FCE-AE20-7692-01A074CDF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BDAF-19D5-0AA0-7521-FD24C15950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5B758-C8FD-E3A7-F26C-CE49A2AD3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935A0-D6DB-E879-EC06-C453FEB77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6D9645-880C-FAB1-1A79-769A31D97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7B145-1893-5821-7EE0-AE1462BD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8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25900-6CD5-BEBE-86BA-2B16F26F8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47606-C6C1-E32B-93CA-5D306EC99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244F66-154F-EAD4-7E10-D0467026F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1DE742-6F3A-6E6C-CEDD-7B2295D04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BC00D1-6778-E04F-7E5C-F3664A1054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2D2FE6-3F89-CFCC-81A7-A078D069D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1E2BE3-D644-D369-70F7-824E0C649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38C5B9-8C70-05B0-F53E-B7E3CDE94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6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C2B96-05DA-2E4D-4D7D-F11B72ADC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4F9016-87D3-8F50-6C22-9D501849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418F5-3030-7DEF-815F-638D0D55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30931E-40F0-4F77-6928-28FA016D8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0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AE90CA-2C2E-BC09-7F42-39E61BC37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F1D162-1D34-5BB3-5533-2BB0611D4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D62C4-D374-603C-F1D6-D74FB4646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1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14830-7BC9-20B1-27FE-EABB063DA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746AF-5133-74B7-F378-590572C10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65FA1-0921-AD62-B198-752365FEF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CD722-6131-255C-66A3-B4B8BB9EC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9ABC8-814A-4277-41EC-8E1DC9EA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483484-9659-8D39-BE2A-39172EC4F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4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94941-C938-21D1-BEE9-6B98E142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E7E570-1493-A9BF-A90C-4E2BB66F6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F1BF74-A6A8-F4F2-256C-2405EE74F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50E7C5-ECFE-66E7-22A6-8BEDBDCA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E86DE-DECF-633C-3EE5-26DC564FA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28E55-64BA-7AE9-8854-2D55F7393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10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78FCC1-9C1B-BB55-16F9-779EE2A84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00D06-E387-1770-D01F-C51DF7AB9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7A995-11FB-E3A7-6712-7C3CF9B787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05030-6898-4BD1-BC35-F639A8EF1A4C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5468F-8796-AC31-B5F2-9179A5532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91F64-211D-BB4E-2D04-A8AF5AA13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42680-426A-4034-A454-C27A07F5A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5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image" Target="../media/image25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2.png"/><Relationship Id="rId3" Type="http://schemas.openxmlformats.org/officeDocument/2006/relationships/image" Target="../media/image34.png"/><Relationship Id="rId7" Type="http://schemas.openxmlformats.org/officeDocument/2006/relationships/image" Target="../media/image110.png"/><Relationship Id="rId12" Type="http://schemas.openxmlformats.org/officeDocument/2006/relationships/image" Target="../media/image4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0.png"/><Relationship Id="rId5" Type="http://schemas.openxmlformats.org/officeDocument/2006/relationships/image" Target="../media/image36.png"/><Relationship Id="rId15" Type="http://schemas.openxmlformats.org/officeDocument/2006/relationships/image" Target="../media/image190.png"/><Relationship Id="rId10" Type="http://schemas.openxmlformats.org/officeDocument/2006/relationships/image" Target="../media/image39.png"/><Relationship Id="rId4" Type="http://schemas.openxmlformats.org/officeDocument/2006/relationships/image" Target="../media/image35.png"/><Relationship Id="rId9" Type="http://schemas.openxmlformats.org/officeDocument/2006/relationships/image" Target="../media/image130.png"/><Relationship Id="rId1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image" Target="../media/image37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1.png"/><Relationship Id="rId13" Type="http://schemas.openxmlformats.org/officeDocument/2006/relationships/image" Target="../media/image500.png"/><Relationship Id="rId3" Type="http://schemas.openxmlformats.org/officeDocument/2006/relationships/image" Target="../media/image450.png"/><Relationship Id="rId7" Type="http://schemas.openxmlformats.org/officeDocument/2006/relationships/image" Target="../media/image440.png"/><Relationship Id="rId12" Type="http://schemas.openxmlformats.org/officeDocument/2006/relationships/image" Target="../media/image490.png"/><Relationship Id="rId17" Type="http://schemas.openxmlformats.org/officeDocument/2006/relationships/image" Target="../media/image54.png"/><Relationship Id="rId2" Type="http://schemas.openxmlformats.org/officeDocument/2006/relationships/image" Target="../media/image441.png"/><Relationship Id="rId16" Type="http://schemas.openxmlformats.org/officeDocument/2006/relationships/image" Target="../media/image5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1.png"/><Relationship Id="rId11" Type="http://schemas.openxmlformats.org/officeDocument/2006/relationships/image" Target="../media/image480.png"/><Relationship Id="rId5" Type="http://schemas.openxmlformats.org/officeDocument/2006/relationships/image" Target="../media/image470.png"/><Relationship Id="rId15" Type="http://schemas.openxmlformats.org/officeDocument/2006/relationships/image" Target="../media/image53.png"/><Relationship Id="rId10" Type="http://schemas.openxmlformats.org/officeDocument/2006/relationships/image" Target="../media/image51.png"/><Relationship Id="rId4" Type="http://schemas.openxmlformats.org/officeDocument/2006/relationships/image" Target="../media/image460.png"/><Relationship Id="rId9" Type="http://schemas.openxmlformats.org/officeDocument/2006/relationships/image" Target="../media/image501.png"/><Relationship Id="rId14" Type="http://schemas.openxmlformats.org/officeDocument/2006/relationships/image" Target="../media/image5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6.png"/><Relationship Id="rId7" Type="http://schemas.openxmlformats.org/officeDocument/2006/relationships/image" Target="../media/image61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4.png"/><Relationship Id="rId4" Type="http://schemas.openxmlformats.org/officeDocument/2006/relationships/image" Target="../media/image57.png"/><Relationship Id="rId9" Type="http://schemas.openxmlformats.org/officeDocument/2006/relationships/image" Target="../media/image6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80.png"/><Relationship Id="rId3" Type="http://schemas.openxmlformats.org/officeDocument/2006/relationships/image" Target="../media/image75.png"/><Relationship Id="rId7" Type="http://schemas.openxmlformats.org/officeDocument/2006/relationships/image" Target="../media/image55.png"/><Relationship Id="rId12" Type="http://schemas.openxmlformats.org/officeDocument/2006/relationships/image" Target="../media/image79.png"/><Relationship Id="rId17" Type="http://schemas.openxmlformats.org/officeDocument/2006/relationships/image" Target="../media/image68.png"/><Relationship Id="rId2" Type="http://schemas.openxmlformats.org/officeDocument/2006/relationships/image" Target="../media/image74.png"/><Relationship Id="rId16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78.png"/><Relationship Id="rId5" Type="http://schemas.openxmlformats.org/officeDocument/2006/relationships/image" Target="../media/image66.png"/><Relationship Id="rId15" Type="http://schemas.openxmlformats.org/officeDocument/2006/relationships/image" Target="../media/image82.png"/><Relationship Id="rId10" Type="http://schemas.openxmlformats.org/officeDocument/2006/relationships/image" Target="../media/image58.png"/><Relationship Id="rId4" Type="http://schemas.openxmlformats.org/officeDocument/2006/relationships/image" Target="../media/image65.png"/><Relationship Id="rId9" Type="http://schemas.openxmlformats.org/officeDocument/2006/relationships/image" Target="../media/image57.png"/><Relationship Id="rId14" Type="http://schemas.openxmlformats.org/officeDocument/2006/relationships/image" Target="../media/image8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10" Type="http://schemas.openxmlformats.org/officeDocument/2006/relationships/image" Target="../media/image95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png"/><Relationship Id="rId13" Type="http://schemas.openxmlformats.org/officeDocument/2006/relationships/image" Target="../media/image107.png"/><Relationship Id="rId3" Type="http://schemas.openxmlformats.org/officeDocument/2006/relationships/image" Target="../media/image97.png"/><Relationship Id="rId7" Type="http://schemas.openxmlformats.org/officeDocument/2006/relationships/image" Target="../media/image101.png"/><Relationship Id="rId12" Type="http://schemas.openxmlformats.org/officeDocument/2006/relationships/image" Target="../media/image106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11" Type="http://schemas.openxmlformats.org/officeDocument/2006/relationships/image" Target="../media/image105.png"/><Relationship Id="rId5" Type="http://schemas.openxmlformats.org/officeDocument/2006/relationships/image" Target="../media/image99.png"/><Relationship Id="rId10" Type="http://schemas.openxmlformats.org/officeDocument/2006/relationships/image" Target="../media/image104.png"/><Relationship Id="rId4" Type="http://schemas.openxmlformats.org/officeDocument/2006/relationships/image" Target="../media/image98.png"/><Relationship Id="rId9" Type="http://schemas.openxmlformats.org/officeDocument/2006/relationships/image" Target="../media/image10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hyperlink" Target="https://eccc.weizmann.ac.il/report/2022/138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0.png"/><Relationship Id="rId13" Type="http://schemas.openxmlformats.org/officeDocument/2006/relationships/image" Target="../media/image700.png"/><Relationship Id="rId3" Type="http://schemas.openxmlformats.org/officeDocument/2006/relationships/image" Target="../media/image55.png"/><Relationship Id="rId7" Type="http://schemas.openxmlformats.org/officeDocument/2006/relationships/image" Target="../media/image270.png"/><Relationship Id="rId12" Type="http://schemas.openxmlformats.org/officeDocument/2006/relationships/image" Target="../media/image690.png"/><Relationship Id="rId17" Type="http://schemas.openxmlformats.org/officeDocument/2006/relationships/image" Target="../media/image760.png"/><Relationship Id="rId2" Type="http://schemas.openxmlformats.org/officeDocument/2006/relationships/image" Target="../media/image770.png"/><Relationship Id="rId16" Type="http://schemas.openxmlformats.org/officeDocument/2006/relationships/image" Target="../media/image7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80.png"/><Relationship Id="rId5" Type="http://schemas.openxmlformats.org/officeDocument/2006/relationships/image" Target="../media/image57.png"/><Relationship Id="rId15" Type="http://schemas.openxmlformats.org/officeDocument/2006/relationships/image" Target="../media/image720.png"/><Relationship Id="rId10" Type="http://schemas.openxmlformats.org/officeDocument/2006/relationships/image" Target="../media/image670.png"/><Relationship Id="rId4" Type="http://schemas.openxmlformats.org/officeDocument/2006/relationships/image" Target="../media/image56.png"/><Relationship Id="rId9" Type="http://schemas.openxmlformats.org/officeDocument/2006/relationships/image" Target="../media/image660.png"/><Relationship Id="rId14" Type="http://schemas.openxmlformats.org/officeDocument/2006/relationships/image" Target="../media/image7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19" Type="http://schemas.openxmlformats.org/officeDocument/2006/relationships/chart" Target="../charts/chart2.xml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chart" Target="../charts/chart3.xml"/><Relationship Id="rId7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10" Type="http://schemas.openxmlformats.org/officeDocument/2006/relationships/image" Target="../media/image33.png"/><Relationship Id="rId4" Type="http://schemas.openxmlformats.org/officeDocument/2006/relationships/chart" Target="../charts/chart4.xml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CA7892F-00DE-EB58-B727-0782D2010C92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1524000" y="1943099"/>
                <a:ext cx="9144000" cy="1566863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5400" dirty="0"/>
                  <a:t>Adapting truth-table reducibility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SZ</m:t>
                    </m:r>
                    <m:sSub>
                      <m:sSub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54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CA7892F-00DE-EB58-B727-0782D2010C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524000" y="1943099"/>
                <a:ext cx="9144000" cy="1566863"/>
              </a:xfrm>
              <a:blipFill>
                <a:blip r:embed="rId2"/>
                <a:stretch>
                  <a:fillRect l="-1400" t="-5447" r="-2933" b="-20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ubtitle 2">
            <a:extLst>
              <a:ext uri="{FF2B5EF4-FFF2-40B4-BE49-F238E27FC236}">
                <a16:creationId xmlns:a16="http://schemas.microsoft.com/office/drawing/2014/main" id="{634A7FD6-879B-AA71-801E-5D2CFEE53C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47761"/>
          </a:xfrm>
        </p:spPr>
        <p:txBody>
          <a:bodyPr>
            <a:normAutofit/>
          </a:bodyPr>
          <a:lstStyle/>
          <a:p>
            <a:r>
              <a:rPr lang="en-US" sz="3200" b="1" dirty="0"/>
              <a:t>Jacob Gray</a:t>
            </a:r>
          </a:p>
          <a:p>
            <a:endParaRPr lang="en-US" dirty="0"/>
          </a:p>
          <a:p>
            <a:r>
              <a:rPr lang="en-US" dirty="0"/>
              <a:t>Work done with coauthors Eric Allender, </a:t>
            </a:r>
            <a:r>
              <a:rPr lang="en-US" dirty="0" err="1"/>
              <a:t>Saachi</a:t>
            </a:r>
            <a:r>
              <a:rPr lang="en-US" dirty="0"/>
              <a:t> </a:t>
            </a:r>
            <a:r>
              <a:rPr lang="en-US" dirty="0" err="1"/>
              <a:t>Mutreja</a:t>
            </a:r>
            <a:r>
              <a:rPr lang="en-US" dirty="0"/>
              <a:t>, Harsha Tirumala, and </a:t>
            </a:r>
            <a:r>
              <a:rPr lang="en-US" dirty="0" err="1"/>
              <a:t>Pengxiang</a:t>
            </a:r>
            <a:r>
              <a:rPr lang="en-US" dirty="0"/>
              <a:t> Wang </a:t>
            </a:r>
          </a:p>
          <a:p>
            <a:r>
              <a:rPr lang="en-US" dirty="0"/>
              <a:t>Done as part of the 2022 DIMACS REU at Rutgers University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823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C0A12EB-3F9D-B094-687C-611B808416E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800" b="0" i="0" smtClean="0">
                        <a:latin typeface="Cambria Math" panose="02040503050406030204" pitchFamily="18" charset="0"/>
                      </a:rPr>
                      <m:t>SZK</m:t>
                    </m:r>
                  </m:oMath>
                </a14:m>
                <a:r>
                  <a:rPr lang="en-US" sz="4800" dirty="0"/>
                  <a:t> Properties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C0A12EB-3F9D-B094-687C-611B808416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2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F636E-E17B-8146-C270-832263C9A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359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Closure under complementation</a:t>
            </a:r>
          </a:p>
          <a:p>
            <a:endParaRPr lang="en-US" dirty="0"/>
          </a:p>
          <a:p>
            <a:r>
              <a:rPr lang="en-US" dirty="0"/>
              <a:t>Closure under (formula) truth table reductions</a:t>
            </a:r>
          </a:p>
          <a:p>
            <a:endParaRPr lang="en-US" dirty="0"/>
          </a:p>
          <a:p>
            <a:r>
              <a:rPr lang="en-US" dirty="0"/>
              <a:t>Can make proof system exponentially secure in size of input</a:t>
            </a:r>
          </a:p>
          <a:p>
            <a:endParaRPr lang="en-US" dirty="0"/>
          </a:p>
          <a:p>
            <a:r>
              <a:rPr lang="en-US" dirty="0"/>
              <a:t>Trivially contains BPP, also contains some cryptographic problems (discrete log)</a:t>
            </a:r>
          </a:p>
        </p:txBody>
      </p:sp>
    </p:spTree>
    <p:extLst>
      <p:ext uri="{BB962C8B-B14F-4D97-AF65-F5344CB8AC3E}">
        <p14:creationId xmlns:p14="http://schemas.microsoft.com/office/powerpoint/2010/main" val="3572937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2377414-F602-E06D-023A-078EA856E7F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1460500"/>
              </a:xfrm>
            </p:spPr>
            <p:txBody>
              <a:bodyPr>
                <a:norm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SZK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4800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 dirty="0"/>
                  <a:t>Definition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2377414-F602-E06D-023A-078EA856E7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4605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1E6ADD-3570-165D-7C2C-599B249838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30558"/>
              </a:xfrm>
            </p:spPr>
            <p:txBody>
              <a:bodyPr>
                <a:normAutofit/>
              </a:bodyPr>
              <a:lstStyle/>
              <a:p>
                <a:r>
                  <a:rPr lang="en-US" dirty="0" err="1"/>
                  <a:t>Logspace</a:t>
                </a:r>
                <a:r>
                  <a:rPr lang="en-US" dirty="0"/>
                  <a:t> verifier and simulator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b="0" dirty="0"/>
                  <a:t>Complete problem is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𝑆𝐷</m:t>
                    </m:r>
                  </m:oMath>
                </a14:m>
                <a:r>
                  <a:rPr lang="en-US" dirty="0"/>
                  <a:t>, but now with branching programs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Many previous properties hold over from SZK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1E6ADD-3570-165D-7C2C-599B249838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30558"/>
              </a:xfrm>
              <a:blipFill>
                <a:blip r:embed="rId3"/>
                <a:stretch>
                  <a:fillRect l="-1043" t="-23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8273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08B41386-E676-7C09-32A9-E97D25748C52}"/>
              </a:ext>
            </a:extLst>
          </p:cNvPr>
          <p:cNvSpPr/>
          <p:nvPr/>
        </p:nvSpPr>
        <p:spPr>
          <a:xfrm>
            <a:off x="4604651" y="5695847"/>
            <a:ext cx="2747891" cy="627141"/>
          </a:xfrm>
          <a:prstGeom prst="rect">
            <a:avLst/>
          </a:prstGeom>
          <a:solidFill>
            <a:srgbClr val="601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720766B-D76C-9FFC-4F43-DF12FA711C26}"/>
              </a:ext>
            </a:extLst>
          </p:cNvPr>
          <p:cNvSpPr/>
          <p:nvPr/>
        </p:nvSpPr>
        <p:spPr>
          <a:xfrm>
            <a:off x="4604650" y="3495941"/>
            <a:ext cx="2710550" cy="1193504"/>
          </a:xfrm>
          <a:prstGeom prst="rect">
            <a:avLst/>
          </a:prstGeom>
          <a:solidFill>
            <a:srgbClr val="601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Queries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A4BE87-152D-F9B4-BD4E-5083A0B2D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Truth table reductions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D69D2-C7E8-2F49-E57C-90DFE15B2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472" y="1677250"/>
            <a:ext cx="2710343" cy="6575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our context: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7B113B-70E6-FBC9-BF05-71DFE14CBD63}"/>
              </a:ext>
            </a:extLst>
          </p:cNvPr>
          <p:cNvSpPr/>
          <p:nvPr/>
        </p:nvSpPr>
        <p:spPr>
          <a:xfrm>
            <a:off x="838199" y="3039119"/>
            <a:ext cx="2162085" cy="20944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Reduction machine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D1E9976-4949-30C1-9A54-45FAD916D9C4}"/>
              </a:ext>
            </a:extLst>
          </p:cNvPr>
          <p:cNvCxnSpPr/>
          <p:nvPr/>
        </p:nvCxnSpPr>
        <p:spPr>
          <a:xfrm flipH="1">
            <a:off x="3238150" y="2646262"/>
            <a:ext cx="1097280" cy="54864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E5FB42E-83EE-DA15-A3DF-FC76FC265FD5}"/>
                  </a:ext>
                </a:extLst>
              </p:cNvPr>
              <p:cNvSpPr txBox="1"/>
              <p:nvPr/>
            </p:nvSpPr>
            <p:spPr>
              <a:xfrm>
                <a:off x="4335430" y="2221531"/>
                <a:ext cx="4760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E5FB42E-83EE-DA15-A3DF-FC76FC265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5430" y="2221531"/>
                <a:ext cx="476092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D61C718-03CC-FF7A-6318-3EA548A86C14}"/>
              </a:ext>
            </a:extLst>
          </p:cNvPr>
          <p:cNvCxnSpPr>
            <a:cxnSpLocks/>
          </p:cNvCxnSpPr>
          <p:nvPr/>
        </p:nvCxnSpPr>
        <p:spPr>
          <a:xfrm>
            <a:off x="3238150" y="4174636"/>
            <a:ext cx="1257442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B8740BB9-BF3E-80A5-B100-E0392B108C39}"/>
                  </a:ext>
                </a:extLst>
              </p:cNvPr>
              <p:cNvSpPr/>
              <p:nvPr/>
            </p:nvSpPr>
            <p:spPr>
              <a:xfrm>
                <a:off x="4714613" y="3609193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B8740BB9-BF3E-80A5-B100-E0392B108C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613" y="3609193"/>
                <a:ext cx="453005" cy="427839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3B14791E-FA2E-4C8C-6141-E2CCD6996177}"/>
                  </a:ext>
                </a:extLst>
              </p:cNvPr>
              <p:cNvSpPr/>
              <p:nvPr/>
            </p:nvSpPr>
            <p:spPr>
              <a:xfrm>
                <a:off x="5394121" y="3609193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3B14791E-FA2E-4C8C-6141-E2CCD69961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121" y="3609193"/>
                <a:ext cx="453005" cy="427839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8B8B5066-BA68-52AB-3FFD-7B822E80D70E}"/>
                  </a:ext>
                </a:extLst>
              </p:cNvPr>
              <p:cNvSpPr/>
              <p:nvPr/>
            </p:nvSpPr>
            <p:spPr>
              <a:xfrm>
                <a:off x="6073629" y="3609193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8B8B5066-BA68-52AB-3FFD-7B822E80D7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3629" y="3609193"/>
                <a:ext cx="453005" cy="427839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02ADD9C5-643D-1DFB-06DC-C5814A0FB456}"/>
                  </a:ext>
                </a:extLst>
              </p:cNvPr>
              <p:cNvSpPr/>
              <p:nvPr/>
            </p:nvSpPr>
            <p:spPr>
              <a:xfrm>
                <a:off x="6753137" y="3609193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02ADD9C5-643D-1DFB-06DC-C5814A0FB4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3137" y="3609193"/>
                <a:ext cx="453005" cy="427839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F34BD69B-8F4C-E9CC-AD76-1CE11C35546D}"/>
              </a:ext>
            </a:extLst>
          </p:cNvPr>
          <p:cNvSpPr/>
          <p:nvPr/>
        </p:nvSpPr>
        <p:spPr>
          <a:xfrm>
            <a:off x="7315200" y="3495942"/>
            <a:ext cx="2612571" cy="11935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Circuit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8C5D8DC-B0EF-15DA-2341-E6B6AA621DB7}"/>
                  </a:ext>
                </a:extLst>
              </p:cNvPr>
              <p:cNvSpPr txBox="1"/>
              <p:nvPr/>
            </p:nvSpPr>
            <p:spPr>
              <a:xfrm>
                <a:off x="4811522" y="1642150"/>
                <a:ext cx="5433539" cy="15081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Π</m:t>
                    </m:r>
                  </m:oMath>
                </a14:m>
                <a:r>
                  <a:rPr lang="en-US" sz="2800" dirty="0"/>
                  <a:t> is computed by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𝑡𝑡</m:t>
                        </m:r>
                      </m:sub>
                    </m:sSub>
                  </m:oMath>
                </a14:m>
                <a:r>
                  <a:rPr lang="en-US" sz="2800" b="0" dirty="0"/>
                  <a:t> reduction if </a:t>
                </a:r>
              </a:p>
              <a:p>
                <a:r>
                  <a:rPr lang="en-US" sz="2800" dirty="0"/>
                  <a:t>        </a:t>
                </a:r>
                <a:r>
                  <a:rPr lang="en-US" sz="2800" b="0" dirty="0"/>
                  <a:t>there is a machine such that…</a:t>
                </a:r>
              </a:p>
              <a:p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8C5D8DC-B0EF-15DA-2341-E6B6AA621D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1522" y="1642150"/>
                <a:ext cx="5433539" cy="1508105"/>
              </a:xfrm>
              <a:prstGeom prst="rect">
                <a:avLst/>
              </a:prstGeom>
              <a:blipFill>
                <a:blip r:embed="rId7"/>
                <a:stretch>
                  <a:fillRect t="-3629" r="-1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EB000ACE-3A39-B25E-CDCC-54ABEA867AA7}"/>
                  </a:ext>
                </a:extLst>
              </p:cNvPr>
              <p:cNvSpPr/>
              <p:nvPr/>
            </p:nvSpPr>
            <p:spPr>
              <a:xfrm>
                <a:off x="8029169" y="3609193"/>
                <a:ext cx="1174731" cy="427839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EB000ACE-3A39-B25E-CDCC-54ABEA867A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9169" y="3609193"/>
                <a:ext cx="1174731" cy="427839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120826D-C1CB-AB61-F936-C67047E091B0}"/>
              </a:ext>
            </a:extLst>
          </p:cNvPr>
          <p:cNvCxnSpPr>
            <a:cxnSpLocks/>
          </p:cNvCxnSpPr>
          <p:nvPr/>
        </p:nvCxnSpPr>
        <p:spPr>
          <a:xfrm>
            <a:off x="5959925" y="4813490"/>
            <a:ext cx="0" cy="77554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3AE1192-DCC9-48B7-F1F4-EED1AF0CE013}"/>
                  </a:ext>
                </a:extLst>
              </p:cNvPr>
              <p:cNvSpPr txBox="1"/>
              <p:nvPr/>
            </p:nvSpPr>
            <p:spPr>
              <a:xfrm>
                <a:off x="4244097" y="4906992"/>
                <a:ext cx="165654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/>
                  <a:t>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𝛱</m:t>
                    </m:r>
                  </m:oMath>
                </a14:m>
                <a:r>
                  <a:rPr lang="en-US" sz="2800" i="1" dirty="0"/>
                  <a:t>?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3AE1192-DCC9-48B7-F1F4-EED1AF0CE0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4097" y="4906992"/>
                <a:ext cx="1656544" cy="523220"/>
              </a:xfrm>
              <a:prstGeom prst="rect">
                <a:avLst/>
              </a:prstGeom>
              <a:blipFill>
                <a:blip r:embed="rId9"/>
                <a:stretch>
                  <a:fillRect l="-7353" t="-11628" r="-698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: Rounded Corners 34">
                <a:extLst>
                  <a:ext uri="{FF2B5EF4-FFF2-40B4-BE49-F238E27FC236}">
                    <a16:creationId xmlns:a16="http://schemas.microsoft.com/office/drawing/2014/main" id="{6F5C4B4B-BB57-D1A6-13A8-44DBD9B21313}"/>
                  </a:ext>
                </a:extLst>
              </p:cNvPr>
              <p:cNvSpPr/>
              <p:nvPr/>
            </p:nvSpPr>
            <p:spPr>
              <a:xfrm>
                <a:off x="4714613" y="5817174"/>
                <a:ext cx="453005" cy="427839"/>
              </a:xfrm>
              <a:prstGeom prst="roundRect">
                <a:avLst/>
              </a:prstGeom>
              <a:solidFill>
                <a:srgbClr val="CCCC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b="0" dirty="0"/>
              </a:p>
            </p:txBody>
          </p:sp>
        </mc:Choice>
        <mc:Fallback xmlns="">
          <p:sp>
            <p:nvSpPr>
              <p:cNvPr id="35" name="Rectangle: Rounded Corners 34">
                <a:extLst>
                  <a:ext uri="{FF2B5EF4-FFF2-40B4-BE49-F238E27FC236}">
                    <a16:creationId xmlns:a16="http://schemas.microsoft.com/office/drawing/2014/main" id="{6F5C4B4B-BB57-D1A6-13A8-44DBD9B213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613" y="5817174"/>
                <a:ext cx="453005" cy="427839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id="{D336EAE3-2C0B-EE7A-2B6D-089CB99BC001}"/>
                  </a:ext>
                </a:extLst>
              </p:cNvPr>
              <p:cNvSpPr/>
              <p:nvPr/>
            </p:nvSpPr>
            <p:spPr>
              <a:xfrm>
                <a:off x="5394122" y="5802874"/>
                <a:ext cx="453005" cy="427839"/>
              </a:xfrm>
              <a:prstGeom prst="roundRect">
                <a:avLst/>
              </a:prstGeom>
              <a:solidFill>
                <a:srgbClr val="CCCC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id="{D336EAE3-2C0B-EE7A-2B6D-089CB99BC0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122" y="5802874"/>
                <a:ext cx="453005" cy="427839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4F21F78F-B94D-8E92-7977-9746A09ACCB5}"/>
                  </a:ext>
                </a:extLst>
              </p:cNvPr>
              <p:cNvSpPr/>
              <p:nvPr/>
            </p:nvSpPr>
            <p:spPr>
              <a:xfrm>
                <a:off x="6074534" y="5802873"/>
                <a:ext cx="453005" cy="427839"/>
              </a:xfrm>
              <a:prstGeom prst="roundRect">
                <a:avLst/>
              </a:prstGeom>
              <a:solidFill>
                <a:srgbClr val="CCCC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4F21F78F-B94D-8E92-7977-9746A09ACC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4534" y="5802873"/>
                <a:ext cx="453005" cy="427839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: Rounded Corners 37">
                <a:extLst>
                  <a:ext uri="{FF2B5EF4-FFF2-40B4-BE49-F238E27FC236}">
                    <a16:creationId xmlns:a16="http://schemas.microsoft.com/office/drawing/2014/main" id="{097CC5D3-2F20-E46E-D99D-CC0D47EB3F0D}"/>
                  </a:ext>
                </a:extLst>
              </p:cNvPr>
              <p:cNvSpPr/>
              <p:nvPr/>
            </p:nvSpPr>
            <p:spPr>
              <a:xfrm>
                <a:off x="6753138" y="5815183"/>
                <a:ext cx="453005" cy="427839"/>
              </a:xfrm>
              <a:prstGeom prst="roundRect">
                <a:avLst/>
              </a:prstGeom>
              <a:solidFill>
                <a:srgbClr val="CCCC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Rectangle: Rounded Corners 37">
                <a:extLst>
                  <a:ext uri="{FF2B5EF4-FFF2-40B4-BE49-F238E27FC236}">
                    <a16:creationId xmlns:a16="http://schemas.microsoft.com/office/drawing/2014/main" id="{097CC5D3-2F20-E46E-D99D-CC0D47EB3F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3138" y="5815183"/>
                <a:ext cx="453005" cy="427839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4695EB96-1126-189C-4F1F-2447613F708F}"/>
                  </a:ext>
                </a:extLst>
              </p:cNvPr>
              <p:cNvSpPr/>
              <p:nvPr/>
            </p:nvSpPr>
            <p:spPr>
              <a:xfrm>
                <a:off x="8142013" y="5484228"/>
                <a:ext cx="413054" cy="1089748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4695EB96-1126-189C-4F1F-2447613F70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2013" y="5484228"/>
                <a:ext cx="413054" cy="1089748"/>
              </a:xfrm>
              <a:prstGeom prst="round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E05BD52-AA33-A614-6111-FC9FACED9A2D}"/>
              </a:ext>
            </a:extLst>
          </p:cNvPr>
          <p:cNvCxnSpPr>
            <a:cxnSpLocks/>
          </p:cNvCxnSpPr>
          <p:nvPr/>
        </p:nvCxnSpPr>
        <p:spPr>
          <a:xfrm>
            <a:off x="7451042" y="6016792"/>
            <a:ext cx="479627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18A14689-1670-87F3-3BA4-1A6339A7F183}"/>
              </a:ext>
            </a:extLst>
          </p:cNvPr>
          <p:cNvSpPr txBox="1"/>
          <p:nvPr/>
        </p:nvSpPr>
        <p:spPr>
          <a:xfrm>
            <a:off x="2917666" y="5755182"/>
            <a:ext cx="1672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Input bits: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21E2FD5-0820-DC83-C50C-F799655414B4}"/>
              </a:ext>
            </a:extLst>
          </p:cNvPr>
          <p:cNvCxnSpPr>
            <a:cxnSpLocks/>
          </p:cNvCxnSpPr>
          <p:nvPr/>
        </p:nvCxnSpPr>
        <p:spPr>
          <a:xfrm>
            <a:off x="8724273" y="6009417"/>
            <a:ext cx="479627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BF42A99A-8FBA-45F0-A569-0C49D2FDC75E}"/>
                  </a:ext>
                </a:extLst>
              </p:cNvPr>
              <p:cNvSpPr txBox="1"/>
              <p:nvPr/>
            </p:nvSpPr>
            <p:spPr>
              <a:xfrm>
                <a:off x="9344538" y="5747807"/>
                <a:ext cx="12190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Π</m:t>
                    </m:r>
                  </m:oMath>
                </a14:m>
                <a:r>
                  <a:rPr lang="en-US" sz="2800" dirty="0"/>
                  <a:t>?</a:t>
                </a: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BF42A99A-8FBA-45F0-A569-0C49D2FDC7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4538" y="5747807"/>
                <a:ext cx="1219052" cy="523220"/>
              </a:xfrm>
              <a:prstGeom prst="rect">
                <a:avLst/>
              </a:prstGeom>
              <a:blipFill>
                <a:blip r:embed="rId15"/>
                <a:stretch>
                  <a:fillRect t="-11628" r="-9000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2586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032A161-01CD-031A-5F64-564C31560F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1626045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n-US" dirty="0"/>
                  <a:t>Goal: prove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SZ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dirty="0"/>
                  <a:t>closure for formula truth-table reductions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032A161-01CD-031A-5F64-564C31560F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626045"/>
              </a:xfrm>
              <a:blipFill>
                <a:blip r:embed="rId2"/>
                <a:stretch>
                  <a:fillRect l="-1507" t="-1873" r="-1449" b="-7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E32F40-0507-7083-B359-B3ABAF7041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229580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Adapt [Sahai, </a:t>
                </a:r>
                <a:r>
                  <a:rPr lang="en-US" dirty="0" err="1"/>
                  <a:t>Vadhan</a:t>
                </a:r>
                <a:r>
                  <a:rPr lang="en-US" dirty="0"/>
                  <a:t>]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SZK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Computes a reduction from any formula of queries to a single query</a:t>
                </a:r>
              </a:p>
              <a:p>
                <a:pPr marL="0" indent="0" algn="ctr">
                  <a:buNone/>
                </a:pPr>
                <a:endParaRPr lang="en-US" i="1" dirty="0"/>
              </a:p>
              <a:p>
                <a:pPr marL="0" indent="0" algn="ctr">
                  <a:buNone/>
                </a:pPr>
                <a:r>
                  <a:rPr lang="en-US" i="1" dirty="0"/>
                  <a:t>Two main concerns: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E32F40-0507-7083-B359-B3ABAF7041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2295801"/>
              </a:xfrm>
              <a:blipFill>
                <a:blip r:embed="rId3"/>
                <a:stretch>
                  <a:fillRect l="-1043" t="-4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7EF72E8-5D5A-F50D-5C34-E8CF9288AC8A}"/>
              </a:ext>
            </a:extLst>
          </p:cNvPr>
          <p:cNvCxnSpPr/>
          <p:nvPr/>
        </p:nvCxnSpPr>
        <p:spPr>
          <a:xfrm>
            <a:off x="5625548" y="4598480"/>
            <a:ext cx="94090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93E2009-FCB5-D8B6-68B4-6F82D3662288}"/>
              </a:ext>
            </a:extLst>
          </p:cNvPr>
          <p:cNvSpPr txBox="1"/>
          <p:nvPr/>
        </p:nvSpPr>
        <p:spPr>
          <a:xfrm>
            <a:off x="4339875" y="4336870"/>
            <a:ext cx="1285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Circuits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7A94F4-FC73-6E48-51C9-7FE8019FE5A8}"/>
              </a:ext>
            </a:extLst>
          </p:cNvPr>
          <p:cNvSpPr txBox="1"/>
          <p:nvPr/>
        </p:nvSpPr>
        <p:spPr>
          <a:xfrm>
            <a:off x="6566452" y="4121426"/>
            <a:ext cx="17192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Branching programs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D3D574A-D7A5-FB91-8D02-94C3ED2101AC}"/>
              </a:ext>
            </a:extLst>
          </p:cNvPr>
          <p:cNvCxnSpPr/>
          <p:nvPr/>
        </p:nvCxnSpPr>
        <p:spPr>
          <a:xfrm>
            <a:off x="5625548" y="5789092"/>
            <a:ext cx="94090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1AE3A89-629B-6A2A-11B9-1A45033AF13D}"/>
              </a:ext>
            </a:extLst>
          </p:cNvPr>
          <p:cNvSpPr txBox="1"/>
          <p:nvPr/>
        </p:nvSpPr>
        <p:spPr>
          <a:xfrm>
            <a:off x="3810579" y="5312039"/>
            <a:ext cx="18149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Polynomial time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F30C6F-58FA-5302-75BF-F34301A8BADB}"/>
              </a:ext>
            </a:extLst>
          </p:cNvPr>
          <p:cNvSpPr txBox="1"/>
          <p:nvPr/>
        </p:nvSpPr>
        <p:spPr>
          <a:xfrm>
            <a:off x="6566452" y="5527482"/>
            <a:ext cx="1524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Logspace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9409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3EB2-3605-DFA8-F383-0C4754043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Idea: compute a reduction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7F1908-A0A9-7B6C-A728-B96963ECB4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7034784" cy="4351338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dirty="0">
                  <a:latin typeface="+mj-lt"/>
                </a:endParaRPr>
              </a:p>
              <a:p>
                <a:r>
                  <a:rPr lang="en-US" dirty="0">
                    <a:ea typeface="Cambria Math" panose="02040503050406030204" pitchFamily="18" charset="0"/>
                    <a:cs typeface="Calibri" panose="020F0502020204030204" pitchFamily="34" charset="0"/>
                  </a:rPr>
                  <a:t>Start with list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𝑆𝐷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  <a:cs typeface="Calibri" panose="020F0502020204030204" pitchFamily="34" charset="0"/>
                  </a:rPr>
                  <a:t> queries and a formula</a:t>
                </a:r>
              </a:p>
              <a:p>
                <a:endParaRPr lang="en-US" dirty="0"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ea typeface="Cambria Math" panose="02040503050406030204" pitchFamily="18" charset="0"/>
                    <a:cs typeface="Calibri" panose="020F0502020204030204" pitchFamily="34" charset="0"/>
                  </a:rPr>
                  <a:t>Make the formula monotone (and log-depth)</a:t>
                </a:r>
              </a:p>
              <a:p>
                <a:endParaRPr lang="en-US" dirty="0"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ea typeface="Cambria Math" panose="02040503050406030204" pitchFamily="18" charset="0"/>
                    <a:cs typeface="Calibri" panose="020F0502020204030204" pitchFamily="34" charset="0"/>
                  </a:rPr>
                  <a:t>Compute reduction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𝐴𝑁𝐷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en-US" dirty="0" err="1">
                    <a:ea typeface="Cambria Math" panose="02040503050406030204" pitchFamily="18" charset="0"/>
                    <a:cs typeface="Calibri" panose="020F0502020204030204" pitchFamily="34" charset="0"/>
                  </a:rPr>
                  <a:t>and</a:t>
                </a:r>
                <a:r>
                  <a:rPr lang="en-US" dirty="0">
                    <a:ea typeface="Cambria Math" panose="02040503050406030204" pitchFamily="18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𝑂𝑅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  <a:cs typeface="Calibri" panose="020F0502020204030204" pitchFamily="34" charset="0"/>
                  </a:rPr>
                  <a:t>gates to get the output query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7F1908-A0A9-7B6C-A728-B96963ECB4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7034784" cy="4351338"/>
              </a:xfrm>
              <a:blipFill>
                <a:blip r:embed="rId2"/>
                <a:stretch>
                  <a:fillRect l="-1560" r="-2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E410291-DBB8-1BC6-A1F2-F3A2B5A4A4C5}"/>
              </a:ext>
            </a:extLst>
          </p:cNvPr>
          <p:cNvSpPr/>
          <p:nvPr/>
        </p:nvSpPr>
        <p:spPr>
          <a:xfrm>
            <a:off x="8408554" y="1825625"/>
            <a:ext cx="2710550" cy="1193504"/>
          </a:xfrm>
          <a:prstGeom prst="rect">
            <a:avLst/>
          </a:prstGeom>
          <a:solidFill>
            <a:srgbClr val="601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Queries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B0581C3F-0EF2-CFC4-EA4D-89DC27B4EA0D}"/>
                  </a:ext>
                </a:extLst>
              </p:cNvPr>
              <p:cNvSpPr/>
              <p:nvPr/>
            </p:nvSpPr>
            <p:spPr>
              <a:xfrm>
                <a:off x="8518517" y="1938877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B0581C3F-0EF2-CFC4-EA4D-89DC27B4EA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8517" y="1938877"/>
                <a:ext cx="453005" cy="427839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9400687F-0F99-D417-825A-6F8B7F018F93}"/>
                  </a:ext>
                </a:extLst>
              </p:cNvPr>
              <p:cNvSpPr/>
              <p:nvPr/>
            </p:nvSpPr>
            <p:spPr>
              <a:xfrm>
                <a:off x="9198025" y="1938877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9400687F-0F99-D417-825A-6F8B7F018F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8025" y="1938877"/>
                <a:ext cx="453005" cy="427839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47E87D20-B387-3734-E1C0-09D5952D3D84}"/>
                  </a:ext>
                </a:extLst>
              </p:cNvPr>
              <p:cNvSpPr/>
              <p:nvPr/>
            </p:nvSpPr>
            <p:spPr>
              <a:xfrm>
                <a:off x="9877533" y="1938877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47E87D20-B387-3734-E1C0-09D5952D3D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7533" y="1938877"/>
                <a:ext cx="453005" cy="427839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3F4C9633-9449-F219-CD29-6553E1690463}"/>
                  </a:ext>
                </a:extLst>
              </p:cNvPr>
              <p:cNvSpPr/>
              <p:nvPr/>
            </p:nvSpPr>
            <p:spPr>
              <a:xfrm>
                <a:off x="10557041" y="1938877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3F4C9633-9449-F219-CD29-6553E16904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7041" y="1938877"/>
                <a:ext cx="453005" cy="427839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01B9EE28-16D7-96BC-3275-54006B66E7B2}"/>
              </a:ext>
            </a:extLst>
          </p:cNvPr>
          <p:cNvSpPr/>
          <p:nvPr/>
        </p:nvSpPr>
        <p:spPr>
          <a:xfrm>
            <a:off x="7425990" y="5045081"/>
            <a:ext cx="4450080" cy="1131882"/>
          </a:xfrm>
          <a:prstGeom prst="rect">
            <a:avLst/>
          </a:prstGeom>
          <a:solidFill>
            <a:srgbClr val="601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E663C345-C819-7014-3C7E-09A7CD175F6A}"/>
                  </a:ext>
                </a:extLst>
              </p:cNvPr>
              <p:cNvSpPr/>
              <p:nvPr/>
            </p:nvSpPr>
            <p:spPr>
              <a:xfrm>
                <a:off x="8478741" y="5222151"/>
                <a:ext cx="696036" cy="699211"/>
              </a:xfrm>
              <a:prstGeom prst="roundRect">
                <a:avLst/>
              </a:prstGeom>
              <a:solidFill>
                <a:srgbClr val="601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E663C345-C819-7014-3C7E-09A7CD175F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8741" y="5222151"/>
                <a:ext cx="696036" cy="699211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408BD78E-3833-02F0-36FC-06FBF4343F5E}"/>
                  </a:ext>
                </a:extLst>
              </p:cNvPr>
              <p:cNvSpPr/>
              <p:nvPr/>
            </p:nvSpPr>
            <p:spPr>
              <a:xfrm>
                <a:off x="10234251" y="5222151"/>
                <a:ext cx="696036" cy="699211"/>
              </a:xfrm>
              <a:prstGeom prst="roundRect">
                <a:avLst/>
              </a:prstGeom>
              <a:solidFill>
                <a:srgbClr val="601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408BD78E-3833-02F0-36FC-06FBF4343F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4251" y="5222151"/>
                <a:ext cx="696036" cy="699211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E9E1FD-D3E1-398B-D536-C58D0817834C}"/>
              </a:ext>
            </a:extLst>
          </p:cNvPr>
          <p:cNvCxnSpPr>
            <a:cxnSpLocks/>
          </p:cNvCxnSpPr>
          <p:nvPr/>
        </p:nvCxnSpPr>
        <p:spPr>
          <a:xfrm>
            <a:off x="9877533" y="3315858"/>
            <a:ext cx="0" cy="14024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585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0DD616B-56F1-2DAD-116F-96DA6ED0C402}"/>
              </a:ext>
            </a:extLst>
          </p:cNvPr>
          <p:cNvSpPr/>
          <p:nvPr/>
        </p:nvSpPr>
        <p:spPr>
          <a:xfrm>
            <a:off x="814272" y="4615048"/>
            <a:ext cx="8644052" cy="2017210"/>
          </a:xfrm>
          <a:prstGeom prst="rect">
            <a:avLst/>
          </a:prstGeom>
          <a:solidFill>
            <a:schemeClr val="accent6">
              <a:alpha val="20000"/>
            </a:schemeClr>
          </a:solidFill>
          <a:ln>
            <a:solidFill>
              <a:schemeClr val="accent6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C5DCED-1B10-3708-967D-A442DC7D63FF}"/>
              </a:ext>
            </a:extLst>
          </p:cNvPr>
          <p:cNvSpPr/>
          <p:nvPr/>
        </p:nvSpPr>
        <p:spPr>
          <a:xfrm>
            <a:off x="814271" y="1068386"/>
            <a:ext cx="8644053" cy="272296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B8CAFBA-84BA-1E36-2806-0D4D7DE172F6}"/>
              </a:ext>
            </a:extLst>
          </p:cNvPr>
          <p:cNvCxnSpPr>
            <a:cxnSpLocks/>
            <a:stCxn id="74" idx="0"/>
            <a:endCxn id="39" idx="5"/>
          </p:cNvCxnSpPr>
          <p:nvPr/>
        </p:nvCxnSpPr>
        <p:spPr>
          <a:xfrm flipH="1" flipV="1">
            <a:off x="7145957" y="2859211"/>
            <a:ext cx="294958" cy="3682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0566C18-D074-45AA-D246-7A983DC43374}"/>
              </a:ext>
            </a:extLst>
          </p:cNvPr>
          <p:cNvCxnSpPr>
            <a:cxnSpLocks/>
            <a:stCxn id="55" idx="0"/>
            <a:endCxn id="39" idx="3"/>
          </p:cNvCxnSpPr>
          <p:nvPr/>
        </p:nvCxnSpPr>
        <p:spPr>
          <a:xfrm flipV="1">
            <a:off x="6521879" y="2859211"/>
            <a:ext cx="300788" cy="3681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BFEE4C0-E2AE-0938-086A-7C0B76EF0C91}"/>
              </a:ext>
            </a:extLst>
          </p:cNvPr>
          <p:cNvCxnSpPr>
            <a:cxnSpLocks/>
            <a:stCxn id="44" idx="1"/>
            <a:endCxn id="51" idx="6"/>
          </p:cNvCxnSpPr>
          <p:nvPr/>
        </p:nvCxnSpPr>
        <p:spPr>
          <a:xfrm flipH="1" flipV="1">
            <a:off x="8063098" y="1360774"/>
            <a:ext cx="50396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227E0E0-D755-DA22-C121-847518EC5599}"/>
              </a:ext>
            </a:extLst>
          </p:cNvPr>
          <p:cNvCxnSpPr>
            <a:cxnSpLocks/>
            <a:stCxn id="51" idx="2"/>
            <a:endCxn id="43" idx="7"/>
          </p:cNvCxnSpPr>
          <p:nvPr/>
        </p:nvCxnSpPr>
        <p:spPr>
          <a:xfrm flipH="1">
            <a:off x="7145957" y="1360774"/>
            <a:ext cx="45994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8891978-5F68-3A95-255A-F86523F7FC19}"/>
              </a:ext>
            </a:extLst>
          </p:cNvPr>
          <p:cNvCxnSpPr>
            <a:cxnSpLocks/>
            <a:stCxn id="53" idx="2"/>
            <a:endCxn id="39" idx="0"/>
          </p:cNvCxnSpPr>
          <p:nvPr/>
        </p:nvCxnSpPr>
        <p:spPr>
          <a:xfrm flipH="1">
            <a:off x="6984312" y="2127391"/>
            <a:ext cx="1581" cy="34157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8AF2064-4024-1C98-C313-9735FBD09EE8}"/>
              </a:ext>
            </a:extLst>
          </p:cNvPr>
          <p:cNvCxnSpPr>
            <a:cxnSpLocks/>
            <a:stCxn id="42" idx="0"/>
            <a:endCxn id="44" idx="5"/>
          </p:cNvCxnSpPr>
          <p:nvPr/>
        </p:nvCxnSpPr>
        <p:spPr>
          <a:xfrm flipH="1" flipV="1">
            <a:off x="8890349" y="2062004"/>
            <a:ext cx="245456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F7295CF-4231-121C-1CC1-6CFC7B46E2C6}"/>
              </a:ext>
            </a:extLst>
          </p:cNvPr>
          <p:cNvCxnSpPr>
            <a:cxnSpLocks/>
            <a:stCxn id="41" idx="0"/>
            <a:endCxn id="44" idx="3"/>
          </p:cNvCxnSpPr>
          <p:nvPr/>
        </p:nvCxnSpPr>
        <p:spPr>
          <a:xfrm flipV="1">
            <a:off x="8288360" y="2062004"/>
            <a:ext cx="278699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4D4CC17-B433-7D9A-4CFB-91EB07B55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271" y="128861"/>
            <a:ext cx="10515600" cy="106697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Cambria" panose="02040503050406030204" pitchFamily="18" charset="0"/>
                <a:ea typeface="Cambria" panose="02040503050406030204" pitchFamily="18" charset="0"/>
              </a:rPr>
              <a:t>Creating the new formula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31B19FD-D645-659C-F73F-C4CB544B5AC2}"/>
              </a:ext>
            </a:extLst>
          </p:cNvPr>
          <p:cNvCxnSpPr>
            <a:cxnSpLocks/>
          </p:cNvCxnSpPr>
          <p:nvPr/>
        </p:nvCxnSpPr>
        <p:spPr>
          <a:xfrm>
            <a:off x="7842851" y="3791346"/>
            <a:ext cx="0" cy="7368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A6DE632C-FAA5-CE66-E0E6-9956B01E51C5}"/>
                  </a:ext>
                </a:extLst>
              </p:cNvPr>
              <p:cNvSpPr/>
              <p:nvPr/>
            </p:nvSpPr>
            <p:spPr>
              <a:xfrm>
                <a:off x="6318410" y="6006257"/>
                <a:ext cx="457200" cy="457200"/>
              </a:xfrm>
              <a:prstGeom prst="ellipse">
                <a:avLst/>
              </a:prstGeom>
              <a:solidFill>
                <a:srgbClr val="CC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bar>
                            <m:barPr>
                              <m:pos m:val="top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ba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A6DE632C-FAA5-CE66-E0E6-9956B01E51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8410" y="6006257"/>
                <a:ext cx="457200" cy="457200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5C62D58-0136-0AA0-2149-EE853521B1DA}"/>
                  </a:ext>
                </a:extLst>
              </p:cNvPr>
              <p:cNvSpPr/>
              <p:nvPr/>
            </p:nvSpPr>
            <p:spPr>
              <a:xfrm>
                <a:off x="7237446" y="6000073"/>
                <a:ext cx="457200" cy="457200"/>
              </a:xfrm>
              <a:prstGeom prst="ellipse">
                <a:avLst/>
              </a:prstGeom>
              <a:solidFill>
                <a:srgbClr val="CC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bar>
                            <m:barPr>
                              <m:pos m:val="top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ba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5C62D58-0136-0AA0-2149-EE853521B1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7446" y="6000073"/>
                <a:ext cx="457200" cy="45720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B3CE2DAE-ED18-5867-10C6-2CB75FFC0EFB}"/>
                  </a:ext>
                </a:extLst>
              </p:cNvPr>
              <p:cNvSpPr/>
              <p:nvPr/>
            </p:nvSpPr>
            <p:spPr>
              <a:xfrm>
                <a:off x="8084891" y="6000073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B3CE2DAE-ED18-5867-10C6-2CB75FFC0E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4891" y="6000073"/>
                <a:ext cx="457200" cy="45720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10E9D771-2784-DAF5-CB1C-5029BB22198A}"/>
                  </a:ext>
                </a:extLst>
              </p:cNvPr>
              <p:cNvSpPr/>
              <p:nvPr/>
            </p:nvSpPr>
            <p:spPr>
              <a:xfrm>
                <a:off x="8932336" y="6000073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10E9D771-2784-DAF5-CB1C-5029BB2219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2336" y="6000073"/>
                <a:ext cx="457200" cy="45720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Oval 26">
            <a:extLst>
              <a:ext uri="{FF2B5EF4-FFF2-40B4-BE49-F238E27FC236}">
                <a16:creationId xmlns:a16="http://schemas.microsoft.com/office/drawing/2014/main" id="{02F69855-BF51-B605-249F-0F8CB03A4738}"/>
              </a:ext>
            </a:extLst>
          </p:cNvPr>
          <p:cNvSpPr/>
          <p:nvPr/>
        </p:nvSpPr>
        <p:spPr>
          <a:xfrm>
            <a:off x="6780843" y="5221151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9D7C95C-FCD0-8CE6-58C9-15B3DE0F5757}"/>
              </a:ext>
            </a:extLst>
          </p:cNvPr>
          <p:cNvSpPr/>
          <p:nvPr/>
        </p:nvSpPr>
        <p:spPr>
          <a:xfrm>
            <a:off x="8525235" y="5221151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0EFB79A-74A4-83F4-ABAD-E86BD10F40EE}"/>
              </a:ext>
            </a:extLst>
          </p:cNvPr>
          <p:cNvCxnSpPr>
            <a:cxnSpLocks/>
            <a:stCxn id="27" idx="3"/>
            <a:endCxn id="23" idx="0"/>
          </p:cNvCxnSpPr>
          <p:nvPr/>
        </p:nvCxnSpPr>
        <p:spPr>
          <a:xfrm flipH="1">
            <a:off x="6547010" y="5611396"/>
            <a:ext cx="300788" cy="3948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B4F067-02E5-2CE8-3A7B-727E8EE5EA57}"/>
              </a:ext>
            </a:extLst>
          </p:cNvPr>
          <p:cNvCxnSpPr>
            <a:cxnSpLocks/>
            <a:stCxn id="24" idx="0"/>
            <a:endCxn id="27" idx="5"/>
          </p:cNvCxnSpPr>
          <p:nvPr/>
        </p:nvCxnSpPr>
        <p:spPr>
          <a:xfrm flipH="1" flipV="1">
            <a:off x="7171088" y="5611396"/>
            <a:ext cx="294958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B3EFB30-B3F6-B63A-CB05-E97971183F33}"/>
              </a:ext>
            </a:extLst>
          </p:cNvPr>
          <p:cNvCxnSpPr>
            <a:cxnSpLocks/>
            <a:stCxn id="25" idx="0"/>
            <a:endCxn id="28" idx="3"/>
          </p:cNvCxnSpPr>
          <p:nvPr/>
        </p:nvCxnSpPr>
        <p:spPr>
          <a:xfrm flipV="1">
            <a:off x="8313491" y="5611396"/>
            <a:ext cx="278699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59D08D6-28F9-5D31-90DA-91FE914DEC86}"/>
              </a:ext>
            </a:extLst>
          </p:cNvPr>
          <p:cNvCxnSpPr>
            <a:cxnSpLocks/>
            <a:stCxn id="26" idx="0"/>
            <a:endCxn id="28" idx="5"/>
          </p:cNvCxnSpPr>
          <p:nvPr/>
        </p:nvCxnSpPr>
        <p:spPr>
          <a:xfrm flipH="1" flipV="1">
            <a:off x="8915480" y="5611396"/>
            <a:ext cx="245456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1CEB4F2-3004-1F86-52C1-B8CAD1188264}"/>
              </a:ext>
            </a:extLst>
          </p:cNvPr>
          <p:cNvCxnSpPr>
            <a:cxnSpLocks/>
            <a:stCxn id="35" idx="2"/>
            <a:endCxn id="27" idx="7"/>
          </p:cNvCxnSpPr>
          <p:nvPr/>
        </p:nvCxnSpPr>
        <p:spPr>
          <a:xfrm flipH="1">
            <a:off x="7171088" y="4910166"/>
            <a:ext cx="45994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1F278E8-ED99-245B-449F-86604D7A6202}"/>
              </a:ext>
            </a:extLst>
          </p:cNvPr>
          <p:cNvCxnSpPr>
            <a:cxnSpLocks/>
            <a:stCxn id="28" idx="1"/>
            <a:endCxn id="35" idx="6"/>
          </p:cNvCxnSpPr>
          <p:nvPr/>
        </p:nvCxnSpPr>
        <p:spPr>
          <a:xfrm flipH="1" flipV="1">
            <a:off x="8088229" y="4910166"/>
            <a:ext cx="50396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1C3503A4-5A25-342F-2243-EFC8A0C05375}"/>
              </a:ext>
            </a:extLst>
          </p:cNvPr>
          <p:cNvSpPr/>
          <p:nvPr/>
        </p:nvSpPr>
        <p:spPr>
          <a:xfrm>
            <a:off x="7631029" y="4681566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05B368F-B258-C3F2-FCCB-80036CB8041A}"/>
                  </a:ext>
                </a:extLst>
              </p:cNvPr>
              <p:cNvSpPr txBox="1"/>
              <p:nvPr/>
            </p:nvSpPr>
            <p:spPr>
              <a:xfrm>
                <a:off x="7605910" y="4615863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∨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05B368F-B258-C3F2-FCCB-80036CB804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5910" y="4615863"/>
                <a:ext cx="519694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D981F19-A621-0E32-009D-772B5CCC22D8}"/>
                  </a:ext>
                </a:extLst>
              </p:cNvPr>
              <p:cNvSpPr txBox="1"/>
              <p:nvPr/>
            </p:nvSpPr>
            <p:spPr>
              <a:xfrm>
                <a:off x="6739427" y="5132402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D981F19-A621-0E32-009D-772B5CCC22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9427" y="5132402"/>
                <a:ext cx="519694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35ABB3A-0A88-D502-2158-872C32A02819}"/>
                  </a:ext>
                </a:extLst>
              </p:cNvPr>
              <p:cNvSpPr txBox="1"/>
              <p:nvPr/>
            </p:nvSpPr>
            <p:spPr>
              <a:xfrm>
                <a:off x="8533827" y="5132401"/>
                <a:ext cx="437173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35ABB3A-0A88-D502-2158-872C32A028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3827" y="5132401"/>
                <a:ext cx="437173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Oval 38">
            <a:extLst>
              <a:ext uri="{FF2B5EF4-FFF2-40B4-BE49-F238E27FC236}">
                <a16:creationId xmlns:a16="http://schemas.microsoft.com/office/drawing/2014/main" id="{25E58ED1-244D-E2E8-BEB7-2C009278083F}"/>
              </a:ext>
            </a:extLst>
          </p:cNvPr>
          <p:cNvSpPr/>
          <p:nvPr/>
        </p:nvSpPr>
        <p:spPr>
          <a:xfrm>
            <a:off x="6755712" y="2468966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7DB4A19A-79CB-6219-C53C-483B28ACB489}"/>
                  </a:ext>
                </a:extLst>
              </p:cNvPr>
              <p:cNvSpPr/>
              <p:nvPr/>
            </p:nvSpPr>
            <p:spPr>
              <a:xfrm>
                <a:off x="8059760" y="2450681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7DB4A19A-79CB-6219-C53C-483B28ACB4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9760" y="2450681"/>
                <a:ext cx="457200" cy="457200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EDFE16FD-C1A5-985C-57E7-0296D64A490D}"/>
                  </a:ext>
                </a:extLst>
              </p:cNvPr>
              <p:cNvSpPr/>
              <p:nvPr/>
            </p:nvSpPr>
            <p:spPr>
              <a:xfrm>
                <a:off x="8907205" y="2450681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EDFE16FD-C1A5-985C-57E7-0296D64A49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7205" y="2450681"/>
                <a:ext cx="457200" cy="457200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Oval 42">
            <a:extLst>
              <a:ext uri="{FF2B5EF4-FFF2-40B4-BE49-F238E27FC236}">
                <a16:creationId xmlns:a16="http://schemas.microsoft.com/office/drawing/2014/main" id="{9AAB681C-6EE6-BCA2-7730-3A8CEA23F41C}"/>
              </a:ext>
            </a:extLst>
          </p:cNvPr>
          <p:cNvSpPr/>
          <p:nvPr/>
        </p:nvSpPr>
        <p:spPr>
          <a:xfrm>
            <a:off x="6755712" y="1671759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558BF91-B2CA-4062-A23F-6D5C3C18BD65}"/>
              </a:ext>
            </a:extLst>
          </p:cNvPr>
          <p:cNvSpPr/>
          <p:nvPr/>
        </p:nvSpPr>
        <p:spPr>
          <a:xfrm>
            <a:off x="8500104" y="1671759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DDE8C54-1FE1-43C0-9BE7-5E51329D206D}"/>
              </a:ext>
            </a:extLst>
          </p:cNvPr>
          <p:cNvSpPr/>
          <p:nvPr/>
        </p:nvSpPr>
        <p:spPr>
          <a:xfrm>
            <a:off x="7605898" y="1132174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6F183D7-8AA5-D75D-407C-0B93827C66B5}"/>
                  </a:ext>
                </a:extLst>
              </p:cNvPr>
              <p:cNvSpPr txBox="1"/>
              <p:nvPr/>
            </p:nvSpPr>
            <p:spPr>
              <a:xfrm>
                <a:off x="7581414" y="1068386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∨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6F183D7-8AA5-D75D-407C-0B93827C66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1414" y="1068386"/>
                <a:ext cx="519694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C9AF379-7E25-6497-4CD6-17269DAF090E}"/>
                  </a:ext>
                </a:extLst>
              </p:cNvPr>
              <p:cNvSpPr txBox="1"/>
              <p:nvPr/>
            </p:nvSpPr>
            <p:spPr>
              <a:xfrm>
                <a:off x="6714296" y="1583010"/>
                <a:ext cx="54319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¬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C9AF379-7E25-6497-4CD6-17269DAF09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296" y="1583010"/>
                <a:ext cx="543193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E295FCE-E116-C411-77F7-75CE4D972013}"/>
                  </a:ext>
                </a:extLst>
              </p:cNvPr>
              <p:cNvSpPr txBox="1"/>
              <p:nvPr/>
            </p:nvSpPr>
            <p:spPr>
              <a:xfrm>
                <a:off x="8504611" y="1594607"/>
                <a:ext cx="437173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E295FCE-E116-C411-77F7-75CE4D9720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4611" y="1594607"/>
                <a:ext cx="437173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AF07F3A8-9747-32E0-6264-F20726ECB865}"/>
                  </a:ext>
                </a:extLst>
              </p:cNvPr>
              <p:cNvSpPr/>
              <p:nvPr/>
            </p:nvSpPr>
            <p:spPr>
              <a:xfrm>
                <a:off x="6293279" y="3227347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AF07F3A8-9747-32E0-6264-F20726ECB8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279" y="3227347"/>
                <a:ext cx="457200" cy="457200"/>
              </a:xfrm>
              <a:prstGeom prst="ellipse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97AC0E11-D78F-D4EE-2AB0-09734875C21F}"/>
                  </a:ext>
                </a:extLst>
              </p:cNvPr>
              <p:cNvSpPr/>
              <p:nvPr/>
            </p:nvSpPr>
            <p:spPr>
              <a:xfrm>
                <a:off x="7212315" y="3227489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97AC0E11-D78F-D4EE-2AB0-09734875C2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2315" y="3227489"/>
                <a:ext cx="457200" cy="457200"/>
              </a:xfrm>
              <a:prstGeom prst="ellipse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FE0B782A-EE24-76B2-D4D7-70332AA4C0D2}"/>
                  </a:ext>
                </a:extLst>
              </p:cNvPr>
              <p:cNvSpPr txBox="1"/>
              <p:nvPr/>
            </p:nvSpPr>
            <p:spPr>
              <a:xfrm>
                <a:off x="6724465" y="2409051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∨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FE0B782A-EE24-76B2-D4D7-70332AA4C0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465" y="2409051"/>
                <a:ext cx="519694" cy="58477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TextBox 83">
            <a:extLst>
              <a:ext uri="{FF2B5EF4-FFF2-40B4-BE49-F238E27FC236}">
                <a16:creationId xmlns:a16="http://schemas.microsoft.com/office/drawing/2014/main" id="{8C565E39-E650-9EB7-9EC1-C739268D42A6}"/>
              </a:ext>
            </a:extLst>
          </p:cNvPr>
          <p:cNvSpPr txBox="1"/>
          <p:nvPr/>
        </p:nvSpPr>
        <p:spPr>
          <a:xfrm>
            <a:off x="929473" y="1288134"/>
            <a:ext cx="2764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Arbitrary formula: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5B544902-E985-07A6-49ED-EF088242813D}"/>
                  </a:ext>
                </a:extLst>
              </p:cNvPr>
              <p:cNvSpPr txBox="1"/>
              <p:nvPr/>
            </p:nvSpPr>
            <p:spPr>
              <a:xfrm>
                <a:off x="857181" y="5247263"/>
                <a:ext cx="567315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Log depth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Alternating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𝐴𝑁𝐷</m:t>
                    </m:r>
                  </m:oMath>
                </a14:m>
                <a:r>
                  <a:rPr lang="en-US" sz="2800" dirty="0"/>
                  <a:t>s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𝑂𝑅</m:t>
                    </m:r>
                  </m:oMath>
                </a14:m>
                <a:r>
                  <a:rPr lang="en-US" sz="2800" dirty="0"/>
                  <a:t>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Negations at leaves</a:t>
                </a:r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5B544902-E985-07A6-49ED-EF08824281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181" y="5247263"/>
                <a:ext cx="5673150" cy="1384995"/>
              </a:xfrm>
              <a:prstGeom prst="rect">
                <a:avLst/>
              </a:prstGeom>
              <a:blipFill>
                <a:blip r:embed="rId17"/>
                <a:stretch>
                  <a:fillRect l="-1935" t="-4405" b="-11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TextBox 88">
            <a:extLst>
              <a:ext uri="{FF2B5EF4-FFF2-40B4-BE49-F238E27FC236}">
                <a16:creationId xmlns:a16="http://schemas.microsoft.com/office/drawing/2014/main" id="{B69BA36E-CD7E-9422-4BA4-CDDF216E9D6D}"/>
              </a:ext>
            </a:extLst>
          </p:cNvPr>
          <p:cNvSpPr txBox="1"/>
          <p:nvPr/>
        </p:nvSpPr>
        <p:spPr>
          <a:xfrm>
            <a:off x="838200" y="4671692"/>
            <a:ext cx="21442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New formula: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223C5-6B1F-0883-06ED-08EBF86EEA40}"/>
              </a:ext>
            </a:extLst>
          </p:cNvPr>
          <p:cNvSpPr txBox="1"/>
          <p:nvPr/>
        </p:nvSpPr>
        <p:spPr>
          <a:xfrm>
            <a:off x="965380" y="2284299"/>
            <a:ext cx="424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Assume each variable only appears once</a:t>
            </a:r>
          </a:p>
        </p:txBody>
      </p:sp>
    </p:spTree>
    <p:extLst>
      <p:ext uri="{BB962C8B-B14F-4D97-AF65-F5344CB8AC3E}">
        <p14:creationId xmlns:p14="http://schemas.microsoft.com/office/powerpoint/2010/main" val="266019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8E3F667-FB5A-4EF7-ADD1-74FD5BE95293}"/>
              </a:ext>
            </a:extLst>
          </p:cNvPr>
          <p:cNvSpPr/>
          <p:nvPr/>
        </p:nvSpPr>
        <p:spPr>
          <a:xfrm>
            <a:off x="7783182" y="1566986"/>
            <a:ext cx="2057031" cy="1486947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D768DC-9477-FC23-CFEF-69F0606943CB}"/>
              </a:ext>
            </a:extLst>
          </p:cNvPr>
          <p:cNvSpPr/>
          <p:nvPr/>
        </p:nvSpPr>
        <p:spPr>
          <a:xfrm>
            <a:off x="2351787" y="1585794"/>
            <a:ext cx="2057031" cy="146813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78F4C347-5F38-0752-1AC9-27C2FCDE1EF4}"/>
                  </a:ext>
                </a:extLst>
              </p:cNvPr>
              <p:cNvSpPr/>
              <p:nvPr/>
            </p:nvSpPr>
            <p:spPr>
              <a:xfrm>
                <a:off x="2523459" y="1690688"/>
                <a:ext cx="696036" cy="699211"/>
              </a:xfrm>
              <a:prstGeom prst="round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78F4C347-5F38-0752-1AC9-27C2FCDE1E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459" y="1690688"/>
                <a:ext cx="696036" cy="699211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CB2B5C00-6310-BC31-E374-7497CE9A15EA}"/>
                  </a:ext>
                </a:extLst>
              </p:cNvPr>
              <p:cNvSpPr/>
              <p:nvPr/>
            </p:nvSpPr>
            <p:spPr>
              <a:xfrm>
                <a:off x="3513360" y="1690687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CB2B5C00-6310-BC31-E374-7497CE9A15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3360" y="1690687"/>
                <a:ext cx="696036" cy="699211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53763FE2-6BD6-A533-244F-57FB8696D22B}"/>
                  </a:ext>
                </a:extLst>
              </p:cNvPr>
              <p:cNvSpPr/>
              <p:nvPr/>
            </p:nvSpPr>
            <p:spPr>
              <a:xfrm>
                <a:off x="7982606" y="1690687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53763FE2-6BD6-A533-244F-57FB8696D2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2606" y="1690687"/>
                <a:ext cx="696036" cy="699211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5D1B0A97-716D-F33F-9A87-D5354FCE6963}"/>
                  </a:ext>
                </a:extLst>
              </p:cNvPr>
              <p:cNvSpPr/>
              <p:nvPr/>
            </p:nvSpPr>
            <p:spPr>
              <a:xfrm>
                <a:off x="8972167" y="1690687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5D1B0A97-716D-F33F-9A87-D5354FCE69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2167" y="1690687"/>
                <a:ext cx="696036" cy="699211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EFFE1ECB-555A-38A1-6FE6-26BAED7FCD41}"/>
              </a:ext>
            </a:extLst>
          </p:cNvPr>
          <p:cNvSpPr txBox="1"/>
          <p:nvPr/>
        </p:nvSpPr>
        <p:spPr>
          <a:xfrm>
            <a:off x="2624133" y="2469158"/>
            <a:ext cx="15123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Query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55002DF-2FF1-B8DF-40C3-57BF25310420}"/>
              </a:ext>
            </a:extLst>
          </p:cNvPr>
          <p:cNvSpPr txBox="1"/>
          <p:nvPr/>
        </p:nvSpPr>
        <p:spPr>
          <a:xfrm>
            <a:off x="8011597" y="2473009"/>
            <a:ext cx="16001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Query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496DC0-5286-1B43-82D8-CA7F8F610AE2}"/>
              </a:ext>
            </a:extLst>
          </p:cNvPr>
          <p:cNvSpPr/>
          <p:nvPr/>
        </p:nvSpPr>
        <p:spPr>
          <a:xfrm>
            <a:off x="6215207" y="4558535"/>
            <a:ext cx="5101427" cy="1873334"/>
          </a:xfrm>
          <a:prstGeom prst="rect">
            <a:avLst/>
          </a:prstGeom>
          <a:solidFill>
            <a:srgbClr val="A50021">
              <a:alpha val="20000"/>
            </a:srgb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BBB1A3D-6EE6-C220-45FF-4807CAE7339E}"/>
              </a:ext>
            </a:extLst>
          </p:cNvPr>
          <p:cNvSpPr/>
          <p:nvPr/>
        </p:nvSpPr>
        <p:spPr>
          <a:xfrm>
            <a:off x="829590" y="4568983"/>
            <a:ext cx="5101427" cy="1873334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3A344AE-50E0-1F52-2A0F-F4261F530F01}"/>
              </a:ext>
            </a:extLst>
          </p:cNvPr>
          <p:cNvSpPr/>
          <p:nvPr/>
        </p:nvSpPr>
        <p:spPr>
          <a:xfrm>
            <a:off x="2351787" y="4733064"/>
            <a:ext cx="2057031" cy="146813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95C3D714-08DA-E431-1960-A79F5F3D5D74}"/>
                  </a:ext>
                </a:extLst>
              </p:cNvPr>
              <p:cNvSpPr/>
              <p:nvPr/>
            </p:nvSpPr>
            <p:spPr>
              <a:xfrm>
                <a:off x="2684265" y="4835176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95C3D714-08DA-E431-1960-A79F5F3D5D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4265" y="4835176"/>
                <a:ext cx="696036" cy="699211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D748BA6E-A576-9C89-E168-1FD995028320}"/>
              </a:ext>
            </a:extLst>
          </p:cNvPr>
          <p:cNvSpPr txBox="1"/>
          <p:nvPr/>
        </p:nvSpPr>
        <p:spPr>
          <a:xfrm>
            <a:off x="2624133" y="5616428"/>
            <a:ext cx="15123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Query 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9CCCD5-D822-B97E-0C36-11F720E12A14}"/>
              </a:ext>
            </a:extLst>
          </p:cNvPr>
          <p:cNvSpPr/>
          <p:nvPr/>
        </p:nvSpPr>
        <p:spPr>
          <a:xfrm>
            <a:off x="7783182" y="4733064"/>
            <a:ext cx="2057031" cy="1486947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C5A50C53-17A4-EBC4-0FC0-D9B247EC13A2}"/>
                  </a:ext>
                </a:extLst>
              </p:cNvPr>
              <p:cNvSpPr/>
              <p:nvPr/>
            </p:nvSpPr>
            <p:spPr>
              <a:xfrm>
                <a:off x="8811699" y="4835176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C5A50C53-17A4-EBC4-0FC0-D9B247EC13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1699" y="4835176"/>
                <a:ext cx="696036" cy="699211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2F33CEDA-73FA-6B28-216F-2B2865E1F8FD}"/>
              </a:ext>
            </a:extLst>
          </p:cNvPr>
          <p:cNvSpPr txBox="1"/>
          <p:nvPr/>
        </p:nvSpPr>
        <p:spPr>
          <a:xfrm>
            <a:off x="8011597" y="5639087"/>
            <a:ext cx="16001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Query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B7F22392-4009-1070-E4AF-8D5749585714}"/>
                  </a:ext>
                </a:extLst>
              </p:cNvPr>
              <p:cNvSpPr/>
              <p:nvPr/>
            </p:nvSpPr>
            <p:spPr>
              <a:xfrm>
                <a:off x="3380301" y="4835176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B7F22392-4009-1070-E4AF-8D57495857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0301" y="4835176"/>
                <a:ext cx="696036" cy="699211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93BCA479-7F54-451F-4C42-09C9C42578A0}"/>
                  </a:ext>
                </a:extLst>
              </p:cNvPr>
              <p:cNvSpPr/>
              <p:nvPr/>
            </p:nvSpPr>
            <p:spPr>
              <a:xfrm>
                <a:off x="8115663" y="4835176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93BCA479-7F54-451F-4C42-09C9C42578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5663" y="4835176"/>
                <a:ext cx="696036" cy="699211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D1939C4-950F-7B81-6A62-D53D79BE0DF9}"/>
              </a:ext>
            </a:extLst>
          </p:cNvPr>
          <p:cNvCxnSpPr>
            <a:cxnSpLocks/>
          </p:cNvCxnSpPr>
          <p:nvPr/>
        </p:nvCxnSpPr>
        <p:spPr>
          <a:xfrm>
            <a:off x="829590" y="3221372"/>
            <a:ext cx="10487044" cy="0"/>
          </a:xfrm>
          <a:prstGeom prst="line">
            <a:avLst/>
          </a:prstGeom>
          <a:ln w="12700"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2A32186-8952-CE62-A898-4B1BA95F5BCA}"/>
              </a:ext>
            </a:extLst>
          </p:cNvPr>
          <p:cNvSpPr txBox="1"/>
          <p:nvPr/>
        </p:nvSpPr>
        <p:spPr>
          <a:xfrm>
            <a:off x="5038658" y="3344240"/>
            <a:ext cx="2114681" cy="584775"/>
          </a:xfrm>
          <a:prstGeom prst="rect">
            <a:avLst/>
          </a:prstGeom>
          <a:solidFill>
            <a:schemeClr val="tx1">
              <a:lumMod val="50000"/>
              <a:lumOff val="50000"/>
              <a:alpha val="10000"/>
            </a:schemeClr>
          </a:solidFill>
          <a:ln>
            <a:solidFill>
              <a:schemeClr val="tx1">
                <a:alpha val="1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New query: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itle 1">
                <a:extLst>
                  <a:ext uri="{FF2B5EF4-FFF2-40B4-BE49-F238E27FC236}">
                    <a16:creationId xmlns:a16="http://schemas.microsoft.com/office/drawing/2014/main" id="{4DEC9899-F654-9770-99A2-314A95E5928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08306"/>
                <a:ext cx="10515600" cy="788155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n-US" sz="4800" dirty="0"/>
                  <a:t>Computing </a:t>
                </a:r>
                <a14:m>
                  <m:oMath xmlns:m="http://schemas.openxmlformats.org/officeDocument/2006/math">
                    <m:r>
                      <a:rPr lang="en-US" sz="4800" b="0" i="1" dirty="0" smtClean="0">
                        <a:latin typeface="Cambria Math" panose="02040503050406030204" pitchFamily="18" charset="0"/>
                      </a:rPr>
                      <m:t>𝑂𝑅</m:t>
                    </m:r>
                  </m:oMath>
                </a14:m>
                <a:r>
                  <a:rPr lang="en-US" sz="4800" dirty="0"/>
                  <a:t> query</a:t>
                </a:r>
              </a:p>
            </p:txBody>
          </p:sp>
        </mc:Choice>
        <mc:Fallback xmlns="">
          <p:sp>
            <p:nvSpPr>
              <p:cNvPr id="43" name="Title 1">
                <a:extLst>
                  <a:ext uri="{FF2B5EF4-FFF2-40B4-BE49-F238E27FC236}">
                    <a16:creationId xmlns:a16="http://schemas.microsoft.com/office/drawing/2014/main" id="{4DEC9899-F654-9770-99A2-314A95E592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08306"/>
                <a:ext cx="10515600" cy="788155"/>
              </a:xfrm>
              <a:blipFill>
                <a:blip r:embed="rId10"/>
                <a:stretch>
                  <a:fillRect t="-24806" b="-387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>
            <a:extLst>
              <a:ext uri="{FF2B5EF4-FFF2-40B4-BE49-F238E27FC236}">
                <a16:creationId xmlns:a16="http://schemas.microsoft.com/office/drawing/2014/main" id="{E97B3FA0-5C9D-1C16-4268-66426117DECD}"/>
              </a:ext>
            </a:extLst>
          </p:cNvPr>
          <p:cNvSpPr txBox="1"/>
          <p:nvPr/>
        </p:nvSpPr>
        <p:spPr>
          <a:xfrm>
            <a:off x="4642154" y="1105786"/>
            <a:ext cx="2907691" cy="584775"/>
          </a:xfrm>
          <a:prstGeom prst="rect">
            <a:avLst/>
          </a:prstGeom>
          <a:solidFill>
            <a:schemeClr val="tx1">
              <a:lumMod val="50000"/>
              <a:lumOff val="50000"/>
              <a:alpha val="10000"/>
            </a:schemeClr>
          </a:solidFill>
          <a:ln>
            <a:solidFill>
              <a:schemeClr val="tx1">
                <a:alpha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Original queries:</a:t>
            </a:r>
          </a:p>
        </p:txBody>
      </p:sp>
    </p:spTree>
    <p:extLst>
      <p:ext uri="{BB962C8B-B14F-4D97-AF65-F5344CB8AC3E}">
        <p14:creationId xmlns:p14="http://schemas.microsoft.com/office/powerpoint/2010/main" val="2736773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C819567-3187-7BB5-EA8F-7B459FCE0CB1}"/>
              </a:ext>
            </a:extLst>
          </p:cNvPr>
          <p:cNvSpPr/>
          <p:nvPr/>
        </p:nvSpPr>
        <p:spPr>
          <a:xfrm>
            <a:off x="2147582" y="3972076"/>
            <a:ext cx="3196205" cy="2336441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571858-1300-93F2-91B9-D221CE93ABC3}"/>
              </a:ext>
            </a:extLst>
          </p:cNvPr>
          <p:cNvSpPr/>
          <p:nvPr/>
        </p:nvSpPr>
        <p:spPr>
          <a:xfrm>
            <a:off x="6848215" y="3972076"/>
            <a:ext cx="3196203" cy="2336441"/>
          </a:xfrm>
          <a:prstGeom prst="rect">
            <a:avLst/>
          </a:prstGeom>
          <a:solidFill>
            <a:srgbClr val="A50021">
              <a:alpha val="20000"/>
            </a:srgb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274B087-2554-BBDE-0C28-2618B91CCD84}"/>
              </a:ext>
            </a:extLst>
          </p:cNvPr>
          <p:cNvCxnSpPr>
            <a:cxnSpLocks/>
            <a:stCxn id="8" idx="7"/>
          </p:cNvCxnSpPr>
          <p:nvPr/>
        </p:nvCxnSpPr>
        <p:spPr>
          <a:xfrm flipV="1">
            <a:off x="2898129" y="4465401"/>
            <a:ext cx="817671" cy="44334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2B55EFA-FB1E-1F6C-344B-28DD41875A65}"/>
              </a:ext>
            </a:extLst>
          </p:cNvPr>
          <p:cNvCxnSpPr>
            <a:cxnSpLocks/>
            <a:stCxn id="8" idx="5"/>
            <a:endCxn id="27" idx="1"/>
          </p:cNvCxnSpPr>
          <p:nvPr/>
        </p:nvCxnSpPr>
        <p:spPr>
          <a:xfrm>
            <a:off x="2898129" y="5361348"/>
            <a:ext cx="811841" cy="440418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78DFC90-21B3-629D-E47F-A4033327BDA5}"/>
              </a:ext>
            </a:extLst>
          </p:cNvPr>
          <p:cNvCxnSpPr>
            <a:cxnSpLocks/>
            <a:stCxn id="10" idx="7"/>
            <a:endCxn id="21" idx="1"/>
          </p:cNvCxnSpPr>
          <p:nvPr/>
        </p:nvCxnSpPr>
        <p:spPr>
          <a:xfrm flipV="1">
            <a:off x="7538683" y="4456920"/>
            <a:ext cx="908495" cy="44334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6B6DCA9-5B2D-1368-6CED-B9AB10329054}"/>
              </a:ext>
            </a:extLst>
          </p:cNvPr>
          <p:cNvCxnSpPr>
            <a:cxnSpLocks/>
            <a:stCxn id="10" idx="5"/>
            <a:endCxn id="19" idx="1"/>
          </p:cNvCxnSpPr>
          <p:nvPr/>
        </p:nvCxnSpPr>
        <p:spPr>
          <a:xfrm>
            <a:off x="7538683" y="5352867"/>
            <a:ext cx="905956" cy="441752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8760EB4F-0A1F-E033-8600-3B16746AF26A}"/>
                  </a:ext>
                </a:extLst>
              </p:cNvPr>
              <p:cNvSpPr/>
              <p:nvPr/>
            </p:nvSpPr>
            <p:spPr>
              <a:xfrm>
                <a:off x="3709970" y="5452160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8760EB4F-0A1F-E033-8600-3B16746AF2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970" y="5452160"/>
                <a:ext cx="696036" cy="699211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BE308E9F-3394-7F0B-9568-A6A3F08986E6}"/>
                  </a:ext>
                </a:extLst>
              </p:cNvPr>
              <p:cNvSpPr/>
              <p:nvPr/>
            </p:nvSpPr>
            <p:spPr>
              <a:xfrm>
                <a:off x="4406006" y="5452160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BE308E9F-3394-7F0B-9568-A6A3F08986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006" y="5452160"/>
                <a:ext cx="696036" cy="699211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>
                <a:extLst>
                  <a:ext uri="{FF2B5EF4-FFF2-40B4-BE49-F238E27FC236}">
                    <a16:creationId xmlns:a16="http://schemas.microsoft.com/office/drawing/2014/main" id="{26A4CB67-8BCE-DA2A-5A7F-8FAD24CACAE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08306"/>
                <a:ext cx="10515600" cy="788155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n-US" sz="4800" i="0" dirty="0">
                    <a:latin typeface="+mj-lt"/>
                  </a:rPr>
                  <a:t>C</a:t>
                </a:r>
                <a:r>
                  <a:rPr lang="en-US" sz="4800" b="0" i="0" dirty="0">
                    <a:latin typeface="+mj-lt"/>
                  </a:rPr>
                  <a:t>omputing </a:t>
                </a:r>
                <a14:m>
                  <m:oMath xmlns:m="http://schemas.openxmlformats.org/officeDocument/2006/math">
                    <m:r>
                      <a:rPr lang="en-US" sz="4800" b="0" i="1" dirty="0" smtClean="0">
                        <a:latin typeface="Cambria Math" panose="02040503050406030204" pitchFamily="18" charset="0"/>
                      </a:rPr>
                      <m:t>𝐴𝑁𝐷</m:t>
                    </m:r>
                  </m:oMath>
                </a14:m>
                <a:r>
                  <a:rPr lang="en-US" sz="4800" dirty="0"/>
                  <a:t> query</a:t>
                </a:r>
              </a:p>
            </p:txBody>
          </p:sp>
        </mc:Choice>
        <mc:Fallback xmlns="">
          <p:sp>
            <p:nvSpPr>
              <p:cNvPr id="6" name="Title 1">
                <a:extLst>
                  <a:ext uri="{FF2B5EF4-FFF2-40B4-BE49-F238E27FC236}">
                    <a16:creationId xmlns:a16="http://schemas.microsoft.com/office/drawing/2014/main" id="{26A4CB67-8BCE-DA2A-5A7F-8FAD24CACA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08306"/>
                <a:ext cx="10515600" cy="788155"/>
              </a:xfrm>
              <a:blipFill>
                <a:blip r:embed="rId4"/>
                <a:stretch>
                  <a:fillRect t="-24806" b="-387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A4FF6A7F-BE8B-8073-010D-0020F35C1343}"/>
                  </a:ext>
                </a:extLst>
              </p:cNvPr>
              <p:cNvSpPr/>
              <p:nvPr/>
            </p:nvSpPr>
            <p:spPr>
              <a:xfrm>
                <a:off x="2351787" y="4815006"/>
                <a:ext cx="640080" cy="64008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A4FF6A7F-BE8B-8073-010D-0020F35C13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787" y="4815006"/>
                <a:ext cx="640080" cy="64008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23E54D92-1AB7-80EF-A909-B405990E3446}"/>
                  </a:ext>
                </a:extLst>
              </p:cNvPr>
              <p:cNvSpPr/>
              <p:nvPr/>
            </p:nvSpPr>
            <p:spPr>
              <a:xfrm>
                <a:off x="6992341" y="4806525"/>
                <a:ext cx="640080" cy="64008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23E54D92-1AB7-80EF-A909-B405990E34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341" y="4806525"/>
                <a:ext cx="640080" cy="640080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89F33C88-E2FD-9542-4362-EF1A0973D47F}"/>
              </a:ext>
            </a:extLst>
          </p:cNvPr>
          <p:cNvSpPr/>
          <p:nvPr/>
        </p:nvSpPr>
        <p:spPr>
          <a:xfrm>
            <a:off x="7783182" y="1566986"/>
            <a:ext cx="2057031" cy="1486947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45BE06-2837-9125-8DE5-50D31B660EF7}"/>
              </a:ext>
            </a:extLst>
          </p:cNvPr>
          <p:cNvSpPr/>
          <p:nvPr/>
        </p:nvSpPr>
        <p:spPr>
          <a:xfrm>
            <a:off x="2351787" y="1585794"/>
            <a:ext cx="2057031" cy="146813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4C595604-178B-CE8A-9712-4B1D817641CC}"/>
                  </a:ext>
                </a:extLst>
              </p:cNvPr>
              <p:cNvSpPr/>
              <p:nvPr/>
            </p:nvSpPr>
            <p:spPr>
              <a:xfrm>
                <a:off x="2523459" y="1690688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4C595604-178B-CE8A-9712-4B1D817641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459" y="1690688"/>
                <a:ext cx="696036" cy="699211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2BD60391-65A4-E540-4FB2-87A70CDD4584}"/>
                  </a:ext>
                </a:extLst>
              </p:cNvPr>
              <p:cNvSpPr/>
              <p:nvPr/>
            </p:nvSpPr>
            <p:spPr>
              <a:xfrm>
                <a:off x="3513360" y="1690687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2BD60391-65A4-E540-4FB2-87A70CDD45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3360" y="1690687"/>
                <a:ext cx="696036" cy="699211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443AB8B7-E55A-1E03-4402-152776CDF3DF}"/>
                  </a:ext>
                </a:extLst>
              </p:cNvPr>
              <p:cNvSpPr/>
              <p:nvPr/>
            </p:nvSpPr>
            <p:spPr>
              <a:xfrm>
                <a:off x="7982606" y="1690687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443AB8B7-E55A-1E03-4402-152776CDF3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2606" y="1690687"/>
                <a:ext cx="696036" cy="699211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D59ECC28-4550-B7FD-FE76-6216843B59EC}"/>
                  </a:ext>
                </a:extLst>
              </p:cNvPr>
              <p:cNvSpPr/>
              <p:nvPr/>
            </p:nvSpPr>
            <p:spPr>
              <a:xfrm>
                <a:off x="8972167" y="1690687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D59ECC28-4550-B7FD-FE76-6216843B59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2167" y="1690687"/>
                <a:ext cx="696036" cy="699211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D5F92104-4BA2-595C-36C9-140BE943F290}"/>
              </a:ext>
            </a:extLst>
          </p:cNvPr>
          <p:cNvSpPr txBox="1"/>
          <p:nvPr/>
        </p:nvSpPr>
        <p:spPr>
          <a:xfrm>
            <a:off x="2624133" y="2469158"/>
            <a:ext cx="15123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Query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FD84A3-0A77-CD80-DDE0-544B7A386F7E}"/>
              </a:ext>
            </a:extLst>
          </p:cNvPr>
          <p:cNvSpPr txBox="1"/>
          <p:nvPr/>
        </p:nvSpPr>
        <p:spPr>
          <a:xfrm>
            <a:off x="8011597" y="2473009"/>
            <a:ext cx="16001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Query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6AD8F0-D5F6-71B6-95AF-C4FD2A74D2C1}"/>
              </a:ext>
            </a:extLst>
          </p:cNvPr>
          <p:cNvSpPr txBox="1"/>
          <p:nvPr/>
        </p:nvSpPr>
        <p:spPr>
          <a:xfrm>
            <a:off x="4642154" y="1105786"/>
            <a:ext cx="2907691" cy="584775"/>
          </a:xfrm>
          <a:prstGeom prst="rect">
            <a:avLst/>
          </a:prstGeom>
          <a:solidFill>
            <a:schemeClr val="tx1">
              <a:lumMod val="50000"/>
              <a:lumOff val="50000"/>
              <a:alpha val="10000"/>
            </a:schemeClr>
          </a:solidFill>
          <a:ln>
            <a:solidFill>
              <a:schemeClr val="tx1">
                <a:alpha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Original queries: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7DF5E5DD-BA31-0407-F315-A96C1E18A11C}"/>
                  </a:ext>
                </a:extLst>
              </p:cNvPr>
              <p:cNvSpPr/>
              <p:nvPr/>
            </p:nvSpPr>
            <p:spPr>
              <a:xfrm>
                <a:off x="3709970" y="4114203"/>
                <a:ext cx="696036" cy="699211"/>
              </a:xfrm>
              <a:prstGeom prst="round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7DF5E5DD-BA31-0407-F315-A96C1E18A1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970" y="4114203"/>
                <a:ext cx="696036" cy="699211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5237AECF-D10C-08DC-7C70-791657B259B2}"/>
                  </a:ext>
                </a:extLst>
              </p:cNvPr>
              <p:cNvSpPr/>
              <p:nvPr/>
            </p:nvSpPr>
            <p:spPr>
              <a:xfrm>
                <a:off x="4408671" y="4112869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5237AECF-D10C-08DC-7C70-791657B259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8671" y="4112869"/>
                <a:ext cx="696036" cy="699211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6E0980AB-0A01-65E2-2582-44696008F92A}"/>
                  </a:ext>
                </a:extLst>
              </p:cNvPr>
              <p:cNvSpPr/>
              <p:nvPr/>
            </p:nvSpPr>
            <p:spPr>
              <a:xfrm>
                <a:off x="8444639" y="5445013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6E0980AB-0A01-65E2-2582-44696008F9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4639" y="5445013"/>
                <a:ext cx="696036" cy="699211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8113D255-08DC-D499-A9CA-68525F0B8625}"/>
                  </a:ext>
                </a:extLst>
              </p:cNvPr>
              <p:cNvSpPr/>
              <p:nvPr/>
            </p:nvSpPr>
            <p:spPr>
              <a:xfrm>
                <a:off x="9143214" y="5446605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8113D255-08DC-D499-A9CA-68525F0B86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3214" y="5446605"/>
                <a:ext cx="696036" cy="699211"/>
              </a:xfrm>
              <a:prstGeom prst="round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EECFCFF1-9782-9BE0-1B5D-C958B687C736}"/>
                  </a:ext>
                </a:extLst>
              </p:cNvPr>
              <p:cNvSpPr/>
              <p:nvPr/>
            </p:nvSpPr>
            <p:spPr>
              <a:xfrm>
                <a:off x="8447178" y="4107314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EECFCFF1-9782-9BE0-1B5D-C958B687C7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7178" y="4107314"/>
                <a:ext cx="696036" cy="699211"/>
              </a:xfrm>
              <a:prstGeom prst="round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D3B12886-8DF1-D9A7-6D8F-4291794E08D4}"/>
                  </a:ext>
                </a:extLst>
              </p:cNvPr>
              <p:cNvSpPr/>
              <p:nvPr/>
            </p:nvSpPr>
            <p:spPr>
              <a:xfrm>
                <a:off x="9144177" y="4112869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D3B12886-8DF1-D9A7-6D8F-4291794E08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177" y="4112869"/>
                <a:ext cx="696036" cy="699211"/>
              </a:xfrm>
              <a:prstGeom prst="round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560DC62C-50ED-7675-B5CC-BC701BAD15E9}"/>
              </a:ext>
            </a:extLst>
          </p:cNvPr>
          <p:cNvSpPr txBox="1"/>
          <p:nvPr/>
        </p:nvSpPr>
        <p:spPr>
          <a:xfrm>
            <a:off x="5052347" y="3336899"/>
            <a:ext cx="2087303" cy="523220"/>
          </a:xfrm>
          <a:prstGeom prst="rect">
            <a:avLst/>
          </a:prstGeom>
          <a:solidFill>
            <a:schemeClr val="tx1">
              <a:lumMod val="50000"/>
              <a:lumOff val="50000"/>
              <a:alpha val="10000"/>
            </a:schemeClr>
          </a:solidFill>
          <a:ln>
            <a:solidFill>
              <a:schemeClr val="tx1">
                <a:alpha val="1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New queries: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BC5802B-5C67-E30B-CD00-4BB8E8D7CCD6}"/>
              </a:ext>
            </a:extLst>
          </p:cNvPr>
          <p:cNvCxnSpPr>
            <a:cxnSpLocks/>
          </p:cNvCxnSpPr>
          <p:nvPr/>
        </p:nvCxnSpPr>
        <p:spPr>
          <a:xfrm>
            <a:off x="829590" y="3221372"/>
            <a:ext cx="10487044" cy="0"/>
          </a:xfrm>
          <a:prstGeom prst="line">
            <a:avLst/>
          </a:prstGeom>
          <a:ln w="12700"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B62E09D-AE07-CA3C-7021-7E3D4D5D867D}"/>
                  </a:ext>
                </a:extLst>
              </p:cNvPr>
              <p:cNvSpPr txBox="1"/>
              <p:nvPr/>
            </p:nvSpPr>
            <p:spPr>
              <a:xfrm>
                <a:off x="2054741" y="6289535"/>
                <a:ext cx="609460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800" b="0" i="1" dirty="0"/>
                  <a:t>Random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800" i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B62E09D-AE07-CA3C-7021-7E3D4D5D86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741" y="6289535"/>
                <a:ext cx="6094602" cy="369332"/>
              </a:xfrm>
              <a:prstGeom prst="rect">
                <a:avLst/>
              </a:prstGeom>
              <a:blipFill>
                <a:blip r:embed="rId17"/>
                <a:stretch>
                  <a:fillRect l="-800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6117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B213E-27C7-AFD6-F573-F49189E87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Polarization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DB9B4-58C9-F5E9-553E-0362EC117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03762"/>
          </a:xfrm>
        </p:spPr>
        <p:txBody>
          <a:bodyPr/>
          <a:lstStyle/>
          <a:p>
            <a:r>
              <a:rPr lang="en-US" dirty="0"/>
              <a:t>Can use AND operation push far distributions farther</a:t>
            </a:r>
          </a:p>
          <a:p>
            <a:r>
              <a:rPr lang="en-US" dirty="0"/>
              <a:t>Can use OR operation to push close distributions closer</a:t>
            </a:r>
          </a:p>
          <a:p>
            <a:r>
              <a:rPr lang="en-US" dirty="0"/>
              <a:t>Alternate to get exponentially far or close distributions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7923937-28D6-72D0-769E-4CFD7C78E146}"/>
                  </a:ext>
                </a:extLst>
              </p:cNvPr>
              <p:cNvSpPr txBox="1"/>
              <p:nvPr/>
            </p:nvSpPr>
            <p:spPr>
              <a:xfrm>
                <a:off x="2856787" y="3841948"/>
                <a:ext cx="2273315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Δ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7923937-28D6-72D0-769E-4CFD7C78E1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787" y="3841948"/>
                <a:ext cx="2273315" cy="9017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7D83C04-7265-2B8B-B4AE-A632A70F8A67}"/>
              </a:ext>
            </a:extLst>
          </p:cNvPr>
          <p:cNvCxnSpPr/>
          <p:nvPr/>
        </p:nvCxnSpPr>
        <p:spPr>
          <a:xfrm>
            <a:off x="5281264" y="4353676"/>
            <a:ext cx="69628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A68FBE0-FFBB-BF99-C9EA-1B230A047C78}"/>
                  </a:ext>
                </a:extLst>
              </p:cNvPr>
              <p:cNvSpPr txBox="1"/>
              <p:nvPr/>
            </p:nvSpPr>
            <p:spPr>
              <a:xfrm>
                <a:off x="5977551" y="3841948"/>
                <a:ext cx="3173433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Δ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&gt;1−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A68FBE0-FFBB-BF99-C9EA-1B230A047C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7551" y="3841948"/>
                <a:ext cx="3173433" cy="8989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4B0FF04-EE42-D9AD-F90A-3E69CCFEC0F0}"/>
                  </a:ext>
                </a:extLst>
              </p:cNvPr>
              <p:cNvSpPr txBox="1"/>
              <p:nvPr/>
            </p:nvSpPr>
            <p:spPr>
              <a:xfrm>
                <a:off x="2856787" y="4883379"/>
                <a:ext cx="2273315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Δ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4B0FF04-EE42-D9AD-F90A-3E69CCFEC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787" y="4883379"/>
                <a:ext cx="2273315" cy="90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9FE1B4-FFF5-A878-E85A-17AD8CAF2575}"/>
                  </a:ext>
                </a:extLst>
              </p:cNvPr>
              <p:cNvSpPr txBox="1"/>
              <p:nvPr/>
            </p:nvSpPr>
            <p:spPr>
              <a:xfrm>
                <a:off x="5977551" y="4886200"/>
                <a:ext cx="2547428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Δ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9FE1B4-FFF5-A878-E85A-17AD8CAF2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7551" y="4886200"/>
                <a:ext cx="2547428" cy="8989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449CFF9-E11B-98E7-CF28-6FE01826E77E}"/>
              </a:ext>
            </a:extLst>
          </p:cNvPr>
          <p:cNvCxnSpPr/>
          <p:nvPr/>
        </p:nvCxnSpPr>
        <p:spPr>
          <a:xfrm>
            <a:off x="5281263" y="5334271"/>
            <a:ext cx="69628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F2A202-6A22-C442-E1D3-011268C026B1}"/>
              </a:ext>
            </a:extLst>
          </p:cNvPr>
          <p:cNvCxnSpPr/>
          <p:nvPr/>
        </p:nvCxnSpPr>
        <p:spPr>
          <a:xfrm>
            <a:off x="2156714" y="4778531"/>
            <a:ext cx="7435850" cy="52095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036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D2EAAE6-B4F1-3286-69DA-B525078CB394}"/>
              </a:ext>
            </a:extLst>
          </p:cNvPr>
          <p:cNvCxnSpPr>
            <a:cxnSpLocks/>
          </p:cNvCxnSpPr>
          <p:nvPr/>
        </p:nvCxnSpPr>
        <p:spPr>
          <a:xfrm flipV="1">
            <a:off x="6309932" y="3304848"/>
            <a:ext cx="0" cy="4833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7C4C642-915E-A10E-AD14-BF209D3C6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647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Computing the output query (not really…)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6A82FDB8-3389-39BA-CC1A-08892FC6ABDB}"/>
                  </a:ext>
                </a:extLst>
              </p:cNvPr>
              <p:cNvSpPr/>
              <p:nvPr/>
            </p:nvSpPr>
            <p:spPr>
              <a:xfrm>
                <a:off x="4776911" y="5207596"/>
                <a:ext cx="457200" cy="457200"/>
              </a:xfrm>
              <a:prstGeom prst="ellipse">
                <a:avLst/>
              </a:prstGeom>
              <a:solidFill>
                <a:srgbClr val="CC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bar>
                            <m:barPr>
                              <m:pos m:val="top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ba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6A82FDB8-3389-39BA-CC1A-08892FC6AB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911" y="5207596"/>
                <a:ext cx="457200" cy="457200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E0C14CB7-DB17-BC56-BB9D-735D90739013}"/>
                  </a:ext>
                </a:extLst>
              </p:cNvPr>
              <p:cNvSpPr/>
              <p:nvPr/>
            </p:nvSpPr>
            <p:spPr>
              <a:xfrm>
                <a:off x="5695947" y="5201412"/>
                <a:ext cx="457200" cy="457200"/>
              </a:xfrm>
              <a:prstGeom prst="ellipse">
                <a:avLst/>
              </a:prstGeom>
              <a:solidFill>
                <a:srgbClr val="CC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bar>
                            <m:barPr>
                              <m:pos m:val="top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ba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E0C14CB7-DB17-BC56-BB9D-735D907390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5947" y="5201412"/>
                <a:ext cx="457200" cy="45720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7D6447F2-2569-59E2-9525-05793BEA1CEA}"/>
                  </a:ext>
                </a:extLst>
              </p:cNvPr>
              <p:cNvSpPr/>
              <p:nvPr/>
            </p:nvSpPr>
            <p:spPr>
              <a:xfrm>
                <a:off x="6543392" y="5201412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7D6447F2-2569-59E2-9525-05793BEA1C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3392" y="5201412"/>
                <a:ext cx="457200" cy="45720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3497702F-E4AA-B567-580A-67AAF045B48C}"/>
                  </a:ext>
                </a:extLst>
              </p:cNvPr>
              <p:cNvSpPr/>
              <p:nvPr/>
            </p:nvSpPr>
            <p:spPr>
              <a:xfrm>
                <a:off x="7390837" y="5201412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3497702F-E4AA-B567-580A-67AAF045B4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837" y="5201412"/>
                <a:ext cx="457200" cy="45720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>
            <a:extLst>
              <a:ext uri="{FF2B5EF4-FFF2-40B4-BE49-F238E27FC236}">
                <a16:creationId xmlns:a16="http://schemas.microsoft.com/office/drawing/2014/main" id="{BE896E89-41F3-6231-58C6-F35A50A475DB}"/>
              </a:ext>
            </a:extLst>
          </p:cNvPr>
          <p:cNvSpPr/>
          <p:nvPr/>
        </p:nvSpPr>
        <p:spPr>
          <a:xfrm>
            <a:off x="5239344" y="4422490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2CB49E5-94E1-8257-54E3-7D601D967B42}"/>
              </a:ext>
            </a:extLst>
          </p:cNvPr>
          <p:cNvSpPr/>
          <p:nvPr/>
        </p:nvSpPr>
        <p:spPr>
          <a:xfrm>
            <a:off x="6983736" y="4422490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0D2FB0-484B-BA7B-43EC-ABFDE6960984}"/>
              </a:ext>
            </a:extLst>
          </p:cNvPr>
          <p:cNvCxnSpPr>
            <a:cxnSpLocks/>
            <a:stCxn id="12" idx="3"/>
            <a:endCxn id="3" idx="0"/>
          </p:cNvCxnSpPr>
          <p:nvPr/>
        </p:nvCxnSpPr>
        <p:spPr>
          <a:xfrm flipH="1">
            <a:off x="5005511" y="4812735"/>
            <a:ext cx="300788" cy="3948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DA7CE54-3070-B04C-F729-E5E4FE08681F}"/>
              </a:ext>
            </a:extLst>
          </p:cNvPr>
          <p:cNvCxnSpPr>
            <a:cxnSpLocks/>
            <a:stCxn id="7" idx="0"/>
            <a:endCxn id="12" idx="5"/>
          </p:cNvCxnSpPr>
          <p:nvPr/>
        </p:nvCxnSpPr>
        <p:spPr>
          <a:xfrm flipH="1" flipV="1">
            <a:off x="5629589" y="4812735"/>
            <a:ext cx="294958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AEC5718-754C-9278-33EB-FF780854AD29}"/>
              </a:ext>
            </a:extLst>
          </p:cNvPr>
          <p:cNvCxnSpPr>
            <a:cxnSpLocks/>
            <a:stCxn id="9" idx="0"/>
            <a:endCxn id="13" idx="3"/>
          </p:cNvCxnSpPr>
          <p:nvPr/>
        </p:nvCxnSpPr>
        <p:spPr>
          <a:xfrm flipV="1">
            <a:off x="6771992" y="4812735"/>
            <a:ext cx="278699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5580B93-8B12-2587-7C05-E20E52F7E245}"/>
              </a:ext>
            </a:extLst>
          </p:cNvPr>
          <p:cNvCxnSpPr>
            <a:cxnSpLocks/>
            <a:stCxn id="11" idx="0"/>
            <a:endCxn id="13" idx="5"/>
          </p:cNvCxnSpPr>
          <p:nvPr/>
        </p:nvCxnSpPr>
        <p:spPr>
          <a:xfrm flipH="1" flipV="1">
            <a:off x="7373981" y="4812735"/>
            <a:ext cx="245456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7EA0494-4D59-7289-562E-834BFEFE685D}"/>
              </a:ext>
            </a:extLst>
          </p:cNvPr>
          <p:cNvCxnSpPr>
            <a:cxnSpLocks/>
            <a:stCxn id="20" idx="2"/>
            <a:endCxn id="12" idx="7"/>
          </p:cNvCxnSpPr>
          <p:nvPr/>
        </p:nvCxnSpPr>
        <p:spPr>
          <a:xfrm flipH="1">
            <a:off x="5629589" y="4111505"/>
            <a:ext cx="45994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5A9BD25-6F45-D793-0FCF-B7816A6B53A4}"/>
              </a:ext>
            </a:extLst>
          </p:cNvPr>
          <p:cNvCxnSpPr>
            <a:cxnSpLocks/>
            <a:stCxn id="13" idx="1"/>
            <a:endCxn id="20" idx="6"/>
          </p:cNvCxnSpPr>
          <p:nvPr/>
        </p:nvCxnSpPr>
        <p:spPr>
          <a:xfrm flipH="1" flipV="1">
            <a:off x="6546730" y="4111505"/>
            <a:ext cx="50396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F5D48F80-82F7-FB0B-0A7B-E34D7AFE2A72}"/>
              </a:ext>
            </a:extLst>
          </p:cNvPr>
          <p:cNvSpPr/>
          <p:nvPr/>
        </p:nvSpPr>
        <p:spPr>
          <a:xfrm>
            <a:off x="6089530" y="3882905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060F6BE-25D8-C9E8-9308-3D07AC12D888}"/>
                  </a:ext>
                </a:extLst>
              </p:cNvPr>
              <p:cNvSpPr txBox="1"/>
              <p:nvPr/>
            </p:nvSpPr>
            <p:spPr>
              <a:xfrm>
                <a:off x="6058283" y="3795644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∨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060F6BE-25D8-C9E8-9308-3D07AC12D8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283" y="3795644"/>
                <a:ext cx="519694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0EFAFF0-40E5-D468-55EE-2F251894212A}"/>
                  </a:ext>
                </a:extLst>
              </p:cNvPr>
              <p:cNvSpPr txBox="1"/>
              <p:nvPr/>
            </p:nvSpPr>
            <p:spPr>
              <a:xfrm>
                <a:off x="5197928" y="4333741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0EFAFF0-40E5-D468-55EE-2F25189421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928" y="4333741"/>
                <a:ext cx="519694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6B04D97-88B8-08CF-0767-0BA65CCFF5A1}"/>
                  </a:ext>
                </a:extLst>
              </p:cNvPr>
              <p:cNvSpPr txBox="1"/>
              <p:nvPr/>
            </p:nvSpPr>
            <p:spPr>
              <a:xfrm>
                <a:off x="6992328" y="4333740"/>
                <a:ext cx="437173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6B04D97-88B8-08CF-0767-0BA65CCFF5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328" y="4333740"/>
                <a:ext cx="437173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B447B948-6A53-FF13-3300-C2E28DA1E20D}"/>
              </a:ext>
            </a:extLst>
          </p:cNvPr>
          <p:cNvSpPr txBox="1"/>
          <p:nvPr/>
        </p:nvSpPr>
        <p:spPr>
          <a:xfrm>
            <a:off x="979617" y="3520659"/>
            <a:ext cx="25963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polynomial time, recursively compute and output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179E73-0FE8-017F-EF99-DD331B5AA08C}"/>
              </a:ext>
            </a:extLst>
          </p:cNvPr>
          <p:cNvSpPr txBox="1"/>
          <p:nvPr/>
        </p:nvSpPr>
        <p:spPr>
          <a:xfrm>
            <a:off x="8534400" y="3602972"/>
            <a:ext cx="27431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Non-trivial with </a:t>
            </a:r>
            <a:r>
              <a:rPr lang="en-US" sz="2800" dirty="0" err="1"/>
              <a:t>logspace</a:t>
            </a:r>
            <a:endParaRPr lang="en-US" sz="28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E74205F-0D5C-6647-DF37-24AAB0E4B505}"/>
              </a:ext>
            </a:extLst>
          </p:cNvPr>
          <p:cNvSpPr/>
          <p:nvPr/>
        </p:nvSpPr>
        <p:spPr>
          <a:xfrm>
            <a:off x="4072896" y="2069486"/>
            <a:ext cx="4450080" cy="1131882"/>
          </a:xfrm>
          <a:prstGeom prst="rect">
            <a:avLst/>
          </a:prstGeom>
          <a:solidFill>
            <a:srgbClr val="601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EB5EC8DA-2AAE-75D6-6BEC-2108647A3F70}"/>
                  </a:ext>
                </a:extLst>
              </p:cNvPr>
              <p:cNvSpPr/>
              <p:nvPr/>
            </p:nvSpPr>
            <p:spPr>
              <a:xfrm>
                <a:off x="5125647" y="2246636"/>
                <a:ext cx="696036" cy="699211"/>
              </a:xfrm>
              <a:prstGeom prst="roundRect">
                <a:avLst/>
              </a:prstGeom>
              <a:solidFill>
                <a:srgbClr val="601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EB5EC8DA-2AAE-75D6-6BEC-2108647A3F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647" y="2246636"/>
                <a:ext cx="696036" cy="699211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: Rounded Corners 37">
                <a:extLst>
                  <a:ext uri="{FF2B5EF4-FFF2-40B4-BE49-F238E27FC236}">
                    <a16:creationId xmlns:a16="http://schemas.microsoft.com/office/drawing/2014/main" id="{68FBBFAC-44F0-A04E-FFA6-AD075907DD50}"/>
                  </a:ext>
                </a:extLst>
              </p:cNvPr>
              <p:cNvSpPr/>
              <p:nvPr/>
            </p:nvSpPr>
            <p:spPr>
              <a:xfrm>
                <a:off x="6881157" y="2246636"/>
                <a:ext cx="696036" cy="699211"/>
              </a:xfrm>
              <a:prstGeom prst="roundRect">
                <a:avLst/>
              </a:prstGeom>
              <a:solidFill>
                <a:srgbClr val="601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8" name="Rectangle: Rounded Corners 37">
                <a:extLst>
                  <a:ext uri="{FF2B5EF4-FFF2-40B4-BE49-F238E27FC236}">
                    <a16:creationId xmlns:a16="http://schemas.microsoft.com/office/drawing/2014/main" id="{68FBBFAC-44F0-A04E-FFA6-AD075907DD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1157" y="2246636"/>
                <a:ext cx="696036" cy="699211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>
            <a:extLst>
              <a:ext uri="{FF2B5EF4-FFF2-40B4-BE49-F238E27FC236}">
                <a16:creationId xmlns:a16="http://schemas.microsoft.com/office/drawing/2014/main" id="{2E463F2A-27B6-637E-8EC6-18443EF8A910}"/>
              </a:ext>
            </a:extLst>
          </p:cNvPr>
          <p:cNvSpPr txBox="1"/>
          <p:nvPr/>
        </p:nvSpPr>
        <p:spPr>
          <a:xfrm>
            <a:off x="5232516" y="1575533"/>
            <a:ext cx="21308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Output query</a:t>
            </a:r>
          </a:p>
        </p:txBody>
      </p:sp>
    </p:spTree>
    <p:extLst>
      <p:ext uri="{BB962C8B-B14F-4D97-AF65-F5344CB8AC3E}">
        <p14:creationId xmlns:p14="http://schemas.microsoft.com/office/powerpoint/2010/main" val="109032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2407E-073A-45C6-02A8-050FB83FB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studying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9F320C-F619-C11F-F482-9B0010F8ED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80892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2020 work from previous REU students showed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NISZK</m:t>
                            </m:r>
                          </m:e>
                        </m:ba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𝑝𝑟𝑜𝑗</m:t>
                        </m:r>
                      </m:sub>
                    </m:sSub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MKTP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Previous work showed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NISZ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dirty="0"/>
                  <a:t> to be fairly robust</a:t>
                </a:r>
              </a:p>
              <a:p>
                <a:endParaRPr lang="en-US" dirty="0"/>
              </a:p>
              <a:p>
                <a:r>
                  <a:rPr lang="en-US" dirty="0"/>
                  <a:t>Closure property implications would likely be big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9F320C-F619-C11F-F482-9B0010F8ED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80892"/>
              </a:xfrm>
              <a:blipFill>
                <a:blip r:embed="rId2"/>
                <a:stretch>
                  <a:fillRect l="-104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246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CFB35-CAAC-496A-3867-7C8539026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14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Tracing down the tree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CF90F949-FA02-9FF3-935D-14DA8ADD2A06}"/>
                  </a:ext>
                </a:extLst>
              </p:cNvPr>
              <p:cNvSpPr/>
              <p:nvPr/>
            </p:nvSpPr>
            <p:spPr>
              <a:xfrm>
                <a:off x="4525321" y="5866906"/>
                <a:ext cx="457200" cy="457200"/>
              </a:xfrm>
              <a:prstGeom prst="ellipse">
                <a:avLst/>
              </a:prstGeom>
              <a:solidFill>
                <a:srgbClr val="CC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bar>
                            <m:barPr>
                              <m:pos m:val="top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ba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CF90F949-FA02-9FF3-935D-14DA8ADD2A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321" y="5866906"/>
                <a:ext cx="457200" cy="457200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0E4A9CA7-AF28-C82A-BBB4-0F2A81D75D3B}"/>
                  </a:ext>
                </a:extLst>
              </p:cNvPr>
              <p:cNvSpPr/>
              <p:nvPr/>
            </p:nvSpPr>
            <p:spPr>
              <a:xfrm>
                <a:off x="5444357" y="5860722"/>
                <a:ext cx="457200" cy="457200"/>
              </a:xfrm>
              <a:prstGeom prst="ellipse">
                <a:avLst/>
              </a:prstGeom>
              <a:solidFill>
                <a:srgbClr val="CC99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bar>
                            <m:barPr>
                              <m:pos m:val="top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ba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0E4A9CA7-AF28-C82A-BBB4-0F2A81D75D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4357" y="5860722"/>
                <a:ext cx="457200" cy="45720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6E06FB29-25D4-D6B6-F73F-C037E322BEDF}"/>
                  </a:ext>
                </a:extLst>
              </p:cNvPr>
              <p:cNvSpPr/>
              <p:nvPr/>
            </p:nvSpPr>
            <p:spPr>
              <a:xfrm>
                <a:off x="6291802" y="5860722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6E06FB29-25D4-D6B6-F73F-C037E322BE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1802" y="5860722"/>
                <a:ext cx="457200" cy="45720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DA1EB7EC-DE9A-9968-10D2-77D9B975735B}"/>
                  </a:ext>
                </a:extLst>
              </p:cNvPr>
              <p:cNvSpPr/>
              <p:nvPr/>
            </p:nvSpPr>
            <p:spPr>
              <a:xfrm>
                <a:off x="7139247" y="5860722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DA1EB7EC-DE9A-9968-10D2-77D9B97573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247" y="5860722"/>
                <a:ext cx="457200" cy="45720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>
            <a:extLst>
              <a:ext uri="{FF2B5EF4-FFF2-40B4-BE49-F238E27FC236}">
                <a16:creationId xmlns:a16="http://schemas.microsoft.com/office/drawing/2014/main" id="{A7D824AD-BC92-7CEB-9756-51C141150A1F}"/>
              </a:ext>
            </a:extLst>
          </p:cNvPr>
          <p:cNvSpPr/>
          <p:nvPr/>
        </p:nvSpPr>
        <p:spPr>
          <a:xfrm>
            <a:off x="4987754" y="5081800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8AF9514-B3AB-64BF-76B0-AF3028B17E14}"/>
              </a:ext>
            </a:extLst>
          </p:cNvPr>
          <p:cNvSpPr/>
          <p:nvPr/>
        </p:nvSpPr>
        <p:spPr>
          <a:xfrm>
            <a:off x="6732146" y="5081800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80964DB-9D92-8BDD-97C7-3E19DEB1BE9E}"/>
              </a:ext>
            </a:extLst>
          </p:cNvPr>
          <p:cNvCxnSpPr>
            <a:cxnSpLocks/>
            <a:stCxn id="8" idx="3"/>
            <a:endCxn id="4" idx="0"/>
          </p:cNvCxnSpPr>
          <p:nvPr/>
        </p:nvCxnSpPr>
        <p:spPr>
          <a:xfrm flipH="1">
            <a:off x="4753921" y="5472045"/>
            <a:ext cx="300788" cy="3948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5FD3146-9D0A-FC91-651E-1E6E3DED4CEB}"/>
              </a:ext>
            </a:extLst>
          </p:cNvPr>
          <p:cNvCxnSpPr>
            <a:cxnSpLocks/>
            <a:stCxn id="5" idx="0"/>
            <a:endCxn id="8" idx="5"/>
          </p:cNvCxnSpPr>
          <p:nvPr/>
        </p:nvCxnSpPr>
        <p:spPr>
          <a:xfrm flipH="1" flipV="1">
            <a:off x="5377999" y="5472045"/>
            <a:ext cx="294958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DA0ED85-C102-5023-4DC8-CE5FF97BB8C2}"/>
              </a:ext>
            </a:extLst>
          </p:cNvPr>
          <p:cNvCxnSpPr>
            <a:cxnSpLocks/>
            <a:stCxn id="6" idx="0"/>
            <a:endCxn id="9" idx="3"/>
          </p:cNvCxnSpPr>
          <p:nvPr/>
        </p:nvCxnSpPr>
        <p:spPr>
          <a:xfrm flipV="1">
            <a:off x="6520402" y="5472045"/>
            <a:ext cx="278699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6CA1D49-88AC-53B2-9537-82A29098A0E5}"/>
              </a:ext>
            </a:extLst>
          </p:cNvPr>
          <p:cNvCxnSpPr>
            <a:cxnSpLocks/>
            <a:stCxn id="7" idx="0"/>
            <a:endCxn id="9" idx="5"/>
          </p:cNvCxnSpPr>
          <p:nvPr/>
        </p:nvCxnSpPr>
        <p:spPr>
          <a:xfrm flipH="1" flipV="1">
            <a:off x="7122391" y="5472045"/>
            <a:ext cx="245456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B786F49-6352-BCE2-1B17-76F97AE3910F}"/>
              </a:ext>
            </a:extLst>
          </p:cNvPr>
          <p:cNvCxnSpPr>
            <a:cxnSpLocks/>
            <a:stCxn id="16" idx="2"/>
            <a:endCxn id="8" idx="7"/>
          </p:cNvCxnSpPr>
          <p:nvPr/>
        </p:nvCxnSpPr>
        <p:spPr>
          <a:xfrm flipH="1">
            <a:off x="5377999" y="4770815"/>
            <a:ext cx="45994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01697E-90CD-8701-FCD8-606380BB0D82}"/>
              </a:ext>
            </a:extLst>
          </p:cNvPr>
          <p:cNvCxnSpPr>
            <a:cxnSpLocks/>
            <a:stCxn id="9" idx="1"/>
            <a:endCxn id="16" idx="6"/>
          </p:cNvCxnSpPr>
          <p:nvPr/>
        </p:nvCxnSpPr>
        <p:spPr>
          <a:xfrm flipH="1" flipV="1">
            <a:off x="6295140" y="4770815"/>
            <a:ext cx="50396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F2169FDD-0281-5ED7-6C04-A3694B35DDD9}"/>
              </a:ext>
            </a:extLst>
          </p:cNvPr>
          <p:cNvSpPr/>
          <p:nvPr/>
        </p:nvSpPr>
        <p:spPr>
          <a:xfrm>
            <a:off x="5837940" y="4542215"/>
            <a:ext cx="457200" cy="457200"/>
          </a:xfrm>
          <a:prstGeom prst="ellipse">
            <a:avLst/>
          </a:prstGeom>
          <a:solidFill>
            <a:srgbClr val="600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04C13FC-89C7-CCA8-0A91-0F8002920F68}"/>
                  </a:ext>
                </a:extLst>
              </p:cNvPr>
              <p:cNvSpPr txBox="1"/>
              <p:nvPr/>
            </p:nvSpPr>
            <p:spPr>
              <a:xfrm>
                <a:off x="5806693" y="4454954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∨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04C13FC-89C7-CCA8-0A91-0F8002920F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6693" y="4454954"/>
                <a:ext cx="519694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EF68F4A-1691-A572-03A8-49BF49D4E8AE}"/>
                  </a:ext>
                </a:extLst>
              </p:cNvPr>
              <p:cNvSpPr txBox="1"/>
              <p:nvPr/>
            </p:nvSpPr>
            <p:spPr>
              <a:xfrm>
                <a:off x="4946338" y="4993051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EF68F4A-1691-A572-03A8-49BF49D4E8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6338" y="4993051"/>
                <a:ext cx="519694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4547200-17C5-926A-F3B7-772581D5AFD9}"/>
                  </a:ext>
                </a:extLst>
              </p:cNvPr>
              <p:cNvSpPr txBox="1"/>
              <p:nvPr/>
            </p:nvSpPr>
            <p:spPr>
              <a:xfrm>
                <a:off x="6740738" y="4993050"/>
                <a:ext cx="437173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4547200-17C5-926A-F3B7-772581D5AF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0738" y="4993050"/>
                <a:ext cx="437173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CF090E7-16D7-2C75-6970-CC96029FC2B7}"/>
                  </a:ext>
                </a:extLst>
              </p:cNvPr>
              <p:cNvSpPr txBox="1"/>
              <p:nvPr/>
            </p:nvSpPr>
            <p:spPr>
              <a:xfrm>
                <a:off x="3464656" y="1543555"/>
                <a:ext cx="579004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/>
                  <a:t>What is output bit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i="1" dirty="0"/>
                  <a:t> of the output query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i="1" dirty="0"/>
                  <a:t>?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CF090E7-16D7-2C75-6970-CC96029FC2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4656" y="1543555"/>
                <a:ext cx="5790047" cy="461665"/>
              </a:xfrm>
              <a:prstGeom prst="rect">
                <a:avLst/>
              </a:prstGeom>
              <a:blipFill>
                <a:blip r:embed="rId9"/>
                <a:stretch>
                  <a:fillRect l="-1579" t="-10526" r="-632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9C34D19-0BA9-8457-98F5-DAFCA19DC965}"/>
              </a:ext>
            </a:extLst>
          </p:cNvPr>
          <p:cNvCxnSpPr>
            <a:cxnSpLocks/>
          </p:cNvCxnSpPr>
          <p:nvPr/>
        </p:nvCxnSpPr>
        <p:spPr>
          <a:xfrm>
            <a:off x="6125577" y="3399545"/>
            <a:ext cx="0" cy="36933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08EBAD9-F661-4B55-8375-BBC7F1FE634E}"/>
                  </a:ext>
                </a:extLst>
              </p:cNvPr>
              <p:cNvSpPr txBox="1"/>
              <p:nvPr/>
            </p:nvSpPr>
            <p:spPr>
              <a:xfrm>
                <a:off x="6282536" y="3351565"/>
                <a:ext cx="1147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/>
                  <a:t>Bit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b="0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08EBAD9-F661-4B55-8375-BBC7F1FE63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536" y="3351565"/>
                <a:ext cx="1147686" cy="369332"/>
              </a:xfrm>
              <a:prstGeom prst="rect">
                <a:avLst/>
              </a:prstGeom>
              <a:blipFill>
                <a:blip r:embed="rId10"/>
                <a:stretch>
                  <a:fillRect l="-4787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>
            <a:extLst>
              <a:ext uri="{FF2B5EF4-FFF2-40B4-BE49-F238E27FC236}">
                <a16:creationId xmlns:a16="http://schemas.microsoft.com/office/drawing/2014/main" id="{15ABBEA3-6D01-A744-2CDD-26607B22BACF}"/>
              </a:ext>
            </a:extLst>
          </p:cNvPr>
          <p:cNvSpPr txBox="1"/>
          <p:nvPr/>
        </p:nvSpPr>
        <p:spPr>
          <a:xfrm>
            <a:off x="2435333" y="3880836"/>
            <a:ext cx="7719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Each output bit is copied from the output of some base query</a:t>
            </a:r>
          </a:p>
        </p:txBody>
      </p:sp>
      <p:sp>
        <p:nvSpPr>
          <p:cNvPr id="40" name="Left Bracket 39">
            <a:extLst>
              <a:ext uri="{FF2B5EF4-FFF2-40B4-BE49-F238E27FC236}">
                <a16:creationId xmlns:a16="http://schemas.microsoft.com/office/drawing/2014/main" id="{AC1471DA-971B-357F-CE2D-B283E43D657B}"/>
              </a:ext>
            </a:extLst>
          </p:cNvPr>
          <p:cNvSpPr/>
          <p:nvPr/>
        </p:nvSpPr>
        <p:spPr>
          <a:xfrm rot="16200000">
            <a:off x="4704591" y="6151107"/>
            <a:ext cx="98659" cy="580969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A693D21-78EC-3AEB-86AD-B013E931A1D2}"/>
                  </a:ext>
                </a:extLst>
              </p:cNvPr>
              <p:cNvSpPr txBox="1"/>
              <p:nvPr/>
            </p:nvSpPr>
            <p:spPr>
              <a:xfrm>
                <a:off x="4051796" y="6428520"/>
                <a:ext cx="13925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output bits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A693D21-78EC-3AEB-86AD-B013E931A1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1796" y="6428520"/>
                <a:ext cx="1392561" cy="369332"/>
              </a:xfrm>
              <a:prstGeom prst="rect">
                <a:avLst/>
              </a:prstGeom>
              <a:blipFill>
                <a:blip r:embed="rId11"/>
                <a:stretch>
                  <a:fillRect t="-10000" r="-307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42">
            <a:extLst>
              <a:ext uri="{FF2B5EF4-FFF2-40B4-BE49-F238E27FC236}">
                <a16:creationId xmlns:a16="http://schemas.microsoft.com/office/drawing/2014/main" id="{2717C250-EEAC-1978-B9F5-DF0B501CBA29}"/>
              </a:ext>
            </a:extLst>
          </p:cNvPr>
          <p:cNvSpPr/>
          <p:nvPr/>
        </p:nvSpPr>
        <p:spPr>
          <a:xfrm>
            <a:off x="3870960" y="2073455"/>
            <a:ext cx="4450080" cy="1131882"/>
          </a:xfrm>
          <a:prstGeom prst="rect">
            <a:avLst/>
          </a:prstGeom>
          <a:solidFill>
            <a:srgbClr val="601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25568264-4E27-4766-9FDC-469C558F0815}"/>
                  </a:ext>
                </a:extLst>
              </p:cNvPr>
              <p:cNvSpPr/>
              <p:nvPr/>
            </p:nvSpPr>
            <p:spPr>
              <a:xfrm>
                <a:off x="4923711" y="2250525"/>
                <a:ext cx="696036" cy="699211"/>
              </a:xfrm>
              <a:prstGeom prst="roundRect">
                <a:avLst/>
              </a:prstGeom>
              <a:solidFill>
                <a:srgbClr val="601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25568264-4E27-4766-9FDC-469C558F08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711" y="2250525"/>
                <a:ext cx="696036" cy="699211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FEA37ABD-FD05-17C4-313F-D9AF295EE0B1}"/>
                  </a:ext>
                </a:extLst>
              </p:cNvPr>
              <p:cNvSpPr/>
              <p:nvPr/>
            </p:nvSpPr>
            <p:spPr>
              <a:xfrm>
                <a:off x="6679221" y="2250525"/>
                <a:ext cx="696036" cy="699211"/>
              </a:xfrm>
              <a:prstGeom prst="roundRect">
                <a:avLst/>
              </a:prstGeom>
              <a:solidFill>
                <a:srgbClr val="601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FEA37ABD-FD05-17C4-313F-D9AF295EE0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9221" y="2250525"/>
                <a:ext cx="696036" cy="699211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8FAAA3CB-A47B-6785-3F55-A261994B325E}"/>
              </a:ext>
            </a:extLst>
          </p:cNvPr>
          <p:cNvCxnSpPr>
            <a:cxnSpLocks/>
          </p:cNvCxnSpPr>
          <p:nvPr/>
        </p:nvCxnSpPr>
        <p:spPr>
          <a:xfrm flipH="1">
            <a:off x="5130921" y="4524086"/>
            <a:ext cx="542036" cy="44711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D73B3E6-EEAF-94FF-3EFA-EAFCE51FCA06}"/>
              </a:ext>
            </a:extLst>
          </p:cNvPr>
          <p:cNvCxnSpPr>
            <a:cxnSpLocks/>
          </p:cNvCxnSpPr>
          <p:nvPr/>
        </p:nvCxnSpPr>
        <p:spPr>
          <a:xfrm flipH="1">
            <a:off x="4627870" y="5426350"/>
            <a:ext cx="223481" cy="3346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E5477A5-107F-9C76-5884-662D484EDFEB}"/>
              </a:ext>
            </a:extLst>
          </p:cNvPr>
          <p:cNvSpPr txBox="1"/>
          <p:nvPr/>
        </p:nvSpPr>
        <p:spPr>
          <a:xfrm>
            <a:off x="8742583" y="4848735"/>
            <a:ext cx="21020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Compute by </a:t>
            </a:r>
            <a:r>
              <a:rPr lang="en-US" dirty="0" err="1"/>
              <a:t>Logspace</a:t>
            </a:r>
            <a:r>
              <a:rPr lang="en-US" dirty="0"/>
              <a:t> machine, then by BP</a:t>
            </a:r>
          </a:p>
        </p:txBody>
      </p:sp>
    </p:spTree>
    <p:extLst>
      <p:ext uri="{BB962C8B-B14F-4D97-AF65-F5344CB8AC3E}">
        <p14:creationId xmlns:p14="http://schemas.microsoft.com/office/powerpoint/2010/main" val="366897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099FE-00AE-8E8D-905B-E922FAF6C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Computing the reduction: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2C012-0F28-95E3-BE91-40DD37322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Verifier and prover run the query machine</a:t>
            </a:r>
          </a:p>
          <a:p>
            <a:endParaRPr lang="en-US" dirty="0"/>
          </a:p>
          <a:p>
            <a:r>
              <a:rPr lang="en-US" dirty="0"/>
              <a:t>Compute the reduction to the single query</a:t>
            </a:r>
          </a:p>
          <a:p>
            <a:endParaRPr lang="en-US" dirty="0"/>
          </a:p>
          <a:p>
            <a:r>
              <a:rPr lang="en-US" dirty="0"/>
              <a:t>Do the proof system on that single query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509693-D17F-7CEC-7816-555B7F169F9D}"/>
              </a:ext>
            </a:extLst>
          </p:cNvPr>
          <p:cNvSpPr/>
          <p:nvPr/>
        </p:nvSpPr>
        <p:spPr>
          <a:xfrm>
            <a:off x="8408554" y="1825625"/>
            <a:ext cx="2710550" cy="1193504"/>
          </a:xfrm>
          <a:prstGeom prst="rect">
            <a:avLst/>
          </a:prstGeom>
          <a:solidFill>
            <a:srgbClr val="601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Queries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A985935C-3F86-E266-1AF5-0A7910804FBF}"/>
                  </a:ext>
                </a:extLst>
              </p:cNvPr>
              <p:cNvSpPr/>
              <p:nvPr/>
            </p:nvSpPr>
            <p:spPr>
              <a:xfrm>
                <a:off x="8518517" y="1938877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A985935C-3F86-E266-1AF5-0A7910804F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8517" y="1938877"/>
                <a:ext cx="453005" cy="427839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A2FB7C5F-DDD4-5854-E01F-99CBCF8B0929}"/>
                  </a:ext>
                </a:extLst>
              </p:cNvPr>
              <p:cNvSpPr/>
              <p:nvPr/>
            </p:nvSpPr>
            <p:spPr>
              <a:xfrm>
                <a:off x="9198025" y="1938877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A2FB7C5F-DDD4-5854-E01F-99CBCF8B09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8025" y="1938877"/>
                <a:ext cx="453005" cy="427839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C03B87B0-2D81-2B34-61A4-F146FD65A7C7}"/>
                  </a:ext>
                </a:extLst>
              </p:cNvPr>
              <p:cNvSpPr/>
              <p:nvPr/>
            </p:nvSpPr>
            <p:spPr>
              <a:xfrm>
                <a:off x="9877533" y="1938877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C03B87B0-2D81-2B34-61A4-F146FD65A7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7533" y="1938877"/>
                <a:ext cx="453005" cy="427839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2E9D76F2-89D8-9D8A-8652-51DE4F4AC140}"/>
                  </a:ext>
                </a:extLst>
              </p:cNvPr>
              <p:cNvSpPr/>
              <p:nvPr/>
            </p:nvSpPr>
            <p:spPr>
              <a:xfrm>
                <a:off x="10557041" y="1938877"/>
                <a:ext cx="453005" cy="427839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2E9D76F2-89D8-9D8A-8652-51DE4F4AC1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7041" y="1938877"/>
                <a:ext cx="453005" cy="427839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A8A74BD0-059F-4E1E-1ED0-A56BDAD5E99E}"/>
              </a:ext>
            </a:extLst>
          </p:cNvPr>
          <p:cNvSpPr/>
          <p:nvPr/>
        </p:nvSpPr>
        <p:spPr>
          <a:xfrm>
            <a:off x="7425990" y="5045081"/>
            <a:ext cx="4450080" cy="1131882"/>
          </a:xfrm>
          <a:prstGeom prst="rect">
            <a:avLst/>
          </a:prstGeom>
          <a:solidFill>
            <a:srgbClr val="601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6166D257-7D05-7FF6-456B-AF9EFB695E92}"/>
                  </a:ext>
                </a:extLst>
              </p:cNvPr>
              <p:cNvSpPr/>
              <p:nvPr/>
            </p:nvSpPr>
            <p:spPr>
              <a:xfrm>
                <a:off x="8478741" y="5222151"/>
                <a:ext cx="696036" cy="699211"/>
              </a:xfrm>
              <a:prstGeom prst="roundRect">
                <a:avLst/>
              </a:prstGeom>
              <a:solidFill>
                <a:srgbClr val="601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6166D257-7D05-7FF6-456B-AF9EFB695E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8741" y="5222151"/>
                <a:ext cx="696036" cy="699211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0721CE15-00E8-DE46-C6E2-C83962037CA6}"/>
                  </a:ext>
                </a:extLst>
              </p:cNvPr>
              <p:cNvSpPr/>
              <p:nvPr/>
            </p:nvSpPr>
            <p:spPr>
              <a:xfrm>
                <a:off x="10234251" y="5222151"/>
                <a:ext cx="696036" cy="699211"/>
              </a:xfrm>
              <a:prstGeom prst="roundRect">
                <a:avLst/>
              </a:prstGeom>
              <a:solidFill>
                <a:srgbClr val="601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0721CE15-00E8-DE46-C6E2-C83962037C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4251" y="5222151"/>
                <a:ext cx="696036" cy="699211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4B5267F-E5E2-90E5-4211-61F40ED058EF}"/>
              </a:ext>
            </a:extLst>
          </p:cNvPr>
          <p:cNvCxnSpPr>
            <a:cxnSpLocks/>
          </p:cNvCxnSpPr>
          <p:nvPr/>
        </p:nvCxnSpPr>
        <p:spPr>
          <a:xfrm>
            <a:off x="9877533" y="3315858"/>
            <a:ext cx="0" cy="14024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3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DEE9-1D9F-5DE0-1CE0-86F6A2645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Future closure properties?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51EAEB4-8032-271A-33A8-D14A8F8264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Closure under general truth-table reductions?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SREN</m:t>
                    </m:r>
                  </m:oMath>
                </a14:m>
                <a:r>
                  <a:rPr lang="en-US" dirty="0"/>
                  <a:t> properties?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NISZK</m:t>
                    </m:r>
                  </m:oMath>
                </a14:m>
                <a:r>
                  <a:rPr lang="en-US" dirty="0"/>
                  <a:t> closure properties?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51EAEB4-8032-271A-33A8-D14A8F8264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4097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DD583-C434-661D-E251-4B0F65C90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4C8610-3CB4-19CD-9F30-80D4920675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34517"/>
                <a:ext cx="10515600" cy="5058358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effectLst/>
                  </a:rPr>
                  <a:t>Our work: </a:t>
                </a:r>
              </a:p>
              <a:p>
                <a:pPr marL="0" indent="0">
                  <a:buNone/>
                </a:pPr>
                <a:r>
                  <a:rPr lang="en-US" sz="1400" dirty="0">
                    <a:effectLst/>
                  </a:rPr>
                  <a:t>Eric Allender, Jacob Gray, </a:t>
                </a:r>
                <a:r>
                  <a:rPr lang="en-US" sz="1400" dirty="0" err="1">
                    <a:effectLst/>
                  </a:rPr>
                  <a:t>Saachi</a:t>
                </a:r>
                <a:r>
                  <a:rPr lang="en-US" sz="1400" dirty="0">
                    <a:effectLst/>
                  </a:rPr>
                  <a:t> </a:t>
                </a:r>
                <a:r>
                  <a:rPr lang="en-US" sz="1400" dirty="0" err="1">
                    <a:effectLst/>
                  </a:rPr>
                  <a:t>Mutreja</a:t>
                </a:r>
                <a:r>
                  <a:rPr lang="en-US" sz="1400" dirty="0">
                    <a:effectLst/>
                  </a:rPr>
                  <a:t>, Harsha Tirumala, and </a:t>
                </a:r>
                <a:r>
                  <a:rPr lang="en-US" sz="1400" dirty="0" err="1">
                    <a:effectLst/>
                  </a:rPr>
                  <a:t>Pengxiang</a:t>
                </a:r>
                <a:r>
                  <a:rPr lang="en-US" sz="1400" dirty="0">
                    <a:effectLst/>
                  </a:rPr>
                  <a:t> Wang. Robustness for space-bounded statistical zero knowledge. Technical report, 2023. </a:t>
                </a:r>
                <a:r>
                  <a:rPr lang="en-US" sz="1400" dirty="0">
                    <a:effectLst/>
                    <a:hlinkClick r:id="rId2"/>
                  </a:rPr>
                  <a:t>https://eccc.weizmann.ac.il/report/2022/138/</a:t>
                </a:r>
                <a:endParaRPr lang="en-US" sz="1400" dirty="0">
                  <a:effectLst/>
                </a:endParaRPr>
              </a:p>
              <a:p>
                <a:r>
                  <a:rPr lang="en-US" sz="2400" i="1" dirty="0"/>
                  <a:t>Original proof adapted from: </a:t>
                </a:r>
                <a:endParaRPr lang="en-US" sz="2400" i="1" dirty="0">
                  <a:effectLst/>
                </a:endParaRPr>
              </a:p>
              <a:p>
                <a:pPr marL="0" indent="0">
                  <a:buNone/>
                </a:pPr>
                <a:r>
                  <a:rPr lang="en-US" sz="1400" dirty="0">
                    <a:effectLst/>
                    <a:cs typeface="Arial" panose="020B0604020202020204" pitchFamily="34" charset="0"/>
                  </a:rPr>
                  <a:t>Amit Sahai and Salil P. </a:t>
                </a:r>
                <a:r>
                  <a:rPr lang="en-US" sz="1400" dirty="0" err="1">
                    <a:effectLst/>
                    <a:cs typeface="Arial" panose="020B0604020202020204" pitchFamily="34" charset="0"/>
                  </a:rPr>
                  <a:t>Vadhan</a:t>
                </a:r>
                <a:r>
                  <a:rPr lang="en-US" sz="1400" dirty="0">
                    <a:effectLst/>
                    <a:cs typeface="Arial" panose="020B0604020202020204" pitchFamily="34" charset="0"/>
                  </a:rPr>
                  <a:t>. A complete problem for statistical zero knowledge. J. ACM, 50(2):196–249, 2003.  doi:10.1145/636865.636868.</a:t>
                </a:r>
                <a:endParaRPr lang="en-US" sz="1400" dirty="0">
                  <a:cs typeface="Arial" panose="020B0604020202020204" pitchFamily="34" charset="0"/>
                </a:endParaRPr>
              </a:p>
              <a:p>
                <a:r>
                  <a:rPr lang="en-US" sz="2400" i="1" dirty="0">
                    <a:effectLst/>
                  </a:rPr>
                  <a:t>Motivating research:</a:t>
                </a:r>
              </a:p>
              <a:p>
                <a:pPr marL="0" indent="0">
                  <a:buNone/>
                </a:pPr>
                <a:r>
                  <a:rPr lang="en-US" sz="1400" dirty="0">
                    <a:effectLst/>
                  </a:rPr>
                  <a:t>Eric Allender, John </a:t>
                </a:r>
                <a:r>
                  <a:rPr lang="en-US" sz="1400" dirty="0" err="1">
                    <a:effectLst/>
                  </a:rPr>
                  <a:t>Gouwar</a:t>
                </a:r>
                <a:r>
                  <a:rPr lang="en-US" sz="1400" dirty="0">
                    <a:effectLst/>
                  </a:rPr>
                  <a:t>, Shuichi Hirahara, and Caleb </a:t>
                </a:r>
                <a:r>
                  <a:rPr lang="en-US" sz="1400" dirty="0" err="1">
                    <a:effectLst/>
                  </a:rPr>
                  <a:t>Robelle</a:t>
                </a:r>
                <a:r>
                  <a:rPr lang="en-US" sz="1400" dirty="0">
                    <a:effectLst/>
                  </a:rPr>
                  <a:t>. Cryptographic hardness under projections for time-bounded Kolmogorov complexity. In 32nd International Symposium on Algorithms and Computation (ISAAC), volume 212 of </a:t>
                </a:r>
                <a:r>
                  <a:rPr lang="en-US" sz="1400" dirty="0" err="1">
                    <a:effectLst/>
                  </a:rPr>
                  <a:t>LIPIcs</a:t>
                </a:r>
                <a:r>
                  <a:rPr lang="en-US" sz="1400" dirty="0">
                    <a:effectLst/>
                  </a:rPr>
                  <a:t>, pages 54:1–54:17. Schloss </a:t>
                </a:r>
                <a:r>
                  <a:rPr lang="en-US" sz="1400" dirty="0" err="1">
                    <a:effectLst/>
                  </a:rPr>
                  <a:t>Dagstuhl</a:t>
                </a:r>
                <a:r>
                  <a:rPr lang="en-US" sz="1400" dirty="0">
                    <a:effectLst/>
                  </a:rPr>
                  <a:t> - Leibniz-</a:t>
                </a:r>
                <a:r>
                  <a:rPr lang="en-US" sz="1400" dirty="0" err="1">
                    <a:effectLst/>
                  </a:rPr>
                  <a:t>Zentrum</a:t>
                </a:r>
                <a:r>
                  <a:rPr lang="en-US" sz="1400" dirty="0">
                    <a:effectLst/>
                  </a:rPr>
                  <a:t> für </a:t>
                </a:r>
                <a:r>
                  <a:rPr lang="en-US" sz="1400" dirty="0" err="1">
                    <a:effectLst/>
                  </a:rPr>
                  <a:t>Informatik</a:t>
                </a:r>
                <a:r>
                  <a:rPr lang="en-US" sz="1400" dirty="0">
                    <a:effectLst/>
                  </a:rPr>
                  <a:t>, 2021. doi:10.4230/LIPIcs.ISAAC.2021.54.</a:t>
                </a:r>
                <a:endParaRPr lang="en-US" sz="1400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0" dirty="0" smtClean="0">
                        <a:effectLst/>
                        <a:latin typeface="Cambria Math" panose="02040503050406030204" pitchFamily="18" charset="0"/>
                      </a:rPr>
                      <m:t>SZ</m:t>
                    </m:r>
                    <m:sSub>
                      <m:sSubPr>
                        <m:ctrlPr>
                          <a:rPr lang="en-US" sz="2400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i="0" dirty="0" smtClean="0">
                            <a:effectLst/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lang="en-US" sz="2400" i="1" dirty="0" smtClean="0">
                            <a:effectLst/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sz="2400" i="1" dirty="0">
                    <a:effectLst/>
                  </a:rPr>
                  <a:t> introduction:</a:t>
                </a:r>
              </a:p>
              <a:p>
                <a:pPr marL="0" indent="0">
                  <a:buNone/>
                </a:pPr>
                <a:r>
                  <a:rPr lang="en-US" sz="1400" dirty="0" err="1">
                    <a:effectLst/>
                  </a:rPr>
                  <a:t>Zeev</a:t>
                </a:r>
                <a:r>
                  <a:rPr lang="en-US" sz="1400" dirty="0">
                    <a:effectLst/>
                  </a:rPr>
                  <a:t> </a:t>
                </a:r>
                <a:r>
                  <a:rPr lang="en-US" sz="1400" dirty="0" err="1">
                    <a:effectLst/>
                  </a:rPr>
                  <a:t>Dvir</a:t>
                </a:r>
                <a:r>
                  <a:rPr lang="en-US" sz="1400" dirty="0">
                    <a:effectLst/>
                  </a:rPr>
                  <a:t>, Dan Gutfreund, Guy N </a:t>
                </a:r>
                <a:r>
                  <a:rPr lang="en-US" sz="1400" dirty="0" err="1">
                    <a:effectLst/>
                  </a:rPr>
                  <a:t>Rothblum</a:t>
                </a:r>
                <a:r>
                  <a:rPr lang="en-US" sz="1400" dirty="0">
                    <a:effectLst/>
                  </a:rPr>
                  <a:t>, and Salil P </a:t>
                </a:r>
                <a:r>
                  <a:rPr lang="en-US" sz="1400" dirty="0" err="1">
                    <a:effectLst/>
                  </a:rPr>
                  <a:t>Vadhan</a:t>
                </a:r>
                <a:r>
                  <a:rPr lang="en-US" sz="1400" dirty="0">
                    <a:effectLst/>
                  </a:rPr>
                  <a:t>. On approximating the entropy of polynomial mappings. In Second Symposium on Innovations in Computer Science, pages 460–475. Tsinghua University Press, 2011.</a:t>
                </a:r>
                <a:endParaRPr lang="en-US" sz="1400" i="1" dirty="0">
                  <a:effectLst/>
                </a:endParaRPr>
              </a:p>
              <a:p>
                <a:r>
                  <a:rPr lang="en-US" sz="2400" i="1" dirty="0"/>
                  <a:t>Relationship between SZK and NISZK:</a:t>
                </a:r>
              </a:p>
              <a:p>
                <a:pPr marL="0" indent="0">
                  <a:buNone/>
                </a:pPr>
                <a:r>
                  <a:rPr lang="en-US" sz="1400" dirty="0">
                    <a:effectLst/>
                  </a:rPr>
                  <a:t>Oded </a:t>
                </a:r>
                <a:r>
                  <a:rPr lang="en-US" sz="1400" dirty="0" err="1">
                    <a:effectLst/>
                  </a:rPr>
                  <a:t>Goldreich</a:t>
                </a:r>
                <a:r>
                  <a:rPr lang="en-US" sz="1400" dirty="0">
                    <a:effectLst/>
                  </a:rPr>
                  <a:t>, Amit Sahai, and Salil </a:t>
                </a:r>
                <a:r>
                  <a:rPr lang="en-US" sz="1400" dirty="0" err="1">
                    <a:effectLst/>
                  </a:rPr>
                  <a:t>Vadhan</a:t>
                </a:r>
                <a:r>
                  <a:rPr lang="en-US" sz="1400" dirty="0">
                    <a:effectLst/>
                  </a:rPr>
                  <a:t>. Can statistical zero knowledge be made non-interactive? or On the relationship of SZK and NISZK. In Annual International Cryptology Conference, pages 467–484. Springer, 1999. doi:10.1007/3-540-48405-1\_30.</a:t>
                </a:r>
                <a:endParaRPr lang="en-US" sz="1400" i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4C8610-3CB4-19CD-9F30-80D4920675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34517"/>
                <a:ext cx="10515600" cy="5058358"/>
              </a:xfrm>
              <a:blipFill>
                <a:blip r:embed="rId3"/>
                <a:stretch>
                  <a:fillRect l="-812" t="-1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87022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84235-4B18-C396-844C-6FE2517D6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CAD3E-2942-5BF6-FB72-E3D1F67A2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Thanks to my coauthors Eric Allender, </a:t>
            </a:r>
            <a:r>
              <a:rPr lang="en-US" dirty="0" err="1"/>
              <a:t>Saachi</a:t>
            </a:r>
            <a:r>
              <a:rPr lang="en-US" dirty="0"/>
              <a:t> </a:t>
            </a:r>
            <a:r>
              <a:rPr lang="en-US" dirty="0" err="1"/>
              <a:t>Mutreja</a:t>
            </a:r>
            <a:r>
              <a:rPr lang="en-US" dirty="0"/>
              <a:t>, Harsha Tirumala, and </a:t>
            </a:r>
            <a:r>
              <a:rPr lang="en-US" dirty="0" err="1"/>
              <a:t>Pengxiang</a:t>
            </a:r>
            <a:r>
              <a:rPr lang="en-US" dirty="0"/>
              <a:t> Wang for helping me during and after the REU.</a:t>
            </a:r>
          </a:p>
          <a:p>
            <a:endParaRPr lang="en-US" dirty="0"/>
          </a:p>
          <a:p>
            <a:r>
              <a:rPr lang="en-US" dirty="0"/>
              <a:t>Thank you to Dave Barrington and Rik Sengupta for writing my letters of recommendation for the DIMACS REU program.</a:t>
            </a:r>
          </a:p>
          <a:p>
            <a:endParaRPr lang="en-US" dirty="0"/>
          </a:p>
          <a:p>
            <a:r>
              <a:rPr lang="en-US" dirty="0"/>
              <a:t>Thank you to DIMACS and the people at Rutgers for giving me the opportunity to do this work.</a:t>
            </a:r>
          </a:p>
        </p:txBody>
      </p:sp>
    </p:spTree>
    <p:extLst>
      <p:ext uri="{BB962C8B-B14F-4D97-AF65-F5344CB8AC3E}">
        <p14:creationId xmlns:p14="http://schemas.microsoft.com/office/powerpoint/2010/main" val="9810005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8F5AE-AF04-0DB8-42A7-66F7D1501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results during REU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C1F32C-4CBC-2C40-928D-2B6C22E109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Verifier and Simulator power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NISZK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NISZ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sub>
                    </m:sSub>
                  </m:oMath>
                </a14:m>
                <a:endParaRPr lang="en-US" b="0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NISZK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NISZK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𝑃𝑀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C1F32C-4CBC-2C40-928D-2B6C22E109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9473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1DEED-D977-7641-9933-22355E5DE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NISZK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F4ACD-B0A2-0E85-07DD-C907A0494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NI: Non-interactive</a:t>
            </a:r>
          </a:p>
          <a:p>
            <a:endParaRPr lang="en-US" dirty="0"/>
          </a:p>
          <a:p>
            <a:r>
              <a:rPr lang="en-US" dirty="0"/>
              <a:t>One-way communication, prover to verifier</a:t>
            </a:r>
          </a:p>
          <a:p>
            <a:endParaRPr lang="en-US" dirty="0"/>
          </a:p>
          <a:p>
            <a:r>
              <a:rPr lang="en-US" dirty="0"/>
              <a:t>Both have access to shared, uniformly random “reference string”</a:t>
            </a:r>
          </a:p>
          <a:p>
            <a:endParaRPr lang="en-US" dirty="0"/>
          </a:p>
          <a:p>
            <a:r>
              <a:rPr lang="en-US" dirty="0"/>
              <a:t>Modified complete problems – SDU and EA</a:t>
            </a:r>
          </a:p>
        </p:txBody>
      </p:sp>
    </p:spTree>
    <p:extLst>
      <p:ext uri="{BB962C8B-B14F-4D97-AF65-F5344CB8AC3E}">
        <p14:creationId xmlns:p14="http://schemas.microsoft.com/office/powerpoint/2010/main" val="6493663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D7C43E0-B1C3-3599-3F83-1B4F6A0C6D0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NISZ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L</m:t>
                        </m:r>
                      </m:sub>
                    </m:sSub>
                  </m:oMath>
                </a14:m>
                <a:r>
                  <a:rPr lang="en-US" dirty="0"/>
                  <a:t> Closure differences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D7C43E0-B1C3-3599-3F83-1B4F6A0C6D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5B6210-E8E0-D983-21FF-77D5522FE7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Complete problem –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0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SDU</m:t>
                        </m:r>
                      </m:e>
                      <m:sub>
                        <m:sSup>
                          <m:sSupPr>
                            <m:ctrlP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NC</m:t>
                            </m:r>
                          </m:e>
                          <m:sup>
                            <m: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Deal with single circuits</a:t>
                </a:r>
              </a:p>
              <a:p>
                <a:endParaRPr lang="en-US" dirty="0"/>
              </a:p>
              <a:p>
                <a:r>
                  <a:rPr lang="en-US" dirty="0"/>
                  <a:t>Not clear how to adapt pairs of distributions to just one distribution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5B6210-E8E0-D983-21FF-77D5522FE7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17302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E2F72-632A-BEEA-F709-6C51D282D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Relationships between NISZK and SZK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DAA694A-6DB2-1A32-A69B-8D7126CD0C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i="0" dirty="0">
                    <a:latin typeface="Cambria Math" panose="02040503050406030204" pitchFamily="18" charset="0"/>
                  </a:rPr>
                  <a:t>From [</a:t>
                </a:r>
                <a:r>
                  <a:rPr lang="en-US" i="0" dirty="0" err="1">
                    <a:latin typeface="Cambria Math" panose="02040503050406030204" pitchFamily="18" charset="0"/>
                  </a:rPr>
                  <a:t>Goldreich</a:t>
                </a:r>
                <a:r>
                  <a:rPr lang="en-US" i="0" dirty="0">
                    <a:latin typeface="Cambria Math" panose="02040503050406030204" pitchFamily="18" charset="0"/>
                  </a:rPr>
                  <a:t>, Sahai, </a:t>
                </a:r>
                <a:r>
                  <a:rPr lang="en-US" i="0" dirty="0" err="1">
                    <a:latin typeface="Cambria Math" panose="02040503050406030204" pitchFamily="18" charset="0"/>
                  </a:rPr>
                  <a:t>Vadhan</a:t>
                </a:r>
                <a:r>
                  <a:rPr lang="en-US" i="0" dirty="0">
                    <a:latin typeface="Cambria Math" panose="02040503050406030204" pitchFamily="18" charset="0"/>
                  </a:rPr>
                  <a:t>]:</a:t>
                </a:r>
              </a:p>
              <a:p>
                <a:endParaRPr lang="en-US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Known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SZK</m:t>
                    </m:r>
                    <m:sSubSup>
                      <m:sSub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𝑡𝑡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sup>
                    </m:sSubSup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NISZK</m:t>
                    </m:r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Implications: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SZK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NISZK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: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NISZK</m:t>
                    </m:r>
                  </m:oMath>
                </a14:m>
                <a:r>
                  <a:rPr lang="en-US" dirty="0"/>
                  <a:t> Closed under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N</m:t>
                    </m:r>
                    <m:sSup>
                      <m:sSupPr>
                        <m:ctrlPr>
                          <a:rPr lang="en-US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p>
                        <m:r>
                          <a:rPr lang="en-US" i="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tt</m:t>
                    </m:r>
                  </m:oMath>
                </a14:m>
                <a:r>
                  <a:rPr lang="en-US" dirty="0"/>
                  <a:t> reductions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NISZK</m:t>
                    </m:r>
                  </m:oMath>
                </a14:m>
                <a:r>
                  <a:rPr lang="en-US" dirty="0"/>
                  <a:t> Closed under complementation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DAA694A-6DB2-1A32-A69B-8D7126CD0C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1832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21FA12C6-3162-6922-0FA8-2F62EE5B7C95}"/>
              </a:ext>
            </a:extLst>
          </p:cNvPr>
          <p:cNvSpPr/>
          <p:nvPr/>
        </p:nvSpPr>
        <p:spPr>
          <a:xfrm>
            <a:off x="7783182" y="1566986"/>
            <a:ext cx="2057031" cy="1486947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5129929-666E-117C-4838-3B2D84751D45}"/>
              </a:ext>
            </a:extLst>
          </p:cNvPr>
          <p:cNvSpPr/>
          <p:nvPr/>
        </p:nvSpPr>
        <p:spPr>
          <a:xfrm>
            <a:off x="2351787" y="1585794"/>
            <a:ext cx="2057031" cy="146813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BC97FFD-B8EF-C939-357B-9BD84699012B}"/>
              </a:ext>
            </a:extLst>
          </p:cNvPr>
          <p:cNvSpPr/>
          <p:nvPr/>
        </p:nvSpPr>
        <p:spPr>
          <a:xfrm>
            <a:off x="6215207" y="4558535"/>
            <a:ext cx="5101427" cy="1873334"/>
          </a:xfrm>
          <a:prstGeom prst="rect">
            <a:avLst/>
          </a:prstGeom>
          <a:solidFill>
            <a:srgbClr val="A50021">
              <a:alpha val="20000"/>
            </a:srgb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1D022D5-ACC8-72D9-D1C5-88A4CF8758D4}"/>
              </a:ext>
            </a:extLst>
          </p:cNvPr>
          <p:cNvSpPr/>
          <p:nvPr/>
        </p:nvSpPr>
        <p:spPr>
          <a:xfrm>
            <a:off x="9119901" y="4792262"/>
            <a:ext cx="2057031" cy="956346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01FA60E-CEBE-22E2-3FC3-E56E2B1E678F}"/>
              </a:ext>
            </a:extLst>
          </p:cNvPr>
          <p:cNvSpPr/>
          <p:nvPr/>
        </p:nvSpPr>
        <p:spPr>
          <a:xfrm>
            <a:off x="6404110" y="4792263"/>
            <a:ext cx="2057031" cy="956345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AD6D52C-782E-1492-EEE3-963F6544F2E5}"/>
              </a:ext>
            </a:extLst>
          </p:cNvPr>
          <p:cNvSpPr/>
          <p:nvPr/>
        </p:nvSpPr>
        <p:spPr>
          <a:xfrm>
            <a:off x="829590" y="4568983"/>
            <a:ext cx="5101427" cy="1873334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solidFill>
              <a:schemeClr val="tx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AC08C5B-6EA8-3B2F-AFCA-BA6A2840AAF7}"/>
              </a:ext>
            </a:extLst>
          </p:cNvPr>
          <p:cNvSpPr/>
          <p:nvPr/>
        </p:nvSpPr>
        <p:spPr>
          <a:xfrm>
            <a:off x="3688319" y="4795869"/>
            <a:ext cx="2057031" cy="95634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B23DF90-6792-D014-8BE9-F2D4E4360E3E}"/>
              </a:ext>
            </a:extLst>
          </p:cNvPr>
          <p:cNvSpPr/>
          <p:nvPr/>
        </p:nvSpPr>
        <p:spPr>
          <a:xfrm>
            <a:off x="1065362" y="4792262"/>
            <a:ext cx="2057031" cy="95634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260243A-07EB-127A-D899-709804384D6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08306"/>
                <a:ext cx="10515600" cy="788155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n-US" sz="4800" dirty="0"/>
                  <a:t>Computing </a:t>
                </a:r>
                <a14:m>
                  <m:oMath xmlns:m="http://schemas.openxmlformats.org/officeDocument/2006/math">
                    <m:r>
                      <a:rPr lang="en-US" sz="4800" b="0" i="1" dirty="0" smtClean="0">
                        <a:latin typeface="Cambria Math" panose="02040503050406030204" pitchFamily="18" charset="0"/>
                      </a:rPr>
                      <m:t>𝐴𝑁𝐷</m:t>
                    </m:r>
                  </m:oMath>
                </a14:m>
                <a:r>
                  <a:rPr lang="en-US" sz="4800" dirty="0"/>
                  <a:t> query (Extra)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260243A-07EB-127A-D899-709804384D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08306"/>
                <a:ext cx="10515600" cy="788155"/>
              </a:xfrm>
              <a:blipFill>
                <a:blip r:embed="rId2"/>
                <a:stretch>
                  <a:fillRect t="-24806" b="-387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DD6F770F-9D67-FFEC-A9EB-D6739A382279}"/>
                  </a:ext>
                </a:extLst>
              </p:cNvPr>
              <p:cNvSpPr/>
              <p:nvPr/>
            </p:nvSpPr>
            <p:spPr>
              <a:xfrm>
                <a:off x="2523459" y="1690688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DD6F770F-9D67-FFEC-A9EB-D6739A3822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459" y="1690688"/>
                <a:ext cx="696036" cy="699211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C2A29E4A-7DEE-E449-DB37-583EDE31D6E4}"/>
                  </a:ext>
                </a:extLst>
              </p:cNvPr>
              <p:cNvSpPr/>
              <p:nvPr/>
            </p:nvSpPr>
            <p:spPr>
              <a:xfrm>
                <a:off x="3513360" y="1690687"/>
                <a:ext cx="696036" cy="699211"/>
              </a:xfrm>
              <a:prstGeom prst="roundRect">
                <a:avLst/>
              </a:prstGeom>
              <a:solidFill>
                <a:srgbClr val="4472C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C2A29E4A-7DEE-E449-DB37-583EDE31D6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3360" y="1690687"/>
                <a:ext cx="696036" cy="699211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8939B7F3-4352-8E5F-D078-8192CED1CB38}"/>
                  </a:ext>
                </a:extLst>
              </p:cNvPr>
              <p:cNvSpPr/>
              <p:nvPr/>
            </p:nvSpPr>
            <p:spPr>
              <a:xfrm>
                <a:off x="7982606" y="1690687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8939B7F3-4352-8E5F-D078-8192CED1CB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2606" y="1690687"/>
                <a:ext cx="696036" cy="699211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2BA5D983-80D9-377A-F0F3-2D5B5DF667A7}"/>
                  </a:ext>
                </a:extLst>
              </p:cNvPr>
              <p:cNvSpPr/>
              <p:nvPr/>
            </p:nvSpPr>
            <p:spPr>
              <a:xfrm>
                <a:off x="8972167" y="1690687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2BA5D983-80D9-377A-F0F3-2D5B5DF667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2167" y="1690687"/>
                <a:ext cx="696036" cy="699211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AF34804-7D4A-9FB6-BBD6-60DD15198C41}"/>
                  </a:ext>
                </a:extLst>
              </p:cNvPr>
              <p:cNvSpPr txBox="1"/>
              <p:nvPr/>
            </p:nvSpPr>
            <p:spPr>
              <a:xfrm>
                <a:off x="3003248" y="3657391"/>
                <a:ext cx="66652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AF34804-7D4A-9FB6-BBD6-60DD15198C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3248" y="3657391"/>
                <a:ext cx="666528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5DE5D14-54FD-8D8A-AE6E-E1521494ECCE}"/>
              </a:ext>
            </a:extLst>
          </p:cNvPr>
          <p:cNvCxnSpPr>
            <a:cxnSpLocks/>
          </p:cNvCxnSpPr>
          <p:nvPr/>
        </p:nvCxnSpPr>
        <p:spPr>
          <a:xfrm flipH="1">
            <a:off x="2523459" y="4193315"/>
            <a:ext cx="548640" cy="5486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A034358-45E5-8579-388F-789492A392DE}"/>
              </a:ext>
            </a:extLst>
          </p:cNvPr>
          <p:cNvCxnSpPr>
            <a:cxnSpLocks/>
          </p:cNvCxnSpPr>
          <p:nvPr/>
        </p:nvCxnSpPr>
        <p:spPr>
          <a:xfrm rot="-5400000" flipH="1">
            <a:off x="3565164" y="4189594"/>
            <a:ext cx="548640" cy="5486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D8FFBF1-867A-5C3C-26E9-7569A7CB6AFC}"/>
                  </a:ext>
                </a:extLst>
              </p:cNvPr>
              <p:cNvSpPr txBox="1"/>
              <p:nvPr/>
            </p:nvSpPr>
            <p:spPr>
              <a:xfrm>
                <a:off x="8522226" y="3657609"/>
                <a:ext cx="67601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D8FFBF1-867A-5C3C-26E9-7569A7CB6A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226" y="3657609"/>
                <a:ext cx="676018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BDB684A-2F4A-E734-16EF-1A2E650394EC}"/>
              </a:ext>
            </a:extLst>
          </p:cNvPr>
          <p:cNvCxnSpPr>
            <a:cxnSpLocks/>
          </p:cNvCxnSpPr>
          <p:nvPr/>
        </p:nvCxnSpPr>
        <p:spPr>
          <a:xfrm flipH="1">
            <a:off x="8042437" y="4193533"/>
            <a:ext cx="548640" cy="5486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F9E0592-061B-5CEE-BA27-0D700EDD7EB7}"/>
              </a:ext>
            </a:extLst>
          </p:cNvPr>
          <p:cNvCxnSpPr>
            <a:cxnSpLocks/>
          </p:cNvCxnSpPr>
          <p:nvPr/>
        </p:nvCxnSpPr>
        <p:spPr>
          <a:xfrm rot="-5400000" flipH="1">
            <a:off x="9084142" y="4189812"/>
            <a:ext cx="548640" cy="5486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B283E032-B2BD-F204-591B-BC41C4EA15E3}"/>
                  </a:ext>
                </a:extLst>
              </p:cNvPr>
              <p:cNvSpPr/>
              <p:nvPr/>
            </p:nvSpPr>
            <p:spPr>
              <a:xfrm>
                <a:off x="1418604" y="4919497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B283E032-B2BD-F204-591B-BC41C4EA15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8604" y="4919497"/>
                <a:ext cx="696036" cy="699211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4301A971-B321-AFDD-206E-FDF43FCB73C0}"/>
                  </a:ext>
                </a:extLst>
              </p:cNvPr>
              <p:cNvSpPr/>
              <p:nvPr/>
            </p:nvSpPr>
            <p:spPr>
              <a:xfrm>
                <a:off x="2114640" y="4919497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4301A971-B321-AFDD-206E-FDF43FCB73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4640" y="4919497"/>
                <a:ext cx="696036" cy="699211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33C8CB12-46AD-4186-AF79-2D1D42D3DF35}"/>
                  </a:ext>
                </a:extLst>
              </p:cNvPr>
              <p:cNvSpPr/>
              <p:nvPr/>
            </p:nvSpPr>
            <p:spPr>
              <a:xfrm>
                <a:off x="4042011" y="4920831"/>
                <a:ext cx="696036" cy="699211"/>
              </a:xfrm>
              <a:prstGeom prst="round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33C8CB12-46AD-4186-AF79-2D1D42D3DF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011" y="4920831"/>
                <a:ext cx="696036" cy="699211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F1A924ED-B647-F889-5196-8EB163D63510}"/>
                  </a:ext>
                </a:extLst>
              </p:cNvPr>
              <p:cNvSpPr/>
              <p:nvPr/>
            </p:nvSpPr>
            <p:spPr>
              <a:xfrm>
                <a:off x="4740712" y="4919497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F1A924ED-B647-F889-5196-8EB163D635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0712" y="4919497"/>
                <a:ext cx="696036" cy="699211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4DA399BF-8C27-D4E4-787E-1A39710AB910}"/>
                  </a:ext>
                </a:extLst>
              </p:cNvPr>
              <p:cNvSpPr/>
              <p:nvPr/>
            </p:nvSpPr>
            <p:spPr>
              <a:xfrm>
                <a:off x="6736589" y="4916571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4DA399BF-8C27-D4E4-787E-1A39710AB9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6589" y="4916571"/>
                <a:ext cx="696036" cy="699211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D3C2A335-DFB1-8BBF-125B-F9C034B88B1E}"/>
                  </a:ext>
                </a:extLst>
              </p:cNvPr>
              <p:cNvSpPr/>
              <p:nvPr/>
            </p:nvSpPr>
            <p:spPr>
              <a:xfrm>
                <a:off x="7435164" y="4918163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D3C2A335-DFB1-8BBF-125B-F9C034B88B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5164" y="4918163"/>
                <a:ext cx="696036" cy="699211"/>
              </a:xfrm>
              <a:prstGeom prst="round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329580BC-808B-7CDA-C3F6-A81E87B1C2B4}"/>
                  </a:ext>
                </a:extLst>
              </p:cNvPr>
              <p:cNvSpPr/>
              <p:nvPr/>
            </p:nvSpPr>
            <p:spPr>
              <a:xfrm>
                <a:off x="9492195" y="4923191"/>
                <a:ext cx="696036" cy="699211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329580BC-808B-7CDA-C3F6-A81E87B1C2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2195" y="4923191"/>
                <a:ext cx="696036" cy="699211"/>
              </a:xfrm>
              <a:prstGeom prst="round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F7A9462E-FAC8-B1F1-7AC5-76732F14502C}"/>
                  </a:ext>
                </a:extLst>
              </p:cNvPr>
              <p:cNvSpPr/>
              <p:nvPr/>
            </p:nvSpPr>
            <p:spPr>
              <a:xfrm>
                <a:off x="10189194" y="4928746"/>
                <a:ext cx="696036" cy="699211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F7A9462E-FAC8-B1F1-7AC5-76732F1450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9194" y="4928746"/>
                <a:ext cx="696036" cy="699211"/>
              </a:xfrm>
              <a:prstGeom prst="round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E52A8ED-C6C6-40F8-86CF-8879B7E096FF}"/>
                  </a:ext>
                </a:extLst>
              </p:cNvPr>
              <p:cNvSpPr txBox="1"/>
              <p:nvPr/>
            </p:nvSpPr>
            <p:spPr>
              <a:xfrm>
                <a:off x="829371" y="3712832"/>
                <a:ext cx="125758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/>
                  <a:t>Random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E52A8ED-C6C6-40F8-86CF-8879B7E096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371" y="3712832"/>
                <a:ext cx="1257584" cy="830997"/>
              </a:xfrm>
              <a:prstGeom prst="rect">
                <a:avLst/>
              </a:prstGeom>
              <a:blipFill>
                <a:blip r:embed="rId17"/>
                <a:stretch>
                  <a:fillRect l="-7282" t="-5882" r="-2427" b="-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00AF39CF-1BFC-8684-7FDD-00BAF045575C}"/>
              </a:ext>
            </a:extLst>
          </p:cNvPr>
          <p:cNvSpPr txBox="1"/>
          <p:nvPr/>
        </p:nvSpPr>
        <p:spPr>
          <a:xfrm>
            <a:off x="2624133" y="2469158"/>
            <a:ext cx="15123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Query 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75C567-82BC-A760-B7B4-E65369693FAB}"/>
              </a:ext>
            </a:extLst>
          </p:cNvPr>
          <p:cNvSpPr txBox="1"/>
          <p:nvPr/>
        </p:nvSpPr>
        <p:spPr>
          <a:xfrm>
            <a:off x="8011597" y="2473009"/>
            <a:ext cx="16001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Query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E3C531-9350-CE62-E650-2340DDD8BFBA}"/>
              </a:ext>
            </a:extLst>
          </p:cNvPr>
          <p:cNvSpPr txBox="1"/>
          <p:nvPr/>
        </p:nvSpPr>
        <p:spPr>
          <a:xfrm>
            <a:off x="4642154" y="1105786"/>
            <a:ext cx="2907691" cy="584775"/>
          </a:xfrm>
          <a:prstGeom prst="rect">
            <a:avLst/>
          </a:prstGeom>
          <a:solidFill>
            <a:schemeClr val="tx1">
              <a:lumMod val="50000"/>
              <a:lumOff val="50000"/>
              <a:alpha val="10000"/>
            </a:schemeClr>
          </a:solidFill>
          <a:ln>
            <a:solidFill>
              <a:schemeClr val="tx1">
                <a:alpha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Original queries: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120112-C70B-614C-A5F0-C9559E2A4B3C}"/>
              </a:ext>
            </a:extLst>
          </p:cNvPr>
          <p:cNvSpPr txBox="1"/>
          <p:nvPr/>
        </p:nvSpPr>
        <p:spPr>
          <a:xfrm>
            <a:off x="2624133" y="5750878"/>
            <a:ext cx="15123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Query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F0BD8E7-0C3A-A258-B7D0-D6C280C732E1}"/>
              </a:ext>
            </a:extLst>
          </p:cNvPr>
          <p:cNvSpPr txBox="1"/>
          <p:nvPr/>
        </p:nvSpPr>
        <p:spPr>
          <a:xfrm>
            <a:off x="8011597" y="5746986"/>
            <a:ext cx="16001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Query 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4FE73AD-6AB3-F32C-E0A4-39FF5D839FD9}"/>
              </a:ext>
            </a:extLst>
          </p:cNvPr>
          <p:cNvSpPr txBox="1"/>
          <p:nvPr/>
        </p:nvSpPr>
        <p:spPr>
          <a:xfrm>
            <a:off x="5038658" y="3344240"/>
            <a:ext cx="2114681" cy="584775"/>
          </a:xfrm>
          <a:prstGeom prst="rect">
            <a:avLst/>
          </a:prstGeom>
          <a:solidFill>
            <a:schemeClr val="tx1">
              <a:lumMod val="50000"/>
              <a:lumOff val="50000"/>
              <a:alpha val="10000"/>
            </a:schemeClr>
          </a:solidFill>
          <a:ln>
            <a:solidFill>
              <a:schemeClr val="tx1">
                <a:alpha val="1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New query: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3A92822-5A48-8850-E164-60FE936F3335}"/>
              </a:ext>
            </a:extLst>
          </p:cNvPr>
          <p:cNvCxnSpPr>
            <a:cxnSpLocks/>
          </p:cNvCxnSpPr>
          <p:nvPr/>
        </p:nvCxnSpPr>
        <p:spPr>
          <a:xfrm>
            <a:off x="829590" y="3221372"/>
            <a:ext cx="10487044" cy="0"/>
          </a:xfrm>
          <a:prstGeom prst="line">
            <a:avLst/>
          </a:prstGeom>
          <a:ln w="12700"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277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E0CF-50F6-7237-E341-6E9860EB3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Interactive proof systems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C508A3-3B20-0DE3-4E18-6D26DDDF527F}"/>
              </a:ext>
            </a:extLst>
          </p:cNvPr>
          <p:cNvSpPr/>
          <p:nvPr/>
        </p:nvSpPr>
        <p:spPr>
          <a:xfrm>
            <a:off x="821571" y="3049906"/>
            <a:ext cx="2162085" cy="20944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Bounded verifier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FF2BD4-BFB9-0943-C083-E94A7F2CA7D6}"/>
              </a:ext>
            </a:extLst>
          </p:cNvPr>
          <p:cNvSpPr/>
          <p:nvPr/>
        </p:nvSpPr>
        <p:spPr>
          <a:xfrm>
            <a:off x="9046155" y="3049907"/>
            <a:ext cx="2162085" cy="20944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Unbounded prover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6254AB0-B93A-7FBC-D87F-711F39442401}"/>
              </a:ext>
            </a:extLst>
          </p:cNvPr>
          <p:cNvCxnSpPr>
            <a:cxnSpLocks/>
          </p:cNvCxnSpPr>
          <p:nvPr/>
        </p:nvCxnSpPr>
        <p:spPr>
          <a:xfrm>
            <a:off x="3447875" y="3049906"/>
            <a:ext cx="5134063" cy="365760"/>
          </a:xfrm>
          <a:prstGeom prst="straightConnector1">
            <a:avLst/>
          </a:prstGeom>
          <a:ln w="50800" cmpd="sng">
            <a:solidFill>
              <a:schemeClr val="accent1"/>
            </a:solidFill>
            <a:tailEnd type="triangle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C773D9A-E519-9F73-D1A4-DA5353720352}"/>
              </a:ext>
            </a:extLst>
          </p:cNvPr>
          <p:cNvCxnSpPr>
            <a:cxnSpLocks/>
          </p:cNvCxnSpPr>
          <p:nvPr/>
        </p:nvCxnSpPr>
        <p:spPr>
          <a:xfrm flipH="1">
            <a:off x="3447875" y="3627041"/>
            <a:ext cx="5134063" cy="365760"/>
          </a:xfrm>
          <a:prstGeom prst="straightConnector1">
            <a:avLst/>
          </a:prstGeom>
          <a:ln w="50800" cmpd="sng">
            <a:solidFill>
              <a:schemeClr val="accent2">
                <a:lumMod val="75000"/>
              </a:schemeClr>
            </a:solidFill>
            <a:prstDash val="solid"/>
            <a:tailEnd type="triangle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74B733F-048B-7FAF-3774-CFB9A5245EFB}"/>
              </a:ext>
            </a:extLst>
          </p:cNvPr>
          <p:cNvCxnSpPr/>
          <p:nvPr/>
        </p:nvCxnSpPr>
        <p:spPr>
          <a:xfrm>
            <a:off x="3464502" y="4204176"/>
            <a:ext cx="5134063" cy="365760"/>
          </a:xfrm>
          <a:prstGeom prst="straightConnector1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0D9AA20-67DF-D025-5AA5-755FAECC3A6C}"/>
              </a:ext>
            </a:extLst>
          </p:cNvPr>
          <p:cNvCxnSpPr>
            <a:cxnSpLocks/>
          </p:cNvCxnSpPr>
          <p:nvPr/>
        </p:nvCxnSpPr>
        <p:spPr>
          <a:xfrm flipH="1">
            <a:off x="3447874" y="4781311"/>
            <a:ext cx="5134063" cy="365760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tailEnd type="triangle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1B86394-6CD6-EA91-5FA9-61C43B480752}"/>
                  </a:ext>
                </a:extLst>
              </p:cNvPr>
              <p:cNvSpPr txBox="1"/>
              <p:nvPr/>
            </p:nvSpPr>
            <p:spPr>
              <a:xfrm>
                <a:off x="838200" y="1754938"/>
                <a:ext cx="715286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i="1" dirty="0"/>
                  <a:t>Proof system for a promise problem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𝛱</m:t>
                    </m:r>
                  </m:oMath>
                </a14:m>
                <a:r>
                  <a:rPr lang="en-US" sz="2800" i="1" dirty="0"/>
                  <a:t>: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1B86394-6CD6-EA91-5FA9-61C43B4807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754938"/>
                <a:ext cx="7152861" cy="523220"/>
              </a:xfrm>
              <a:prstGeom prst="rect">
                <a:avLst/>
              </a:prstGeom>
              <a:blipFill>
                <a:blip r:embed="rId2"/>
                <a:stretch>
                  <a:fillRect l="-1790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54A6F9DB-7801-A77B-F90B-84780CA0B554}"/>
              </a:ext>
            </a:extLst>
          </p:cNvPr>
          <p:cNvSpPr txBox="1"/>
          <p:nvPr/>
        </p:nvSpPr>
        <p:spPr>
          <a:xfrm>
            <a:off x="3531676" y="2513655"/>
            <a:ext cx="5128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Verifier and prover exchange messages: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EB3AC8D-D81D-3378-FE5C-5FD1455CE585}"/>
              </a:ext>
            </a:extLst>
          </p:cNvPr>
          <p:cNvSpPr txBox="1"/>
          <p:nvPr/>
        </p:nvSpPr>
        <p:spPr>
          <a:xfrm>
            <a:off x="2946644" y="5339400"/>
            <a:ext cx="6298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Verifier accepts if convinced by the given “proof”</a:t>
            </a:r>
          </a:p>
        </p:txBody>
      </p:sp>
    </p:spTree>
    <p:extLst>
      <p:ext uri="{BB962C8B-B14F-4D97-AF65-F5344CB8AC3E}">
        <p14:creationId xmlns:p14="http://schemas.microsoft.com/office/powerpoint/2010/main" val="77605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E22D9-0F0B-0D61-5EB6-BA3E8D8B2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Zero-knowledge intuition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18239-5F57-0936-FB8C-60BA2DDAE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Premise: don’t reveal additional information during proof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The verifier can “predict” or compute prover’s response beforehand</a:t>
            </a:r>
          </a:p>
        </p:txBody>
      </p:sp>
    </p:spTree>
    <p:extLst>
      <p:ext uri="{BB962C8B-B14F-4D97-AF65-F5344CB8AC3E}">
        <p14:creationId xmlns:p14="http://schemas.microsoft.com/office/powerpoint/2010/main" val="62676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5ECC6-D7BE-2F5D-70F2-3CA15453D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Zero-knowledge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3CE0C-16AC-9CAD-E7B5-B44443791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90576"/>
            <a:ext cx="10515600" cy="589686"/>
          </a:xfrm>
        </p:spPr>
        <p:txBody>
          <a:bodyPr/>
          <a:lstStyle/>
          <a:p>
            <a:pPr algn="ctr"/>
            <a:r>
              <a:rPr lang="en-US" i="1" dirty="0"/>
              <a:t>Example: “Are these two graphs non-isomorphic?”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D51D2DE-934F-243E-E73B-F71373D93D72}"/>
                  </a:ext>
                </a:extLst>
              </p:cNvPr>
              <p:cNvSpPr txBox="1"/>
              <p:nvPr/>
            </p:nvSpPr>
            <p:spPr>
              <a:xfrm>
                <a:off x="5071904" y="1946617"/>
                <a:ext cx="2048189" cy="52322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Input: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D51D2DE-934F-243E-E73B-F71373D93D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904" y="1946617"/>
                <a:ext cx="2048189" cy="523220"/>
              </a:xfrm>
              <a:prstGeom prst="rect">
                <a:avLst/>
              </a:prstGeom>
              <a:blipFill>
                <a:blip r:embed="rId2"/>
                <a:stretch>
                  <a:fillRect l="-5952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95791C7-B792-7F38-ECE2-6D6BD5EE49E0}"/>
              </a:ext>
            </a:extLst>
          </p:cNvPr>
          <p:cNvCxnSpPr>
            <a:cxnSpLocks/>
          </p:cNvCxnSpPr>
          <p:nvPr/>
        </p:nvCxnSpPr>
        <p:spPr>
          <a:xfrm>
            <a:off x="3456188" y="3778226"/>
            <a:ext cx="5134063" cy="365760"/>
          </a:xfrm>
          <a:prstGeom prst="straightConnector1">
            <a:avLst/>
          </a:prstGeom>
          <a:ln w="50800" cmpd="sng">
            <a:solidFill>
              <a:schemeClr val="accent1"/>
            </a:solidFill>
            <a:tailEnd type="triangle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2B4D48A-7DA6-4558-75B8-05876E5CE662}"/>
              </a:ext>
            </a:extLst>
          </p:cNvPr>
          <p:cNvSpPr/>
          <p:nvPr/>
        </p:nvSpPr>
        <p:spPr>
          <a:xfrm>
            <a:off x="9046155" y="3049907"/>
            <a:ext cx="2162085" cy="20944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Unbounded prover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AC29BA-D3C5-3533-D9B1-9ABDC9CB4A88}"/>
              </a:ext>
            </a:extLst>
          </p:cNvPr>
          <p:cNvSpPr/>
          <p:nvPr/>
        </p:nvSpPr>
        <p:spPr>
          <a:xfrm>
            <a:off x="838199" y="3039119"/>
            <a:ext cx="2162085" cy="20944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Bounded verifier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4CB8F9-E13B-8FD7-6357-8C51CF198690}"/>
              </a:ext>
            </a:extLst>
          </p:cNvPr>
          <p:cNvSpPr txBox="1"/>
          <p:nvPr/>
        </p:nvSpPr>
        <p:spPr>
          <a:xfrm rot="252150">
            <a:off x="4028718" y="3935769"/>
            <a:ext cx="39728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Random permutation of C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7992C0C-A007-509B-3BAE-6F54BF2E741C}"/>
              </a:ext>
            </a:extLst>
          </p:cNvPr>
          <p:cNvCxnSpPr>
            <a:cxnSpLocks/>
          </p:cNvCxnSpPr>
          <p:nvPr/>
        </p:nvCxnSpPr>
        <p:spPr>
          <a:xfrm flipH="1">
            <a:off x="3448124" y="4605240"/>
            <a:ext cx="5134063" cy="365760"/>
          </a:xfrm>
          <a:prstGeom prst="straightConnector1">
            <a:avLst/>
          </a:prstGeom>
          <a:ln w="50800" cmpd="sng">
            <a:solidFill>
              <a:schemeClr val="accent2">
                <a:lumMod val="75000"/>
              </a:schemeClr>
            </a:solidFill>
            <a:prstDash val="solid"/>
            <a:tailEnd type="triangle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328F0A5-1FB9-6413-DF4C-936C6C700A5C}"/>
              </a:ext>
            </a:extLst>
          </p:cNvPr>
          <p:cNvSpPr txBox="1"/>
          <p:nvPr/>
        </p:nvSpPr>
        <p:spPr>
          <a:xfrm rot="21378734">
            <a:off x="4598817" y="4882765"/>
            <a:ext cx="2832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Guess of what C 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A6B801-472A-52DE-96C3-4CC8964E9483}"/>
              </a:ext>
            </a:extLst>
          </p:cNvPr>
          <p:cNvSpPr txBox="1"/>
          <p:nvPr/>
        </p:nvSpPr>
        <p:spPr>
          <a:xfrm>
            <a:off x="3145846" y="2619544"/>
            <a:ext cx="27180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 = A or B, chosen randomly</a:t>
            </a:r>
          </a:p>
        </p:txBody>
      </p:sp>
    </p:spTree>
    <p:extLst>
      <p:ext uri="{BB962C8B-B14F-4D97-AF65-F5344CB8AC3E}">
        <p14:creationId xmlns:p14="http://schemas.microsoft.com/office/powerpoint/2010/main" val="1220696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9F8F3202-8CD5-F002-1B97-6FA8B37311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3070978"/>
              </p:ext>
            </p:extLst>
          </p:nvPr>
        </p:nvGraphicFramePr>
        <p:xfrm>
          <a:off x="5870711" y="3583462"/>
          <a:ext cx="5407473" cy="2994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DA1DC17-F44E-FC8A-66C0-703869F85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0"/>
            <a:ext cx="10820400" cy="1325563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The statistical zero-knowledge proof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2D91AF-8346-BED5-79C8-0A278FAE65CC}"/>
                  </a:ext>
                </a:extLst>
              </p:cNvPr>
              <p:cNvSpPr txBox="1"/>
              <p:nvPr/>
            </p:nvSpPr>
            <p:spPr>
              <a:xfrm>
                <a:off x="6031298" y="3167390"/>
                <a:ext cx="52468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Distribution of proofs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Π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𝑌𝐸𝑆</m:t>
                        </m:r>
                      </m:sub>
                    </m:sSub>
                  </m:oMath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2D91AF-8346-BED5-79C8-0A278FAE6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1298" y="3167390"/>
                <a:ext cx="5246886" cy="523220"/>
              </a:xfrm>
              <a:prstGeom prst="rect">
                <a:avLst/>
              </a:prstGeom>
              <a:blipFill>
                <a:blip r:embed="rId3"/>
                <a:stretch>
                  <a:fillRect l="-2323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9804EE-C3F1-DB5C-8C18-EBEDAED68364}"/>
                  </a:ext>
                </a:extLst>
              </p:cNvPr>
              <p:cNvSpPr txBox="1"/>
              <p:nvPr/>
            </p:nvSpPr>
            <p:spPr>
              <a:xfrm>
                <a:off x="341969" y="1479611"/>
                <a:ext cx="4420046" cy="1384995"/>
              </a:xfrm>
              <a:prstGeom prst="rect">
                <a:avLst/>
              </a:prstGeom>
              <a:solidFill>
                <a:srgbClr val="A9D18E">
                  <a:alpha val="25098"/>
                </a:srgbClr>
              </a:solidFill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en-US" sz="2800" b="1" dirty="0"/>
                  <a:t>Completeness</a:t>
                </a:r>
                <a:r>
                  <a:rPr lang="en-US" sz="2800" dirty="0"/>
                  <a:t>: </a:t>
                </a:r>
              </a:p>
              <a:p>
                <a:pPr marL="0" indent="0">
                  <a:buNone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Π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𝑌𝐸𝑆</m:t>
                        </m:r>
                      </m:sub>
                    </m:sSub>
                  </m:oMath>
                </a14:m>
                <a:r>
                  <a:rPr lang="en-US" sz="2800" b="0" dirty="0"/>
                  <a:t>, there is usually a valid proof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9804EE-C3F1-DB5C-8C18-EBEDAED68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69" y="1479611"/>
                <a:ext cx="4420046" cy="1384995"/>
              </a:xfrm>
              <a:prstGeom prst="rect">
                <a:avLst/>
              </a:prstGeom>
              <a:blipFill>
                <a:blip r:embed="rId4"/>
                <a:stretch>
                  <a:fillRect l="-2759" t="-4405" r="-4276" b="-11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8F91BD0-8AEA-E410-307A-56821F3AB4E1}"/>
                  </a:ext>
                </a:extLst>
              </p:cNvPr>
              <p:cNvSpPr txBox="1"/>
              <p:nvPr/>
            </p:nvSpPr>
            <p:spPr>
              <a:xfrm>
                <a:off x="341968" y="3202957"/>
                <a:ext cx="4420046" cy="1384995"/>
              </a:xfrm>
              <a:prstGeom prst="rect">
                <a:avLst/>
              </a:prstGeom>
              <a:solidFill>
                <a:srgbClr val="FF0000">
                  <a:alpha val="5098"/>
                </a:srgbClr>
              </a:solidFill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en-US" sz="2800" b="1" dirty="0"/>
                  <a:t>Soundness</a:t>
                </a:r>
                <a:r>
                  <a:rPr lang="en-US" sz="2800" dirty="0"/>
                  <a:t>: </a:t>
                </a:r>
              </a:p>
              <a:p>
                <a:pPr marL="0" indent="0">
                  <a:buNone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Π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𝑁𝑂</m:t>
                        </m:r>
                      </m:sub>
                    </m:sSub>
                  </m:oMath>
                </a14:m>
                <a:r>
                  <a:rPr lang="en-US" sz="2800" b="0" dirty="0"/>
                  <a:t>, we rarely fall for fake proofs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8F91BD0-8AEA-E410-307A-56821F3AB4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68" y="3202957"/>
                <a:ext cx="4420046" cy="1384995"/>
              </a:xfrm>
              <a:prstGeom prst="rect">
                <a:avLst/>
              </a:prstGeom>
              <a:blipFill>
                <a:blip r:embed="rId5"/>
                <a:stretch>
                  <a:fillRect l="-2759" t="-3947" r="-276" b="-11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038470-6868-362B-BDBE-C349B8C2D416}"/>
                  </a:ext>
                </a:extLst>
              </p:cNvPr>
              <p:cNvSpPr txBox="1"/>
              <p:nvPr/>
            </p:nvSpPr>
            <p:spPr>
              <a:xfrm>
                <a:off x="341968" y="4926303"/>
                <a:ext cx="4420047" cy="1384995"/>
              </a:xfrm>
              <a:prstGeom prst="rect">
                <a:avLst/>
              </a:prstGeom>
              <a:solidFill>
                <a:srgbClr val="7030A0">
                  <a:alpha val="5098"/>
                </a:srgbClr>
              </a:solidFill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en-US" sz="2800" b="1" dirty="0"/>
                  <a:t>Statistical zero-knowledge: </a:t>
                </a:r>
              </a:p>
              <a:p>
                <a:pPr marL="0" indent="0">
                  <a:buNone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Π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𝑌𝐸𝑆</m:t>
                        </m:r>
                      </m:sub>
                    </m:sSub>
                  </m:oMath>
                </a14:m>
                <a:r>
                  <a:rPr lang="en-US" sz="2800" b="0" dirty="0"/>
                  <a:t>, we can simulate the actual conversation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038470-6868-362B-BDBE-C349B8C2D4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68" y="4926303"/>
                <a:ext cx="4420047" cy="1384995"/>
              </a:xfrm>
              <a:prstGeom prst="rect">
                <a:avLst/>
              </a:prstGeom>
              <a:blipFill>
                <a:blip r:embed="rId6"/>
                <a:stretch>
                  <a:fillRect l="-2759" t="-3965" r="-2207" b="-11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61E5D5-0742-D0E7-AB42-334D6CEB687A}"/>
                  </a:ext>
                </a:extLst>
              </p:cNvPr>
              <p:cNvSpPr txBox="1"/>
              <p:nvPr/>
            </p:nvSpPr>
            <p:spPr>
              <a:xfrm>
                <a:off x="4762014" y="1676401"/>
                <a:ext cx="834266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61E5D5-0742-D0E7-AB42-334D6CEB68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014" y="1676401"/>
                <a:ext cx="834266" cy="90178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DC86BEF-BF8B-D350-6873-29E1F55B2215}"/>
                  </a:ext>
                </a:extLst>
              </p:cNvPr>
              <p:cNvSpPr txBox="1"/>
              <p:nvPr/>
            </p:nvSpPr>
            <p:spPr>
              <a:xfrm>
                <a:off x="4762014" y="3444612"/>
                <a:ext cx="683347" cy="9017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DC86BEF-BF8B-D350-6873-29E1F55B22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014" y="3444612"/>
                <a:ext cx="683347" cy="90178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3970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E494-E281-1F62-3898-BCDD79BCE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458" y="200919"/>
            <a:ext cx="10515600" cy="986211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Distributions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387C4-16CD-0D46-05F2-92EC70601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4317" y="1463064"/>
            <a:ext cx="4486103" cy="959899"/>
          </a:xfrm>
        </p:spPr>
        <p:txBody>
          <a:bodyPr>
            <a:no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Distributions as circuits! (and branching programs)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0209EDD-31F0-3E83-E29D-465B1D46F26B}"/>
                  </a:ext>
                </a:extLst>
              </p:cNvPr>
              <p:cNvSpPr/>
              <p:nvPr/>
            </p:nvSpPr>
            <p:spPr>
              <a:xfrm>
                <a:off x="1365673" y="3401390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0209EDD-31F0-3E83-E29D-465B1D46F2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673" y="3401390"/>
                <a:ext cx="457200" cy="457200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E2DA2F30-F590-5B9C-1322-F6DCCEC183E0}"/>
                  </a:ext>
                </a:extLst>
              </p:cNvPr>
              <p:cNvSpPr/>
              <p:nvPr/>
            </p:nvSpPr>
            <p:spPr>
              <a:xfrm>
                <a:off x="2284709" y="3395206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E2DA2F30-F590-5B9C-1322-F6DCCEC183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4709" y="3395206"/>
                <a:ext cx="457200" cy="45720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07BF8185-3832-95DC-B34A-16C31D10DD0E}"/>
                  </a:ext>
                </a:extLst>
              </p:cNvPr>
              <p:cNvSpPr/>
              <p:nvPr/>
            </p:nvSpPr>
            <p:spPr>
              <a:xfrm>
                <a:off x="3132154" y="3395206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07BF8185-3832-95DC-B34A-16C31D10DD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2154" y="3395206"/>
                <a:ext cx="457200" cy="45720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4570CC01-6ED9-2A6F-38A7-8EAFFBA2C128}"/>
                  </a:ext>
                </a:extLst>
              </p:cNvPr>
              <p:cNvSpPr/>
              <p:nvPr/>
            </p:nvSpPr>
            <p:spPr>
              <a:xfrm>
                <a:off x="3979599" y="3395206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4570CC01-6ED9-2A6F-38A7-8EAFFBA2C1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599" y="3395206"/>
                <a:ext cx="457200" cy="45720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08A0A9B7-D0AD-3B27-392B-CDEB559FE0D5}"/>
              </a:ext>
            </a:extLst>
          </p:cNvPr>
          <p:cNvSpPr/>
          <p:nvPr/>
        </p:nvSpPr>
        <p:spPr>
          <a:xfrm>
            <a:off x="1828106" y="2616284"/>
            <a:ext cx="457200" cy="457200"/>
          </a:xfrm>
          <a:prstGeom prst="ellipse">
            <a:avLst/>
          </a:prstGeom>
          <a:solidFill>
            <a:srgbClr val="601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A40064A-E833-7A6B-EAAF-25E25993E355}"/>
              </a:ext>
            </a:extLst>
          </p:cNvPr>
          <p:cNvSpPr/>
          <p:nvPr/>
        </p:nvSpPr>
        <p:spPr>
          <a:xfrm>
            <a:off x="3572498" y="2616284"/>
            <a:ext cx="457200" cy="457200"/>
          </a:xfrm>
          <a:prstGeom prst="ellipse">
            <a:avLst/>
          </a:prstGeom>
          <a:solidFill>
            <a:srgbClr val="601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3BBEEC6-DDCF-C4E7-32A6-8BDB1B6CAD19}"/>
              </a:ext>
            </a:extLst>
          </p:cNvPr>
          <p:cNvCxnSpPr>
            <a:cxnSpLocks/>
            <a:stCxn id="11" idx="3"/>
            <a:endCxn id="5" idx="0"/>
          </p:cNvCxnSpPr>
          <p:nvPr/>
        </p:nvCxnSpPr>
        <p:spPr>
          <a:xfrm flipH="1">
            <a:off x="1594273" y="3006529"/>
            <a:ext cx="300788" cy="3948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EF0852D-9145-EBB9-CC4B-724B4BA7D6E9}"/>
              </a:ext>
            </a:extLst>
          </p:cNvPr>
          <p:cNvCxnSpPr>
            <a:cxnSpLocks/>
            <a:stCxn id="7" idx="0"/>
            <a:endCxn id="11" idx="5"/>
          </p:cNvCxnSpPr>
          <p:nvPr/>
        </p:nvCxnSpPr>
        <p:spPr>
          <a:xfrm flipH="1" flipV="1">
            <a:off x="2218351" y="3006529"/>
            <a:ext cx="294958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826298F-A598-3A43-6F4B-F9D3F8D0ECB5}"/>
              </a:ext>
            </a:extLst>
          </p:cNvPr>
          <p:cNvCxnSpPr>
            <a:cxnSpLocks/>
            <a:stCxn id="8" idx="0"/>
            <a:endCxn id="13" idx="3"/>
          </p:cNvCxnSpPr>
          <p:nvPr/>
        </p:nvCxnSpPr>
        <p:spPr>
          <a:xfrm flipV="1">
            <a:off x="3360754" y="3006529"/>
            <a:ext cx="278699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D4605D5-DEA6-2166-51BC-6E702A2E1B41}"/>
              </a:ext>
            </a:extLst>
          </p:cNvPr>
          <p:cNvCxnSpPr>
            <a:cxnSpLocks/>
            <a:stCxn id="10" idx="0"/>
            <a:endCxn id="13" idx="5"/>
          </p:cNvCxnSpPr>
          <p:nvPr/>
        </p:nvCxnSpPr>
        <p:spPr>
          <a:xfrm flipH="1" flipV="1">
            <a:off x="3962743" y="3006529"/>
            <a:ext cx="245456" cy="3886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24B33C3F-0F94-CF56-9886-A06CD02BAB93}"/>
              </a:ext>
            </a:extLst>
          </p:cNvPr>
          <p:cNvCxnSpPr>
            <a:cxnSpLocks/>
            <a:stCxn id="15" idx="2"/>
            <a:endCxn id="11" idx="7"/>
          </p:cNvCxnSpPr>
          <p:nvPr/>
        </p:nvCxnSpPr>
        <p:spPr>
          <a:xfrm flipH="1">
            <a:off x="2218351" y="2305299"/>
            <a:ext cx="45994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CB3352C-0A56-9911-01F4-67910785461B}"/>
              </a:ext>
            </a:extLst>
          </p:cNvPr>
          <p:cNvCxnSpPr>
            <a:cxnSpLocks/>
            <a:stCxn id="13" idx="1"/>
            <a:endCxn id="15" idx="6"/>
          </p:cNvCxnSpPr>
          <p:nvPr/>
        </p:nvCxnSpPr>
        <p:spPr>
          <a:xfrm flipH="1" flipV="1">
            <a:off x="3135492" y="2305299"/>
            <a:ext cx="503961" cy="377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FEB01EB-DAA5-226A-73A1-E39B33B551F1}"/>
              </a:ext>
            </a:extLst>
          </p:cNvPr>
          <p:cNvSpPr/>
          <p:nvPr/>
        </p:nvSpPr>
        <p:spPr>
          <a:xfrm>
            <a:off x="2678292" y="2076699"/>
            <a:ext cx="457200" cy="457200"/>
          </a:xfrm>
          <a:prstGeom prst="ellipse">
            <a:avLst/>
          </a:prstGeom>
          <a:solidFill>
            <a:srgbClr val="6010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D3A6258-1109-A6E4-DFDC-60C0E4952EB3}"/>
              </a:ext>
            </a:extLst>
          </p:cNvPr>
          <p:cNvSpPr txBox="1"/>
          <p:nvPr/>
        </p:nvSpPr>
        <p:spPr>
          <a:xfrm>
            <a:off x="2284709" y="1390217"/>
            <a:ext cx="1362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Circuits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64FC62E1-02DC-F11A-EB52-0E7099D1C47A}"/>
                  </a:ext>
                </a:extLst>
              </p:cNvPr>
              <p:cNvSpPr txBox="1"/>
              <p:nvPr/>
            </p:nvSpPr>
            <p:spPr>
              <a:xfrm>
                <a:off x="2653173" y="2010996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∨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64FC62E1-02DC-F11A-EB52-0E7099D1C4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3173" y="2010996"/>
                <a:ext cx="519694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B6F3E37F-B4C2-44EB-3719-8D4A76F87ACE}"/>
                  </a:ext>
                </a:extLst>
              </p:cNvPr>
              <p:cNvSpPr txBox="1"/>
              <p:nvPr/>
            </p:nvSpPr>
            <p:spPr>
              <a:xfrm>
                <a:off x="1786690" y="2527535"/>
                <a:ext cx="51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B6F3E37F-B4C2-44EB-3719-8D4A76F87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6690" y="2527535"/>
                <a:ext cx="519694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9868CCD-4724-6FA7-D0AD-4A030EC46CAA}"/>
                  </a:ext>
                </a:extLst>
              </p:cNvPr>
              <p:cNvSpPr txBox="1"/>
              <p:nvPr/>
            </p:nvSpPr>
            <p:spPr>
              <a:xfrm>
                <a:off x="3592525" y="2549329"/>
                <a:ext cx="437173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∨</m:t>
                      </m:r>
                    </m:oMath>
                  </m:oMathPara>
                </a14:m>
                <a:endParaRPr lang="en-US" sz="3200" b="0" dirty="0"/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9868CCD-4724-6FA7-D0AD-4A030EC46C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2525" y="2549329"/>
                <a:ext cx="437173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78F520F9-F2F7-BF6F-89C8-C62079F861AF}"/>
                  </a:ext>
                </a:extLst>
              </p:cNvPr>
              <p:cNvSpPr/>
              <p:nvPr/>
            </p:nvSpPr>
            <p:spPr>
              <a:xfrm>
                <a:off x="832458" y="5500240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78F520F9-F2F7-BF6F-89C8-C62079F861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58" y="5500240"/>
                <a:ext cx="457200" cy="457200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60461C42-40FC-2F9F-D9B4-55D62AEBE735}"/>
                  </a:ext>
                </a:extLst>
              </p:cNvPr>
              <p:cNvSpPr/>
              <p:nvPr/>
            </p:nvSpPr>
            <p:spPr>
              <a:xfrm>
                <a:off x="1749673" y="5036893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60461C42-40FC-2F9F-D9B4-55D62AEBE7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673" y="5036893"/>
                <a:ext cx="457200" cy="457200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BEAEB8DC-33E6-E617-0479-291BE06AB2B8}"/>
                  </a:ext>
                </a:extLst>
              </p:cNvPr>
              <p:cNvSpPr/>
              <p:nvPr/>
            </p:nvSpPr>
            <p:spPr>
              <a:xfrm>
                <a:off x="1745392" y="5984567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BEAEB8DC-33E6-E617-0479-291BE06AB2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5392" y="5984567"/>
                <a:ext cx="457200" cy="457200"/>
              </a:xfrm>
              <a:prstGeom prst="ellipse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1E14BEEF-D678-C684-20E3-284135D96DDD}"/>
                  </a:ext>
                </a:extLst>
              </p:cNvPr>
              <p:cNvSpPr/>
              <p:nvPr/>
            </p:nvSpPr>
            <p:spPr>
              <a:xfrm>
                <a:off x="2597118" y="5036893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1E14BEEF-D678-C684-20E3-284135D96D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7118" y="5036893"/>
                <a:ext cx="457200" cy="457200"/>
              </a:xfrm>
              <a:prstGeom prst="ellipse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78FF3BDB-58B1-9657-F899-4FDC8E4E84D8}"/>
                  </a:ext>
                </a:extLst>
              </p:cNvPr>
              <p:cNvSpPr/>
              <p:nvPr/>
            </p:nvSpPr>
            <p:spPr>
              <a:xfrm>
                <a:off x="2597118" y="5984567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78FF3BDB-58B1-9657-F899-4FDC8E4E84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7118" y="5984567"/>
                <a:ext cx="457200" cy="457200"/>
              </a:xfrm>
              <a:prstGeom prst="ellipse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945343DA-4057-92A3-AFAB-643273F9B030}"/>
                  </a:ext>
                </a:extLst>
              </p:cNvPr>
              <p:cNvSpPr/>
              <p:nvPr/>
            </p:nvSpPr>
            <p:spPr>
              <a:xfrm>
                <a:off x="3438433" y="5036893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945343DA-4057-92A3-AFAB-643273F9B0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8433" y="5036893"/>
                <a:ext cx="457200" cy="457200"/>
              </a:xfrm>
              <a:prstGeom prst="ellipse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5F45B364-484F-E257-1B1B-A85E259C1DE5}"/>
                  </a:ext>
                </a:extLst>
              </p:cNvPr>
              <p:cNvSpPr/>
              <p:nvPr/>
            </p:nvSpPr>
            <p:spPr>
              <a:xfrm>
                <a:off x="3438433" y="5984567"/>
                <a:ext cx="457200" cy="4572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5F45B364-484F-E257-1B1B-A85E259C1D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8433" y="5984567"/>
                <a:ext cx="457200" cy="457200"/>
              </a:xfrm>
              <a:prstGeom prst="ellipse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B9F230A-F3CC-C4AD-AE6F-854216B40097}"/>
              </a:ext>
            </a:extLst>
          </p:cNvPr>
          <p:cNvCxnSpPr>
            <a:cxnSpLocks/>
            <a:endCxn id="89" idx="5"/>
          </p:cNvCxnSpPr>
          <p:nvPr/>
        </p:nvCxnSpPr>
        <p:spPr>
          <a:xfrm flipH="1" flipV="1">
            <a:off x="1222703" y="5890485"/>
            <a:ext cx="522164" cy="322682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BDC76189-782A-9E44-198F-92B5CC166B64}"/>
              </a:ext>
            </a:extLst>
          </p:cNvPr>
          <p:cNvCxnSpPr>
            <a:cxnSpLocks/>
            <a:stCxn id="90" idx="2"/>
            <a:endCxn id="89" idx="7"/>
          </p:cNvCxnSpPr>
          <p:nvPr/>
        </p:nvCxnSpPr>
        <p:spPr>
          <a:xfrm flipH="1">
            <a:off x="1222703" y="5265493"/>
            <a:ext cx="526970" cy="30170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0292E5D9-9C1E-2E78-93C0-0E9545F26A84}"/>
              </a:ext>
            </a:extLst>
          </p:cNvPr>
          <p:cNvCxnSpPr>
            <a:cxnSpLocks/>
            <a:stCxn id="92" idx="2"/>
            <a:endCxn id="90" idx="6"/>
          </p:cNvCxnSpPr>
          <p:nvPr/>
        </p:nvCxnSpPr>
        <p:spPr>
          <a:xfrm flipH="1">
            <a:off x="2206873" y="5265493"/>
            <a:ext cx="39024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5B1352F-33F7-420C-EA09-82B058B6EAC3}"/>
              </a:ext>
            </a:extLst>
          </p:cNvPr>
          <p:cNvCxnSpPr>
            <a:cxnSpLocks/>
            <a:stCxn id="94" idx="2"/>
            <a:endCxn id="92" idx="6"/>
          </p:cNvCxnSpPr>
          <p:nvPr/>
        </p:nvCxnSpPr>
        <p:spPr>
          <a:xfrm flipH="1">
            <a:off x="3054318" y="5265493"/>
            <a:ext cx="38411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212508F8-02D3-0502-3605-F254B87E1669}"/>
              </a:ext>
            </a:extLst>
          </p:cNvPr>
          <p:cNvCxnSpPr>
            <a:cxnSpLocks/>
            <a:stCxn id="93" idx="2"/>
            <a:endCxn id="91" idx="6"/>
          </p:cNvCxnSpPr>
          <p:nvPr/>
        </p:nvCxnSpPr>
        <p:spPr>
          <a:xfrm flipH="1">
            <a:off x="2202592" y="6213167"/>
            <a:ext cx="394526" cy="0"/>
          </a:xfrm>
          <a:prstGeom prst="line">
            <a:avLst/>
          </a:prstGeom>
          <a:ln w="381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8C09B0A9-8534-5ACE-EE3D-51CD1AD09781}"/>
              </a:ext>
            </a:extLst>
          </p:cNvPr>
          <p:cNvCxnSpPr>
            <a:cxnSpLocks/>
            <a:stCxn id="95" idx="2"/>
            <a:endCxn id="93" idx="6"/>
          </p:cNvCxnSpPr>
          <p:nvPr/>
        </p:nvCxnSpPr>
        <p:spPr>
          <a:xfrm flipH="1">
            <a:off x="3054318" y="6213167"/>
            <a:ext cx="384115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241D2808-51F3-4F73-BB6B-3D1D8ED99A7E}"/>
              </a:ext>
            </a:extLst>
          </p:cNvPr>
          <p:cNvCxnSpPr>
            <a:cxnSpLocks/>
            <a:stCxn id="93" idx="1"/>
            <a:endCxn id="90" idx="5"/>
          </p:cNvCxnSpPr>
          <p:nvPr/>
        </p:nvCxnSpPr>
        <p:spPr>
          <a:xfrm flipH="1" flipV="1">
            <a:off x="2139918" y="5427138"/>
            <a:ext cx="524155" cy="624384"/>
          </a:xfrm>
          <a:prstGeom prst="line">
            <a:avLst/>
          </a:prstGeom>
          <a:ln w="25400" cmpd="sng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3F86F0D-EEA3-3C64-E2C0-6B5E7DDD524C}"/>
              </a:ext>
            </a:extLst>
          </p:cNvPr>
          <p:cNvCxnSpPr>
            <a:cxnSpLocks/>
            <a:stCxn id="94" idx="3"/>
            <a:endCxn id="93" idx="7"/>
          </p:cNvCxnSpPr>
          <p:nvPr/>
        </p:nvCxnSpPr>
        <p:spPr>
          <a:xfrm flipH="1">
            <a:off x="2987363" y="5427138"/>
            <a:ext cx="518025" cy="6243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B51819DF-7036-242A-710B-513676A19723}"/>
                  </a:ext>
                </a:extLst>
              </p:cNvPr>
              <p:cNvSpPr/>
              <p:nvPr/>
            </p:nvSpPr>
            <p:spPr>
              <a:xfrm>
                <a:off x="4490426" y="5198538"/>
                <a:ext cx="457200" cy="457200"/>
              </a:xfrm>
              <a:prstGeom prst="ellipse">
                <a:avLst/>
              </a:prstGeom>
              <a:solidFill>
                <a:srgbClr val="60100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B51819DF-7036-242A-710B-513676A197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0426" y="5198538"/>
                <a:ext cx="457200" cy="457200"/>
              </a:xfrm>
              <a:prstGeom prst="ellipse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1E30B140-1327-A5A1-47B6-AA052279B7A5}"/>
                  </a:ext>
                </a:extLst>
              </p:cNvPr>
              <p:cNvSpPr/>
              <p:nvPr/>
            </p:nvSpPr>
            <p:spPr>
              <a:xfrm>
                <a:off x="4490426" y="5884338"/>
                <a:ext cx="457200" cy="457200"/>
              </a:xfrm>
              <a:prstGeom prst="ellipse">
                <a:avLst/>
              </a:prstGeom>
              <a:solidFill>
                <a:srgbClr val="60100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1E30B140-1327-A5A1-47B6-AA052279B7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0426" y="5884338"/>
                <a:ext cx="457200" cy="457200"/>
              </a:xfrm>
              <a:prstGeom prst="ellipse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1F3863AF-5456-31E2-000F-97F76242CE30}"/>
              </a:ext>
            </a:extLst>
          </p:cNvPr>
          <p:cNvCxnSpPr>
            <a:cxnSpLocks/>
            <a:stCxn id="131" idx="2"/>
            <a:endCxn id="94" idx="6"/>
          </p:cNvCxnSpPr>
          <p:nvPr/>
        </p:nvCxnSpPr>
        <p:spPr>
          <a:xfrm flipH="1" flipV="1">
            <a:off x="3895633" y="5265493"/>
            <a:ext cx="594793" cy="161645"/>
          </a:xfrm>
          <a:prstGeom prst="line">
            <a:avLst/>
          </a:prstGeom>
          <a:ln w="381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45AA3707-9CE0-B877-B1AA-8B13E22C2365}"/>
              </a:ext>
            </a:extLst>
          </p:cNvPr>
          <p:cNvCxnSpPr>
            <a:cxnSpLocks/>
            <a:stCxn id="131" idx="3"/>
            <a:endCxn id="95" idx="7"/>
          </p:cNvCxnSpPr>
          <p:nvPr/>
        </p:nvCxnSpPr>
        <p:spPr>
          <a:xfrm flipH="1">
            <a:off x="3828678" y="5588783"/>
            <a:ext cx="728703" cy="4627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DA16F7D8-E1BB-768A-B4B4-6252D04AFB98}"/>
              </a:ext>
            </a:extLst>
          </p:cNvPr>
          <p:cNvCxnSpPr>
            <a:cxnSpLocks/>
            <a:stCxn id="132" idx="2"/>
            <a:endCxn id="95" idx="6"/>
          </p:cNvCxnSpPr>
          <p:nvPr/>
        </p:nvCxnSpPr>
        <p:spPr>
          <a:xfrm flipH="1">
            <a:off x="3895633" y="6112938"/>
            <a:ext cx="594793" cy="100229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Rectangle: Rounded Corners 158">
                <a:extLst>
                  <a:ext uri="{FF2B5EF4-FFF2-40B4-BE49-F238E27FC236}">
                    <a16:creationId xmlns:a16="http://schemas.microsoft.com/office/drawing/2014/main" id="{39D9AFDE-1993-36EE-3C82-32D529FE3787}"/>
                  </a:ext>
                </a:extLst>
              </p:cNvPr>
              <p:cNvSpPr/>
              <p:nvPr/>
            </p:nvSpPr>
            <p:spPr>
              <a:xfrm>
                <a:off x="7708557" y="3631520"/>
                <a:ext cx="1687985" cy="450296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59" name="Rectangle: Rounded Corners 158">
                <a:extLst>
                  <a:ext uri="{FF2B5EF4-FFF2-40B4-BE49-F238E27FC236}">
                    <a16:creationId xmlns:a16="http://schemas.microsoft.com/office/drawing/2014/main" id="{39D9AFDE-1993-36EE-3C82-32D529FE37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8557" y="3631520"/>
                <a:ext cx="1687985" cy="450296"/>
              </a:xfrm>
              <a:prstGeom prst="round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FE84623-233E-D05E-230F-7E82D57E6A27}"/>
              </a:ext>
            </a:extLst>
          </p:cNvPr>
          <p:cNvCxnSpPr>
            <a:cxnSpLocks/>
          </p:cNvCxnSpPr>
          <p:nvPr/>
        </p:nvCxnSpPr>
        <p:spPr>
          <a:xfrm>
            <a:off x="8552549" y="3157043"/>
            <a:ext cx="0" cy="33123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>
            <a:extLst>
              <a:ext uri="{FF2B5EF4-FFF2-40B4-BE49-F238E27FC236}">
                <a16:creationId xmlns:a16="http://schemas.microsoft.com/office/drawing/2014/main" id="{FD623FEA-2D46-85F9-81B2-B927FB2B4704}"/>
              </a:ext>
            </a:extLst>
          </p:cNvPr>
          <p:cNvSpPr txBox="1"/>
          <p:nvPr/>
        </p:nvSpPr>
        <p:spPr>
          <a:xfrm>
            <a:off x="7460911" y="2829137"/>
            <a:ext cx="2452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Uniformly random input</a:t>
            </a:r>
          </a:p>
        </p:txBody>
      </p: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6BE74DB0-3FBF-4FDF-CC24-D7F74DC1CBB8}"/>
              </a:ext>
            </a:extLst>
          </p:cNvPr>
          <p:cNvCxnSpPr>
            <a:cxnSpLocks/>
          </p:cNvCxnSpPr>
          <p:nvPr/>
        </p:nvCxnSpPr>
        <p:spPr>
          <a:xfrm>
            <a:off x="8552549" y="4242504"/>
            <a:ext cx="0" cy="33123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3" name="Chart 162">
            <a:extLst>
              <a:ext uri="{FF2B5EF4-FFF2-40B4-BE49-F238E27FC236}">
                <a16:creationId xmlns:a16="http://schemas.microsoft.com/office/drawing/2014/main" id="{FD5234A2-E250-1CA3-53CF-9F687B3DD7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3560217"/>
              </p:ext>
            </p:extLst>
          </p:nvPr>
        </p:nvGraphicFramePr>
        <p:xfrm>
          <a:off x="6963281" y="4297734"/>
          <a:ext cx="3178535" cy="2144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sp>
        <p:nvSpPr>
          <p:cNvPr id="164" name="TextBox 163">
            <a:extLst>
              <a:ext uri="{FF2B5EF4-FFF2-40B4-BE49-F238E27FC236}">
                <a16:creationId xmlns:a16="http://schemas.microsoft.com/office/drawing/2014/main" id="{6A629901-42DA-C4D7-A517-B1B34C10A480}"/>
              </a:ext>
            </a:extLst>
          </p:cNvPr>
          <p:cNvSpPr txBox="1"/>
          <p:nvPr/>
        </p:nvSpPr>
        <p:spPr>
          <a:xfrm>
            <a:off x="1495635" y="4173404"/>
            <a:ext cx="2941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Branching programs</a:t>
            </a:r>
          </a:p>
        </p:txBody>
      </p: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F67EE4A3-0768-3A79-AEA5-40F4FE986170}"/>
              </a:ext>
            </a:extLst>
          </p:cNvPr>
          <p:cNvCxnSpPr>
            <a:cxnSpLocks/>
          </p:cNvCxnSpPr>
          <p:nvPr/>
        </p:nvCxnSpPr>
        <p:spPr>
          <a:xfrm>
            <a:off x="711170" y="4080946"/>
            <a:ext cx="4119805" cy="0"/>
          </a:xfrm>
          <a:prstGeom prst="line">
            <a:avLst/>
          </a:prstGeom>
          <a:ln w="12700">
            <a:solidFill>
              <a:schemeClr val="tx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180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B8805-DDA1-6E58-827D-949849B5A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Statistical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1622C6D-35D9-93B9-8EA9-61E4B5EE5266}"/>
                  </a:ext>
                </a:extLst>
              </p:cNvPr>
              <p:cNvSpPr txBox="1"/>
              <p:nvPr/>
            </p:nvSpPr>
            <p:spPr>
              <a:xfrm>
                <a:off x="1971675" y="2320498"/>
                <a:ext cx="7786687" cy="12959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𝐴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⁡(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1622C6D-35D9-93B9-8EA9-61E4B5EE52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675" y="2320498"/>
                <a:ext cx="7786687" cy="12959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2AB907D-394F-5E14-CB41-8A22668B9E1C}"/>
                  </a:ext>
                </a:extLst>
              </p:cNvPr>
              <p:cNvSpPr txBox="1"/>
              <p:nvPr/>
            </p:nvSpPr>
            <p:spPr>
              <a:xfrm>
                <a:off x="1438276" y="4095750"/>
                <a:ext cx="3305174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latin typeface="Cambria Math" panose="02040503050406030204" pitchFamily="18" charset="0"/>
                        </a:rPr>
                        <m:t>Δ</m:t>
                      </m:r>
                      <m:d>
                        <m:d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High distance: no </a:t>
                </a:r>
              </a:p>
              <a:p>
                <a:r>
                  <a:rPr lang="en-US" sz="2800" dirty="0"/>
                  <a:t>elements in common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2AB907D-394F-5E14-CB41-8A22668B9E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276" y="4095750"/>
                <a:ext cx="3305174" cy="1384995"/>
              </a:xfrm>
              <a:prstGeom prst="rect">
                <a:avLst/>
              </a:prstGeom>
              <a:blipFill>
                <a:blip r:embed="rId3"/>
                <a:stretch>
                  <a:fillRect l="-3875" r="-185" b="-11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91C104-CF9C-3AD9-FD4C-B11567B71C3B}"/>
                  </a:ext>
                </a:extLst>
              </p:cNvPr>
              <p:cNvSpPr txBox="1"/>
              <p:nvPr/>
            </p:nvSpPr>
            <p:spPr>
              <a:xfrm>
                <a:off x="6219825" y="3818751"/>
                <a:ext cx="4038600" cy="16619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endParaRPr lang="en-US" sz="1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Δ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b="0" dirty="0"/>
              </a:p>
              <a:p>
                <a:r>
                  <a:rPr lang="en-US" sz="2800" dirty="0"/>
                  <a:t>Low distance: distributions are the same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91C104-CF9C-3AD9-FD4C-B11567B71C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9825" y="3818751"/>
                <a:ext cx="4038600" cy="1661993"/>
              </a:xfrm>
              <a:prstGeom prst="rect">
                <a:avLst/>
              </a:prstGeom>
              <a:blipFill>
                <a:blip r:embed="rId4"/>
                <a:stretch>
                  <a:fillRect l="-3017" r="-3922" b="-9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6231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50FD-5C09-944D-7DCB-FE9CE358E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Complete problems for </a:t>
            </a:r>
            <a:r>
              <a:rPr lang="en-US" sz="4800" dirty="0">
                <a:latin typeface="Cambria Math" panose="02040503050406030204" pitchFamily="18" charset="0"/>
                <a:ea typeface="Cambria Math" panose="02040503050406030204" pitchFamily="18" charset="0"/>
              </a:rPr>
              <a:t>SZK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315EB8-C2B2-E4A5-3172-5343FAF65E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71593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i="1" dirty="0"/>
                  <a:t>Statistical Distance (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𝑺𝑫</m:t>
                    </m:r>
                  </m:oMath>
                </a14:m>
                <a:r>
                  <a:rPr lang="en-US" b="1" i="1" dirty="0"/>
                  <a:t>)</a:t>
                </a:r>
                <a:r>
                  <a:rPr lang="en-US" i="1" dirty="0"/>
                  <a:t>:</a:t>
                </a:r>
              </a:p>
              <a:p>
                <a:r>
                  <a:rPr lang="en-US" dirty="0"/>
                  <a:t>Promise problem</a:t>
                </a:r>
              </a:p>
              <a:p>
                <a:r>
                  <a:rPr lang="en-US" dirty="0"/>
                  <a:t>Given two distributions as circuits, determine if they are statistically close or far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315EB8-C2B2-E4A5-3172-5343FAF65E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715933"/>
              </a:xfrm>
              <a:blipFill>
                <a:blip r:embed="rId2"/>
                <a:stretch>
                  <a:fillRect l="-1217" t="-7801" b="-10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09A51E6-17F4-ADD1-A425-EE2F710905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2969872"/>
              </p:ext>
            </p:extLst>
          </p:nvPr>
        </p:nvGraphicFramePr>
        <p:xfrm>
          <a:off x="6707907" y="3950739"/>
          <a:ext cx="2475451" cy="1858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AC78230-D579-2C1F-8347-24C8F535B9B4}"/>
              </a:ext>
            </a:extLst>
          </p:cNvPr>
          <p:cNvSpPr txBox="1"/>
          <p:nvPr/>
        </p:nvSpPr>
        <p:spPr>
          <a:xfrm>
            <a:off x="5897256" y="4618362"/>
            <a:ext cx="49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8862E6-A8D5-83E4-2575-77F80ABB17CD}"/>
              </a:ext>
            </a:extLst>
          </p:cNvPr>
          <p:cNvSpPr txBox="1"/>
          <p:nvPr/>
        </p:nvSpPr>
        <p:spPr>
          <a:xfrm>
            <a:off x="8223480" y="3666320"/>
            <a:ext cx="191975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Close distributions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E07418-383A-8434-3273-B4497DB64682}"/>
              </a:ext>
            </a:extLst>
          </p:cNvPr>
          <p:cNvSpPr txBox="1"/>
          <p:nvPr/>
        </p:nvSpPr>
        <p:spPr>
          <a:xfrm>
            <a:off x="2155267" y="3666320"/>
            <a:ext cx="170674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Far distributions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144016A-3397-A039-A00B-9279498ABA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5118922"/>
              </p:ext>
            </p:extLst>
          </p:nvPr>
        </p:nvGraphicFramePr>
        <p:xfrm>
          <a:off x="9183358" y="3954312"/>
          <a:ext cx="2475451" cy="1858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9B34AA0-3767-E62A-4DC7-857D757959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3859512"/>
              </p:ext>
            </p:extLst>
          </p:nvPr>
        </p:nvGraphicFramePr>
        <p:xfrm>
          <a:off x="533191" y="4000468"/>
          <a:ext cx="2475451" cy="1858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3DE96CD-C8C0-9679-306E-563287B980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5388113"/>
              </p:ext>
            </p:extLst>
          </p:nvPr>
        </p:nvGraphicFramePr>
        <p:xfrm>
          <a:off x="3008642" y="4000467"/>
          <a:ext cx="2475451" cy="1858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FC5A026-2D4C-3C0C-AD81-F62AC5D0372D}"/>
                  </a:ext>
                </a:extLst>
              </p:cNvPr>
              <p:cNvSpPr txBox="1"/>
              <p:nvPr/>
            </p:nvSpPr>
            <p:spPr>
              <a:xfrm>
                <a:off x="2155267" y="5673608"/>
                <a:ext cx="181331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𝑆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𝑌𝐸𝑆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FC5A026-2D4C-3C0C-AD81-F62AC5D037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267" y="5673608"/>
                <a:ext cx="1813317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A9AA55A-DAC9-068F-23E9-6F1E5D1506F3}"/>
                  </a:ext>
                </a:extLst>
              </p:cNvPr>
              <p:cNvSpPr txBox="1"/>
              <p:nvPr/>
            </p:nvSpPr>
            <p:spPr>
              <a:xfrm>
                <a:off x="8379136" y="5612735"/>
                <a:ext cx="17200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𝑆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𝑁𝑂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A9AA55A-DAC9-068F-23E9-6F1E5D1506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9136" y="5612735"/>
                <a:ext cx="172002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5A58E0C-16F5-4897-9BD5-03660E402E7D}"/>
                  </a:ext>
                </a:extLst>
              </p:cNvPr>
              <p:cNvSpPr txBox="1"/>
              <p:nvPr/>
            </p:nvSpPr>
            <p:spPr>
              <a:xfrm>
                <a:off x="1363513" y="6193081"/>
                <a:ext cx="320689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𝐷𝑖𝑠𝑡𝑎𝑛𝑐𝑒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 &gt;2/3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5A58E0C-16F5-4897-9BD5-03660E402E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3513" y="6193081"/>
                <a:ext cx="3206898" cy="461665"/>
              </a:xfrm>
              <a:prstGeom prst="rect">
                <a:avLst/>
              </a:prstGeom>
              <a:blipFill>
                <a:blip r:embed="rId9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44DDFBB-3821-8ADF-B2F9-BB8448D8C8A7}"/>
                  </a:ext>
                </a:extLst>
              </p:cNvPr>
              <p:cNvSpPr txBox="1"/>
              <p:nvPr/>
            </p:nvSpPr>
            <p:spPr>
              <a:xfrm>
                <a:off x="7621591" y="6193081"/>
                <a:ext cx="302736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𝐷𝑖𝑠𝑡𝑎𝑛𝑐𝑒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&lt;1/3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44DDFBB-3821-8ADF-B2F9-BB8448D8C8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1591" y="6193081"/>
                <a:ext cx="3027364" cy="461665"/>
              </a:xfrm>
              <a:prstGeom prst="rect">
                <a:avLst/>
              </a:prstGeom>
              <a:blipFill>
                <a:blip r:embed="rId10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4760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mbri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3529</TotalTime>
  <Words>1242</Words>
  <Application>Microsoft Office PowerPoint</Application>
  <PresentationFormat>Widescreen</PresentationFormat>
  <Paragraphs>334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 Light</vt:lpstr>
      <vt:lpstr>Cambria</vt:lpstr>
      <vt:lpstr>Cambria Math</vt:lpstr>
      <vt:lpstr>Office Theme</vt:lpstr>
      <vt:lpstr>Adapting truth-table reducibility to SZK_L</vt:lpstr>
      <vt:lpstr>Reasons for studying</vt:lpstr>
      <vt:lpstr>Interactive proof systems</vt:lpstr>
      <vt:lpstr>Zero-knowledge intuition</vt:lpstr>
      <vt:lpstr>Zero-knowledge example</vt:lpstr>
      <vt:lpstr>The statistical zero-knowledge proof model</vt:lpstr>
      <vt:lpstr>Distributions</vt:lpstr>
      <vt:lpstr>Statistical difference</vt:lpstr>
      <vt:lpstr>Complete problems for SZK</vt:lpstr>
      <vt:lpstr>SZK Properties</vt:lpstr>
      <vt:lpstr>SZK_L  Definition</vt:lpstr>
      <vt:lpstr>Truth table reductions</vt:lpstr>
      <vt:lpstr>Goal: prove SZK_Lclosure for formula truth-table reductions</vt:lpstr>
      <vt:lpstr>Idea: compute a reduction</vt:lpstr>
      <vt:lpstr>Creating the new formula</vt:lpstr>
      <vt:lpstr>Computing OR query</vt:lpstr>
      <vt:lpstr>Computing AND query</vt:lpstr>
      <vt:lpstr>Polarization</vt:lpstr>
      <vt:lpstr>Computing the output query (not really…)</vt:lpstr>
      <vt:lpstr>Tracing down the tree</vt:lpstr>
      <vt:lpstr>Computing the reduction:</vt:lpstr>
      <vt:lpstr>Future closure properties?</vt:lpstr>
      <vt:lpstr>References</vt:lpstr>
      <vt:lpstr>Acknowledgements</vt:lpstr>
      <vt:lpstr>Other results during REU</vt:lpstr>
      <vt:lpstr>NISZK Details</vt:lpstr>
      <vt:lpstr>NISZK_L Closure differences</vt:lpstr>
      <vt:lpstr>Relationships between NISZK and SZK</vt:lpstr>
      <vt:lpstr>Computing AND query (Extra)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Adapting truth-table reducibility to SZK_L</dc:title>
  <dc:creator>Jacob Gray</dc:creator>
  <cp:lastModifiedBy>Jacob Gray</cp:lastModifiedBy>
  <cp:revision>163</cp:revision>
  <dcterms:created xsi:type="dcterms:W3CDTF">2022-09-30T02:02:10Z</dcterms:created>
  <dcterms:modified xsi:type="dcterms:W3CDTF">2022-10-18T19:15:02Z</dcterms:modified>
</cp:coreProperties>
</file>