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FFFFFF"/>
        </a:fontRef>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CADCD9"/>
          </a:solidFill>
        </a:fill>
      </a:tcStyle>
    </a:wholeTbl>
    <a:band2H>
      <a:tcTxStyle b="def" i="def"/>
      <a:tcStyle>
        <a:tcBdr/>
        <a:fill>
          <a:solidFill>
            <a:srgbClr val="E6EEED"/>
          </a:solidFill>
        </a:fill>
      </a:tcStyle>
    </a:band2H>
    <a:firstCol>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Col>
    <a:la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lastRow>
    <a:fir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Col>
    <a:la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lastRow>
    <a:fir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Col>
    <a:la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lastRow>
    <a:fir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212121"/>
          </a:solidFill>
        </a:fill>
      </a:tcStyle>
    </a:band2H>
    <a:firstCol>
      <a:tcTxStyle b="on" i="off">
        <a:fontRef idx="major">
          <a:srgbClr val="212121"/>
        </a:fontRef>
        <a:srgbClr val="21212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212121"/>
          </a:solidFill>
        </a:fill>
      </a:tcStyle>
    </a:lastRow>
    <a:firstRow>
      <a:tcTxStyle b="on" i="off">
        <a:fontRef idx="major">
          <a:srgbClr val="212121"/>
        </a:fontRef>
        <a:srgbClr val="212121"/>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Col>
    <a:la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lastRow>
    <a:firstRow>
      <a:tcTxStyle b="on" i="off">
        <a:fontRef idx="major">
          <a:srgbClr val="212121"/>
        </a:fontRef>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lvl1pPr marL="457200" indent="-342900">
              <a:lnSpc>
                <a:spcPct val="115000"/>
              </a:lnSpc>
              <a:buClr>
                <a:srgbClr val="ADADAD"/>
              </a:buClr>
              <a:buSzPts val="1800"/>
              <a:buFont typeface="Arial"/>
              <a:buChar char="-"/>
              <a:defRPr sz="1800">
                <a:solidFill>
                  <a:srgbClr val="ADADAD"/>
                </a:solidFill>
              </a:defRPr>
            </a:lvl1pPr>
          </a:lstStyle>
          <a:p>
            <a:pPr/>
            <a:r>
              <a:t>Bring back urn experiment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marL="457200" indent="-342900">
              <a:lnSpc>
                <a:spcPct val="115000"/>
              </a:lnSpc>
              <a:buClr>
                <a:srgbClr val="ADADAD"/>
              </a:buClr>
              <a:buSzPts val="1800"/>
              <a:buFont typeface="Arial"/>
              <a:buChar char="-"/>
              <a:defRPr sz="1800">
                <a:solidFill>
                  <a:srgbClr val="ADADAD"/>
                </a:solidFill>
              </a:defRPr>
            </a:pPr>
            <a:r>
              <a:t>How can we optimize the learning process of people so they correctly choose the better option?</a:t>
            </a:r>
          </a:p>
          <a:p>
            <a:pPr marL="457200" indent="-342900">
              <a:lnSpc>
                <a:spcPct val="115000"/>
              </a:lnSpc>
              <a:buClr>
                <a:srgbClr val="ADADAD"/>
              </a:buClr>
              <a:buSzPts val="1800"/>
              <a:buFont typeface="Arial"/>
              <a:buChar char="-"/>
              <a:defRPr sz="1800">
                <a:solidFill>
                  <a:srgbClr val="ADADAD"/>
                </a:solidFill>
              </a:defRPr>
            </a:pPr>
            <a:r>
              <a:t>Nodes are people and edges are connections between people (agents) in a social network</a:t>
            </a:r>
          </a:p>
          <a:p>
            <a:pPr marL="457200" indent="-342900">
              <a:lnSpc>
                <a:spcPct val="115000"/>
              </a:lnSpc>
              <a:buClr>
                <a:srgbClr val="ADADAD"/>
              </a:buClr>
              <a:buSzPts val="1800"/>
              <a:buFont typeface="Arial"/>
              <a:buChar char="-"/>
              <a:defRPr sz="1800">
                <a:solidFill>
                  <a:srgbClr val="ADADAD"/>
                </a:solidFill>
              </a:defRPr>
            </a:pPr>
            <a:r>
              <a:t>People receive a private signal with probability (p) indicating the better option and (1-p) indicating the worse option</a:t>
            </a:r>
          </a:p>
          <a:p>
            <a:pPr marL="457200" indent="-342900">
              <a:lnSpc>
                <a:spcPct val="115000"/>
              </a:lnSpc>
              <a:buClr>
                <a:srgbClr val="ADADAD"/>
              </a:buClr>
              <a:buSzPts val="1800"/>
              <a:buFont typeface="Arial"/>
              <a:buChar char="-"/>
              <a:defRPr sz="1800">
                <a:solidFill>
                  <a:srgbClr val="ADADAD"/>
                </a:solidFill>
              </a:defRPr>
            </a:pPr>
            <a:r>
              <a:t>People can also see the actions of any of their neighbors in the graph who have acted already</a:t>
            </a:r>
          </a:p>
          <a:p>
            <a:pPr marL="457200" indent="-342900">
              <a:lnSpc>
                <a:spcPct val="115000"/>
              </a:lnSpc>
              <a:buClr>
                <a:srgbClr val="ADADAD"/>
              </a:buClr>
              <a:buSzPts val="1800"/>
              <a:buFont typeface="Arial"/>
              <a:buChar char="-"/>
              <a:defRPr sz="1800">
                <a:solidFill>
                  <a:srgbClr val="ADADAD"/>
                </a:solidFill>
              </a:defRPr>
            </a:pPr>
            <a:r>
              <a:t>Combining the information they have of the actions of their neighbors with their private signal, we want the proportion of correct choices to be as close to 1 as possible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lvl1pPr>
              <a:defRPr sz="1100"/>
            </a:lvl1pPr>
          </a:lstStyle>
          <a:p>
            <a:pPr/>
            <a:r>
              <a:t>Animation for path graph</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24"/>
            <a:ext cx="4572000" cy="5143501"/>
          </a:xfrm>
          <a:prstGeom prst="rect">
            <a:avLst/>
          </a:prstGeom>
          <a:solidFill>
            <a:srgbClr val="303030"/>
          </a:solidFill>
          <a:ln w="12700">
            <a:miter lim="400000"/>
          </a:ln>
        </p:spPr>
        <p:txBody>
          <a:bodyPr lIns="0" tIns="0" rIns="0" bIns="0" anchor="ctr"/>
          <a:lstStyle/>
          <a:p>
            <a:pPr>
              <a:defRPr>
                <a:solidFill>
                  <a:srgbClr val="000000"/>
                </a:solidFill>
              </a:defRPr>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199"/>
            <a:ext cx="3837000" cy="3695101"/>
          </a:xfrm>
          <a:prstGeom prst="rect">
            <a:avLst/>
          </a:prstGeom>
        </p:spPr>
        <p:txBody>
          <a:bodyPr anchor="ctr"/>
          <a:lstStyle/>
          <a:p>
            <a:pPr>
              <a:buClr>
                <a:srgbClr val="FFFFFF"/>
              </a:buClr>
              <a:defRPr>
                <a:solidFill>
                  <a:srgbClr val="FFFFFF"/>
                </a:solidFill>
              </a:defRPr>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12121"/>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4" cy="318396"/>
          </a:xfrm>
          <a:prstGeom prst="rect">
            <a:avLst/>
          </a:prstGeom>
          <a:ln w="12700">
            <a:miter lim="400000"/>
          </a:ln>
        </p:spPr>
        <p:txBody>
          <a:bodyPr wrap="none" lIns="91424" tIns="91424" rIns="91424" bIns="91424" anchor="ctr">
            <a:normAutofit fontScale="100000" lnSpcReduction="0"/>
          </a:bodyPr>
          <a:lstStyle>
            <a:lvl1pPr algn="r">
              <a:defRPr sz="1000">
                <a:solidFill>
                  <a:srgbClr val="ADADAD"/>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rgbClr val="ADADAD"/>
        </a:buClr>
        <a:buSzPts val="1800"/>
        <a:buFont typeface="Arial"/>
        <a:buChar char="■"/>
        <a:tabLst/>
        <a:defRPr b="0" baseline="0" cap="none" i="0" spc="0" strike="noStrike" sz="1800" u="none">
          <a:solidFill>
            <a:srgbClr val="ADADAD"/>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gi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Google Shape;54;p13"/>
          <p:cNvSpPr txBox="1"/>
          <p:nvPr>
            <p:ph type="ctrTitle"/>
          </p:nvPr>
        </p:nvSpPr>
        <p:spPr>
          <a:xfrm>
            <a:off x="311707" y="744575"/>
            <a:ext cx="8520602" cy="2052599"/>
          </a:xfrm>
          <a:prstGeom prst="rect">
            <a:avLst/>
          </a:prstGeom>
        </p:spPr>
        <p:txBody>
          <a:bodyPr/>
          <a:lstStyle/>
          <a:p>
            <a:pPr/>
            <a:r>
              <a:t>Truth Learning in a Social Setting</a:t>
            </a:r>
          </a:p>
        </p:txBody>
      </p:sp>
      <p:sp>
        <p:nvSpPr>
          <p:cNvPr id="110" name="Google Shape;55;p13"/>
          <p:cNvSpPr txBox="1"/>
          <p:nvPr>
            <p:ph type="subTitle" sz="quarter" idx="1"/>
          </p:nvPr>
        </p:nvSpPr>
        <p:spPr>
          <a:xfrm>
            <a:off x="311699" y="2834125"/>
            <a:ext cx="8520602" cy="792601"/>
          </a:xfrm>
          <a:prstGeom prst="rect">
            <a:avLst/>
          </a:prstGeom>
        </p:spPr>
        <p:txBody>
          <a:bodyPr/>
          <a:lstStyle>
            <a:lvl1pPr marL="0" indent="0"/>
          </a:lstStyle>
          <a:p>
            <a:pPr/>
            <a:r>
              <a:t>Jordan Chong and Matt Lu</a:t>
            </a:r>
          </a:p>
        </p:txBody>
      </p:sp>
      <p:sp>
        <p:nvSpPr>
          <p:cNvPr id="111" name="Google Shape;56;p13"/>
          <p:cNvSpPr txBox="1"/>
          <p:nvPr/>
        </p:nvSpPr>
        <p:spPr>
          <a:xfrm>
            <a:off x="829324" y="3823475"/>
            <a:ext cx="7528502" cy="9155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sz="1200"/>
            </a:pPr>
            <a:r>
              <a:t>Mentor: Professor Jie Gao</a:t>
            </a:r>
          </a:p>
          <a:p>
            <a:pPr>
              <a:lnSpc>
                <a:spcPct val="115000"/>
              </a:lnSpc>
              <a:spcBef>
                <a:spcPts val="1200"/>
              </a:spcBef>
              <a:defRPr sz="1200"/>
            </a:pPr>
            <a:r>
              <a:t>This work was carried out while the authors Jordan Chong and Matt Lu were participants in the 2023 DIMACS REU program at Rutgers University, supported by NSF HDR TRIPODS award CCF-1934924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Google Shape;134;p22"/>
          <p:cNvSpPr txBox="1"/>
          <p:nvPr>
            <p:ph type="body" sz="quarter" idx="1"/>
          </p:nvPr>
        </p:nvSpPr>
        <p:spPr>
          <a:xfrm>
            <a:off x="311699" y="451000"/>
            <a:ext cx="8520602" cy="880500"/>
          </a:xfrm>
          <a:prstGeom prst="rect">
            <a:avLst/>
          </a:prstGeom>
        </p:spPr>
        <p:txBody>
          <a:bodyPr/>
          <a:lstStyle>
            <a:lvl2pPr marL="914400" indent="-342900"/>
          </a:lstStyle>
          <a:p>
            <a:pPr/>
            <a:r>
              <a:t>Local Visibility</a:t>
            </a:r>
          </a:p>
          <a:p>
            <a:pPr lvl="1"/>
            <a:r>
              <a:t>Majority Rule using private signal and neighbors’ actions</a:t>
            </a:r>
          </a:p>
        </p:txBody>
      </p:sp>
      <p:pic>
        <p:nvPicPr>
          <p:cNvPr id="175" name="Google Shape;135;p22" descr="Google Shape;135;p22"/>
          <p:cNvPicPr>
            <a:picLocks noChangeAspect="1"/>
          </p:cNvPicPr>
          <p:nvPr/>
        </p:nvPicPr>
        <p:blipFill>
          <a:blip r:embed="rId2">
            <a:extLst/>
          </a:blip>
          <a:stretch>
            <a:fillRect/>
          </a:stretch>
        </p:blipFill>
        <p:spPr>
          <a:xfrm>
            <a:off x="2265700" y="2426787"/>
            <a:ext cx="4260301" cy="2556175"/>
          </a:xfrm>
          <a:prstGeom prst="rect">
            <a:avLst/>
          </a:prstGeom>
          <a:ln w="12700">
            <a:miter lim="400000"/>
          </a:ln>
        </p:spPr>
      </p:pic>
      <p:sp>
        <p:nvSpPr>
          <p:cNvPr id="176" name="Google Shape;136;p22"/>
          <p:cNvSpPr/>
          <p:nvPr/>
        </p:nvSpPr>
        <p:spPr>
          <a:xfrm>
            <a:off x="3072982" y="2521967"/>
            <a:ext cx="2390613" cy="2365145"/>
          </a:xfrm>
          <a:custGeom>
            <a:avLst/>
            <a:gdLst/>
            <a:ahLst/>
            <a:cxnLst>
              <a:cxn ang="0">
                <a:pos x="wd2" y="hd2"/>
              </a:cxn>
              <a:cxn ang="5400000">
                <a:pos x="wd2" y="hd2"/>
              </a:cxn>
              <a:cxn ang="10800000">
                <a:pos x="wd2" y="hd2"/>
              </a:cxn>
              <a:cxn ang="16200000">
                <a:pos x="wd2" y="hd2"/>
              </a:cxn>
            </a:cxnLst>
            <a:rect l="0" t="0" r="r" b="b"/>
            <a:pathLst>
              <a:path w="19967" h="20566" fill="norm" stroke="1" extrusionOk="0">
                <a:moveTo>
                  <a:pt x="11644" y="12508"/>
                </a:moveTo>
                <a:cubicBezTo>
                  <a:pt x="10179" y="14017"/>
                  <a:pt x="5127" y="9458"/>
                  <a:pt x="3303" y="10080"/>
                </a:cubicBezTo>
                <a:cubicBezTo>
                  <a:pt x="1479" y="10702"/>
                  <a:pt x="-1316" y="14500"/>
                  <a:pt x="702" y="16243"/>
                </a:cubicBezTo>
                <a:cubicBezTo>
                  <a:pt x="2720" y="17986"/>
                  <a:pt x="12212" y="20880"/>
                  <a:pt x="15411" y="20538"/>
                </a:cubicBezTo>
                <a:cubicBezTo>
                  <a:pt x="18610" y="20195"/>
                  <a:pt x="19507" y="17269"/>
                  <a:pt x="19895" y="14188"/>
                </a:cubicBezTo>
                <a:cubicBezTo>
                  <a:pt x="20284" y="11107"/>
                  <a:pt x="19043" y="4244"/>
                  <a:pt x="17743" y="2050"/>
                </a:cubicBezTo>
                <a:cubicBezTo>
                  <a:pt x="16442" y="-144"/>
                  <a:pt x="13109" y="-720"/>
                  <a:pt x="12092" y="1023"/>
                </a:cubicBezTo>
                <a:cubicBezTo>
                  <a:pt x="11076" y="2766"/>
                  <a:pt x="13109" y="10998"/>
                  <a:pt x="11644" y="12508"/>
                </a:cubicBezTo>
                <a:close/>
              </a:path>
            </a:pathLst>
          </a:custGeom>
          <a:solidFill>
            <a:schemeClr val="accent5">
              <a:alpha val="35910"/>
            </a:schemeClr>
          </a:solidFill>
          <a:ln>
            <a:solidFill>
              <a:srgbClr val="303030"/>
            </a:solidFill>
          </a:ln>
        </p:spPr>
        <p:txBody>
          <a:bodyPr lIns="0" tIns="0" rIns="0" bIns="0"/>
          <a:lstStyle/>
          <a:p>
            <a:pPr>
              <a:defRPr>
                <a:solidFill>
                  <a:srgbClr val="000000"/>
                </a:solidFill>
              </a:defRPr>
            </a:pPr>
          </a:p>
        </p:txBody>
      </p:sp>
      <p:sp>
        <p:nvSpPr>
          <p:cNvPr id="177" name="Google Shape;137;p22"/>
          <p:cNvSpPr txBox="1"/>
          <p:nvPr/>
        </p:nvSpPr>
        <p:spPr>
          <a:xfrm>
            <a:off x="311699" y="1106025"/>
            <a:ext cx="8520602" cy="1095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marL="457200" indent="-342900">
              <a:lnSpc>
                <a:spcPct val="115000"/>
              </a:lnSpc>
              <a:buClr>
                <a:srgbClr val="ADADAD"/>
              </a:buClr>
              <a:buSzPts val="1800"/>
              <a:buFont typeface="Arial"/>
              <a:buChar char="●"/>
              <a:defRPr sz="1800">
                <a:solidFill>
                  <a:srgbClr val="ADADAD"/>
                </a:solidFill>
              </a:defRPr>
            </a:lvl1pPr>
            <a:lvl2pPr marL="914400" indent="-342900">
              <a:lnSpc>
                <a:spcPct val="115000"/>
              </a:lnSpc>
              <a:buClr>
                <a:srgbClr val="ADADAD"/>
              </a:buClr>
              <a:buSzPts val="1800"/>
              <a:buFont typeface="Arial"/>
              <a:buChar char="○"/>
              <a:defRPr sz="1800">
                <a:solidFill>
                  <a:srgbClr val="ADADAD"/>
                </a:solidFill>
              </a:defRPr>
            </a:lvl2pPr>
          </a:lstStyle>
          <a:p>
            <a:pPr/>
            <a:r>
              <a:t>Global Visibility</a:t>
            </a:r>
          </a:p>
          <a:p>
            <a:pPr lvl="1"/>
            <a:r>
              <a:t>Complex calculation using private signal, neighbors’ actions, graph structure and ordering</a:t>
            </a:r>
          </a:p>
        </p:txBody>
      </p:sp>
      <p:sp>
        <p:nvSpPr>
          <p:cNvPr id="178" name="Google Shape;138;p22"/>
          <p:cNvSpPr/>
          <p:nvPr/>
        </p:nvSpPr>
        <p:spPr>
          <a:xfrm>
            <a:off x="2437337" y="2485491"/>
            <a:ext cx="4070703" cy="2475465"/>
          </a:xfrm>
          <a:custGeom>
            <a:avLst/>
            <a:gdLst/>
            <a:ahLst/>
            <a:cxnLst>
              <a:cxn ang="0">
                <a:pos x="wd2" y="hd2"/>
              </a:cxn>
              <a:cxn ang="5400000">
                <a:pos x="wd2" y="hd2"/>
              </a:cxn>
              <a:cxn ang="10800000">
                <a:pos x="wd2" y="hd2"/>
              </a:cxn>
              <a:cxn ang="16200000">
                <a:pos x="wd2" y="hd2"/>
              </a:cxn>
            </a:cxnLst>
            <a:rect l="0" t="0" r="r" b="b"/>
            <a:pathLst>
              <a:path w="21014" h="19998" fill="norm" stroke="1" extrusionOk="0">
                <a:moveTo>
                  <a:pt x="11032" y="306"/>
                </a:moveTo>
                <a:cubicBezTo>
                  <a:pt x="8879" y="350"/>
                  <a:pt x="6071" y="-561"/>
                  <a:pt x="4269" y="567"/>
                </a:cubicBezTo>
                <a:cubicBezTo>
                  <a:pt x="2468" y="1695"/>
                  <a:pt x="712" y="4832"/>
                  <a:pt x="223" y="7073"/>
                </a:cubicBezTo>
                <a:cubicBezTo>
                  <a:pt x="-267" y="9314"/>
                  <a:pt x="29" y="12133"/>
                  <a:pt x="1331" y="14012"/>
                </a:cubicBezTo>
                <a:cubicBezTo>
                  <a:pt x="2634" y="15892"/>
                  <a:pt x="5526" y="17482"/>
                  <a:pt x="8038" y="18350"/>
                </a:cubicBezTo>
                <a:cubicBezTo>
                  <a:pt x="10551" y="19217"/>
                  <a:pt x="14302" y="21039"/>
                  <a:pt x="16409" y="19217"/>
                </a:cubicBezTo>
                <a:cubicBezTo>
                  <a:pt x="18515" y="17396"/>
                  <a:pt x="20021" y="10499"/>
                  <a:pt x="20677" y="7420"/>
                </a:cubicBezTo>
                <a:cubicBezTo>
                  <a:pt x="21333" y="4340"/>
                  <a:pt x="20926" y="1926"/>
                  <a:pt x="20344" y="740"/>
                </a:cubicBezTo>
                <a:cubicBezTo>
                  <a:pt x="19762" y="-445"/>
                  <a:pt x="18737" y="379"/>
                  <a:pt x="17185" y="306"/>
                </a:cubicBezTo>
                <a:cubicBezTo>
                  <a:pt x="15633" y="234"/>
                  <a:pt x="13184" y="263"/>
                  <a:pt x="11032" y="306"/>
                </a:cubicBezTo>
                <a:close/>
              </a:path>
            </a:pathLst>
          </a:custGeom>
          <a:solidFill>
            <a:schemeClr val="accent5">
              <a:alpha val="42270"/>
            </a:schemeClr>
          </a:solidFill>
          <a:ln>
            <a:solidFill>
              <a:srgbClr val="303030"/>
            </a:solidFill>
          </a:ln>
        </p:spPr>
        <p:txBody>
          <a:bodyPr lIns="0" tIns="0" rIns="0" bIns="0"/>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7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7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xit" nodeType="clickEffect" presetSubtype="0" presetID="1" grpId="4" fill="hold">
                                  <p:stCondLst>
                                    <p:cond delay="0"/>
                                  </p:stCondLst>
                                  <p:iterate type="el" backwards="0">
                                    <p:tmAbs val="0"/>
                                  </p:iterate>
                                  <p:childTnLst>
                                    <p:set>
                                      <p:cBhvr>
                                        <p:cTn id="17" fill="hold">
                                          <p:stCondLst>
                                            <p:cond delay="0"/>
                                          </p:stCondLst>
                                        </p:cTn>
                                        <p:tgtEl>
                                          <p:spTgt spid="176"/>
                                        </p:tgtEl>
                                        <p:attrNameLst>
                                          <p:attrName>style.visibility</p:attrName>
                                        </p:attrNameLst>
                                      </p:cBhvr>
                                      <p:to>
                                        <p:strVal val="hidden"/>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P build="whole" bldLvl="1" animBg="1" rev="0" advAuto="0" spid="175" grpId="2"/>
      <p:bldP build="whole" bldLvl="1" animBg="1" rev="0" advAuto="0" spid="176" grpId="4"/>
      <p:bldP build="whole" bldLvl="1" animBg="1" rev="0" advAuto="0" spid="177" grpId="5"/>
      <p:bldP build="whole" bldLvl="1" animBg="1" rev="0" advAuto="0" spid="178" grpId="6"/>
      <p:bldP build="whole" bldLvl="1" animBg="1" rev="0" advAuto="0" spid="176"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Google Shape;143;p23"/>
          <p:cNvSpPr txBox="1"/>
          <p:nvPr>
            <p:ph type="title"/>
          </p:nvPr>
        </p:nvSpPr>
        <p:spPr>
          <a:xfrm>
            <a:off x="311699" y="445025"/>
            <a:ext cx="8520602" cy="572701"/>
          </a:xfrm>
          <a:prstGeom prst="rect">
            <a:avLst/>
          </a:prstGeom>
        </p:spPr>
        <p:txBody>
          <a:bodyPr/>
          <a:lstStyle>
            <a:lvl1pPr>
              <a:defRPr sz="2500"/>
            </a:lvl1pPr>
          </a:lstStyle>
          <a:p>
            <a:pPr/>
            <a:r>
              <a:t>Ordering and Graph Topology: A Balancing Act</a:t>
            </a:r>
          </a:p>
        </p:txBody>
      </p:sp>
      <p:pic>
        <p:nvPicPr>
          <p:cNvPr id="181" name="Google Shape;144;p23" descr="Google Shape;144;p23"/>
          <p:cNvPicPr>
            <a:picLocks noChangeAspect="1"/>
          </p:cNvPicPr>
          <p:nvPr/>
        </p:nvPicPr>
        <p:blipFill>
          <a:blip r:embed="rId3">
            <a:extLst/>
          </a:blip>
          <a:stretch>
            <a:fillRect/>
          </a:stretch>
        </p:blipFill>
        <p:spPr>
          <a:xfrm>
            <a:off x="1442074" y="1287524"/>
            <a:ext cx="6259828" cy="3051201"/>
          </a:xfrm>
          <a:prstGeom prst="rect">
            <a:avLst/>
          </a:prstGeom>
          <a:ln w="12700">
            <a:miter lim="400000"/>
          </a:ln>
        </p:spPr>
      </p:pic>
      <p:sp>
        <p:nvSpPr>
          <p:cNvPr id="182" name="Google Shape;145;p23"/>
          <p:cNvSpPr/>
          <p:nvPr/>
        </p:nvSpPr>
        <p:spPr>
          <a:xfrm>
            <a:off x="2056450" y="157549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3" name="Google Shape;146;p23"/>
          <p:cNvSpPr/>
          <p:nvPr/>
        </p:nvSpPr>
        <p:spPr>
          <a:xfrm>
            <a:off x="2727949" y="157549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4" name="Google Shape;147;p23"/>
          <p:cNvSpPr/>
          <p:nvPr/>
        </p:nvSpPr>
        <p:spPr>
          <a:xfrm>
            <a:off x="1546874" y="208032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5" name="Google Shape;148;p23"/>
          <p:cNvSpPr/>
          <p:nvPr/>
        </p:nvSpPr>
        <p:spPr>
          <a:xfrm>
            <a:off x="3232774" y="208032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6" name="Google Shape;149;p23"/>
          <p:cNvSpPr/>
          <p:nvPr/>
        </p:nvSpPr>
        <p:spPr>
          <a:xfrm>
            <a:off x="3232774" y="275282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7" name="Google Shape;150;p23"/>
          <p:cNvSpPr/>
          <p:nvPr/>
        </p:nvSpPr>
        <p:spPr>
          <a:xfrm>
            <a:off x="2727949" y="326619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8" name="Google Shape;151;p23"/>
          <p:cNvSpPr/>
          <p:nvPr/>
        </p:nvSpPr>
        <p:spPr>
          <a:xfrm>
            <a:off x="2056450" y="324712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89" name="Google Shape;152;p23"/>
          <p:cNvSpPr/>
          <p:nvPr/>
        </p:nvSpPr>
        <p:spPr>
          <a:xfrm>
            <a:off x="1546874" y="275282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90" name="Google Shape;153;p23"/>
          <p:cNvSpPr/>
          <p:nvPr/>
        </p:nvSpPr>
        <p:spPr>
          <a:xfrm>
            <a:off x="4085275" y="19088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1" name="Google Shape;154;p23"/>
          <p:cNvSpPr/>
          <p:nvPr/>
        </p:nvSpPr>
        <p:spPr>
          <a:xfrm>
            <a:off x="5099675" y="29232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92" name="Google Shape;155;p23"/>
          <p:cNvSpPr/>
          <p:nvPr/>
        </p:nvSpPr>
        <p:spPr>
          <a:xfrm>
            <a:off x="4085275" y="25946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3" name="Google Shape;156;p23"/>
          <p:cNvSpPr/>
          <p:nvPr/>
        </p:nvSpPr>
        <p:spPr>
          <a:xfrm>
            <a:off x="4418650" y="29232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4" name="Google Shape;157;p23"/>
          <p:cNvSpPr/>
          <p:nvPr/>
        </p:nvSpPr>
        <p:spPr>
          <a:xfrm>
            <a:off x="4085275" y="326619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195" name="Google Shape;158;p23"/>
          <p:cNvSpPr/>
          <p:nvPr/>
        </p:nvSpPr>
        <p:spPr>
          <a:xfrm>
            <a:off x="4771075" y="326619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6" name="Google Shape;159;p23"/>
          <p:cNvSpPr/>
          <p:nvPr/>
        </p:nvSpPr>
        <p:spPr>
          <a:xfrm>
            <a:off x="5442599" y="326619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7" name="Google Shape;160;p23"/>
          <p:cNvSpPr/>
          <p:nvPr/>
        </p:nvSpPr>
        <p:spPr>
          <a:xfrm>
            <a:off x="4771075" y="25946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8" name="Google Shape;161;p23"/>
          <p:cNvSpPr/>
          <p:nvPr/>
        </p:nvSpPr>
        <p:spPr>
          <a:xfrm>
            <a:off x="4418650" y="22422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199" name="Google Shape;162;p23"/>
          <p:cNvSpPr/>
          <p:nvPr/>
        </p:nvSpPr>
        <p:spPr>
          <a:xfrm>
            <a:off x="5442599" y="259467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00" name="Google Shape;163;p23"/>
          <p:cNvSpPr/>
          <p:nvPr/>
        </p:nvSpPr>
        <p:spPr>
          <a:xfrm>
            <a:off x="5099675" y="22422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1" name="Google Shape;164;p23"/>
          <p:cNvSpPr/>
          <p:nvPr/>
        </p:nvSpPr>
        <p:spPr>
          <a:xfrm>
            <a:off x="4771075" y="1908874"/>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02" name="Google Shape;165;p23"/>
          <p:cNvSpPr/>
          <p:nvPr/>
        </p:nvSpPr>
        <p:spPr>
          <a:xfrm>
            <a:off x="5456875" y="192315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3" name="Google Shape;166;p23"/>
          <p:cNvSpPr/>
          <p:nvPr/>
        </p:nvSpPr>
        <p:spPr>
          <a:xfrm>
            <a:off x="6795150" y="157549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04" name="Google Shape;167;p23"/>
          <p:cNvSpPr/>
          <p:nvPr/>
        </p:nvSpPr>
        <p:spPr>
          <a:xfrm>
            <a:off x="6795150" y="19088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5" name="Google Shape;168;p23"/>
          <p:cNvSpPr/>
          <p:nvPr/>
        </p:nvSpPr>
        <p:spPr>
          <a:xfrm>
            <a:off x="6795150" y="22422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6" name="Google Shape;169;p23"/>
          <p:cNvSpPr/>
          <p:nvPr/>
        </p:nvSpPr>
        <p:spPr>
          <a:xfrm>
            <a:off x="6795150" y="292062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7" name="Google Shape;170;p23"/>
          <p:cNvSpPr/>
          <p:nvPr/>
        </p:nvSpPr>
        <p:spPr>
          <a:xfrm>
            <a:off x="6795150" y="359900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08" name="Google Shape;171;p23"/>
          <p:cNvSpPr/>
          <p:nvPr/>
        </p:nvSpPr>
        <p:spPr>
          <a:xfrm>
            <a:off x="6799925" y="2581437"/>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09" name="Google Shape;172;p23"/>
          <p:cNvSpPr/>
          <p:nvPr/>
        </p:nvSpPr>
        <p:spPr>
          <a:xfrm>
            <a:off x="6795150" y="3259813"/>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10" name="Google Shape;173;p23"/>
          <p:cNvSpPr/>
          <p:nvPr/>
        </p:nvSpPr>
        <p:spPr>
          <a:xfrm>
            <a:off x="6795150" y="157549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11" name="Google Shape;174;p23"/>
          <p:cNvSpPr/>
          <p:nvPr/>
        </p:nvSpPr>
        <p:spPr>
          <a:xfrm>
            <a:off x="6795150" y="2245162"/>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12" name="Google Shape;175;p23"/>
          <p:cNvSpPr/>
          <p:nvPr/>
        </p:nvSpPr>
        <p:spPr>
          <a:xfrm>
            <a:off x="6799925" y="359902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13" name="Google Shape;176;p23"/>
          <p:cNvSpPr/>
          <p:nvPr/>
        </p:nvSpPr>
        <p:spPr>
          <a:xfrm>
            <a:off x="6799925" y="2920638"/>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14" name="Google Shape;177;p23"/>
          <p:cNvSpPr/>
          <p:nvPr/>
        </p:nvSpPr>
        <p:spPr>
          <a:xfrm>
            <a:off x="6795150" y="1910338"/>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15" name="Google Shape;178;p23"/>
          <p:cNvSpPr/>
          <p:nvPr/>
        </p:nvSpPr>
        <p:spPr>
          <a:xfrm>
            <a:off x="6799925" y="2582913"/>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16" name="Google Shape;179;p23"/>
          <p:cNvSpPr/>
          <p:nvPr/>
        </p:nvSpPr>
        <p:spPr>
          <a:xfrm>
            <a:off x="6799925" y="3259837"/>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4"/>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185"/>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186"/>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87"/>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188"/>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1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9" fill="hold">
                                  <p:stCondLst>
                                    <p:cond delay="0"/>
                                  </p:stCondLst>
                                  <p:iterate type="el" backwards="0">
                                    <p:tmAbs val="0"/>
                                  </p:iterate>
                                  <p:childTnLst>
                                    <p:set>
                                      <p:cBhvr>
                                        <p:cTn id="33" fill="hold"/>
                                        <p:tgtEl>
                                          <p:spTgt spid="19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0" fill="hold">
                                  <p:stCondLst>
                                    <p:cond delay="0"/>
                                  </p:stCondLst>
                                  <p:iterate type="el" backwards="0">
                                    <p:tmAbs val="0"/>
                                  </p:iterate>
                                  <p:childTnLst>
                                    <p:set>
                                      <p:cBhvr>
                                        <p:cTn id="37" fill="hold"/>
                                        <p:tgtEl>
                                          <p:spTgt spid="19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1" fill="hold">
                                  <p:stCondLst>
                                    <p:cond delay="0"/>
                                  </p:stCondLst>
                                  <p:iterate type="el" backwards="0">
                                    <p:tmAbs val="0"/>
                                  </p:iterate>
                                  <p:childTnLst>
                                    <p:set>
                                      <p:cBhvr>
                                        <p:cTn id="41" fill="hold"/>
                                        <p:tgtEl>
                                          <p:spTgt spid="19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2" fill="hold">
                                  <p:stCondLst>
                                    <p:cond delay="0"/>
                                  </p:stCondLst>
                                  <p:iterate type="el" backwards="0">
                                    <p:tmAbs val="0"/>
                                  </p:iterate>
                                  <p:childTnLst>
                                    <p:set>
                                      <p:cBhvr>
                                        <p:cTn id="45" fill="hold"/>
                                        <p:tgtEl>
                                          <p:spTgt spid="201"/>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3" fill="hold">
                                  <p:stCondLst>
                                    <p:cond delay="0"/>
                                  </p:stCondLst>
                                  <p:iterate type="el" backwards="0">
                                    <p:tmAbs val="0"/>
                                  </p:iterate>
                                  <p:childTnLst>
                                    <p:set>
                                      <p:cBhvr>
                                        <p:cTn id="48" fill="hold"/>
                                        <p:tgtEl>
                                          <p:spTgt spid="202"/>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4" fill="hold">
                                  <p:stCondLst>
                                    <p:cond delay="0"/>
                                  </p:stCondLst>
                                  <p:iterate type="el" backwards="0">
                                    <p:tmAbs val="0"/>
                                  </p:iterate>
                                  <p:childTnLst>
                                    <p:set>
                                      <p:cBhvr>
                                        <p:cTn id="51" fill="hold"/>
                                        <p:tgtEl>
                                          <p:spTgt spid="200"/>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5" fill="hold">
                                  <p:stCondLst>
                                    <p:cond delay="0"/>
                                  </p:stCondLst>
                                  <p:iterate type="el" backwards="0">
                                    <p:tmAbs val="0"/>
                                  </p:iterate>
                                  <p:childTnLst>
                                    <p:set>
                                      <p:cBhvr>
                                        <p:cTn id="54" fill="hold"/>
                                        <p:tgtEl>
                                          <p:spTgt spid="199"/>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6" fill="hold">
                                  <p:stCondLst>
                                    <p:cond delay="0"/>
                                  </p:stCondLst>
                                  <p:iterate type="el" backwards="0">
                                    <p:tmAbs val="0"/>
                                  </p:iterate>
                                  <p:childTnLst>
                                    <p:set>
                                      <p:cBhvr>
                                        <p:cTn id="57" fill="hold"/>
                                        <p:tgtEl>
                                          <p:spTgt spid="196"/>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7" fill="hold">
                                  <p:stCondLst>
                                    <p:cond delay="0"/>
                                  </p:stCondLst>
                                  <p:iterate type="el" backwards="0">
                                    <p:tmAbs val="0"/>
                                  </p:iterate>
                                  <p:childTnLst>
                                    <p:set>
                                      <p:cBhvr>
                                        <p:cTn id="60" fill="hold"/>
                                        <p:tgtEl>
                                          <p:spTgt spid="195"/>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18" fill="hold">
                                  <p:stCondLst>
                                    <p:cond delay="0"/>
                                  </p:stCondLst>
                                  <p:iterate type="el" backwards="0">
                                    <p:tmAbs val="0"/>
                                  </p:iterate>
                                  <p:childTnLst>
                                    <p:set>
                                      <p:cBhvr>
                                        <p:cTn id="63" fill="hold"/>
                                        <p:tgtEl>
                                          <p:spTgt spid="194"/>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19" fill="hold">
                                  <p:stCondLst>
                                    <p:cond delay="0"/>
                                  </p:stCondLst>
                                  <p:iterate type="el" backwards="0">
                                    <p:tmAbs val="0"/>
                                  </p:iterate>
                                  <p:childTnLst>
                                    <p:set>
                                      <p:cBhvr>
                                        <p:cTn id="66" fill="hold"/>
                                        <p:tgtEl>
                                          <p:spTgt spid="193"/>
                                        </p:tgtEl>
                                        <p:attrNameLst>
                                          <p:attrName>style.visibility</p:attrName>
                                        </p:attrNameLst>
                                      </p:cBhvr>
                                      <p:to>
                                        <p:strVal val="visible"/>
                                      </p:to>
                                    </p:set>
                                  </p:childTnLst>
                                </p:cTn>
                              </p:par>
                            </p:childTnLst>
                          </p:cTn>
                        </p:par>
                        <p:par>
                          <p:cTn id="67" fill="hold">
                            <p:stCondLst>
                              <p:cond delay="0"/>
                            </p:stCondLst>
                            <p:childTnLst>
                              <p:par>
                                <p:cTn id="68" presetClass="entr" nodeType="afterEffect" presetSubtype="0" presetID="1" grpId="20" fill="hold">
                                  <p:stCondLst>
                                    <p:cond delay="0"/>
                                  </p:stCondLst>
                                  <p:iterate type="el" backwards="0">
                                    <p:tmAbs val="0"/>
                                  </p:iterate>
                                  <p:childTnLst>
                                    <p:set>
                                      <p:cBhvr>
                                        <p:cTn id="69" fill="hold"/>
                                        <p:tgtEl>
                                          <p:spTgt spid="197"/>
                                        </p:tgtEl>
                                        <p:attrNameLst>
                                          <p:attrName>style.visibility</p:attrName>
                                        </p:attrNameLst>
                                      </p:cBhvr>
                                      <p:to>
                                        <p:strVal val="visible"/>
                                      </p:to>
                                    </p:set>
                                  </p:childTnLst>
                                </p:cTn>
                              </p:par>
                            </p:childTnLst>
                          </p:cTn>
                        </p:par>
                        <p:par>
                          <p:cTn id="70" fill="hold">
                            <p:stCondLst>
                              <p:cond delay="0"/>
                            </p:stCondLst>
                            <p:childTnLst>
                              <p:par>
                                <p:cTn id="71" presetClass="entr" nodeType="afterEffect" presetSubtype="0" presetID="1" grpId="21" fill="hold">
                                  <p:stCondLst>
                                    <p:cond delay="0"/>
                                  </p:stCondLst>
                                  <p:iterate type="el" backwards="0">
                                    <p:tmAbs val="0"/>
                                  </p:iterate>
                                  <p:childTnLst>
                                    <p:set>
                                      <p:cBhvr>
                                        <p:cTn id="72" fill="hold"/>
                                        <p:tgtEl>
                                          <p:spTgt spid="19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22" fill="hold">
                                  <p:stCondLst>
                                    <p:cond delay="0"/>
                                  </p:stCondLst>
                                  <p:iterate type="el" backwards="0">
                                    <p:tmAbs val="0"/>
                                  </p:iterate>
                                  <p:childTnLst>
                                    <p:set>
                                      <p:cBhvr>
                                        <p:cTn id="76" fill="hold"/>
                                        <p:tgtEl>
                                          <p:spTgt spid="2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0" presetID="1" grpId="23" fill="hold">
                                  <p:stCondLst>
                                    <p:cond delay="0"/>
                                  </p:stCondLst>
                                  <p:iterate type="el" backwards="0">
                                    <p:tmAbs val="0"/>
                                  </p:iterate>
                                  <p:childTnLst>
                                    <p:set>
                                      <p:cBhvr>
                                        <p:cTn id="80" fill="hold"/>
                                        <p:tgtEl>
                                          <p:spTgt spid="20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 grpId="24" fill="hold">
                                  <p:stCondLst>
                                    <p:cond delay="0"/>
                                  </p:stCondLst>
                                  <p:iterate type="el" backwards="0">
                                    <p:tmAbs val="0"/>
                                  </p:iterate>
                                  <p:childTnLst>
                                    <p:set>
                                      <p:cBhvr>
                                        <p:cTn id="84" fill="hold"/>
                                        <p:tgtEl>
                                          <p:spTgt spid="20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0" presetID="1" grpId="25" fill="hold">
                                  <p:stCondLst>
                                    <p:cond delay="0"/>
                                  </p:stCondLst>
                                  <p:iterate type="el" backwards="0">
                                    <p:tmAbs val="0"/>
                                  </p:iterate>
                                  <p:childTnLst>
                                    <p:set>
                                      <p:cBhvr>
                                        <p:cTn id="88" fill="hold"/>
                                        <p:tgtEl>
                                          <p:spTgt spid="20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0" presetID="1" grpId="26" fill="hold">
                                  <p:stCondLst>
                                    <p:cond delay="0"/>
                                  </p:stCondLst>
                                  <p:iterate type="el" backwards="0">
                                    <p:tmAbs val="0"/>
                                  </p:iterate>
                                  <p:childTnLst>
                                    <p:set>
                                      <p:cBhvr>
                                        <p:cTn id="92" fill="hold"/>
                                        <p:tgtEl>
                                          <p:spTgt spid="20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0" presetID="1" grpId="27" fill="hold">
                                  <p:stCondLst>
                                    <p:cond delay="0"/>
                                  </p:stCondLst>
                                  <p:iterate type="el" backwards="0">
                                    <p:tmAbs val="0"/>
                                  </p:iterate>
                                  <p:childTnLst>
                                    <p:set>
                                      <p:cBhvr>
                                        <p:cTn id="96" fill="hold"/>
                                        <p:tgtEl>
                                          <p:spTgt spid="20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Class="entr" nodeType="clickEffect" presetSubtype="0" presetID="1" grpId="28" fill="hold">
                                  <p:stCondLst>
                                    <p:cond delay="0"/>
                                  </p:stCondLst>
                                  <p:iterate type="el" backwards="0">
                                    <p:tmAbs val="0"/>
                                  </p:iterate>
                                  <p:childTnLst>
                                    <p:set>
                                      <p:cBhvr>
                                        <p:cTn id="100" fill="hold"/>
                                        <p:tgtEl>
                                          <p:spTgt spid="20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Class="exit" nodeType="clickEffect" presetSubtype="0" presetID="1" grpId="29" fill="hold">
                                  <p:stCondLst>
                                    <p:cond delay="0"/>
                                  </p:stCondLst>
                                  <p:iterate type="el" backwards="0">
                                    <p:tmAbs val="0"/>
                                  </p:iterate>
                                  <p:childTnLst>
                                    <p:set>
                                      <p:cBhvr>
                                        <p:cTn id="104" fill="hold">
                                          <p:stCondLst>
                                            <p:cond delay="0"/>
                                          </p:stCondLst>
                                        </p:cTn>
                                        <p:tgtEl>
                                          <p:spTgt spid="203"/>
                                        </p:tgtEl>
                                        <p:attrNameLst>
                                          <p:attrName>style.visibility</p:attrName>
                                        </p:attrNameLst>
                                      </p:cBhvr>
                                      <p:to>
                                        <p:strVal val="hidden"/>
                                      </p:to>
                                    </p:set>
                                  </p:childTnLst>
                                </p:cTn>
                              </p:par>
                            </p:childTnLst>
                          </p:cTn>
                        </p:par>
                        <p:par>
                          <p:cTn id="105" fill="hold">
                            <p:stCondLst>
                              <p:cond delay="0"/>
                            </p:stCondLst>
                            <p:childTnLst>
                              <p:par>
                                <p:cTn id="106" presetClass="exit" nodeType="afterEffect" presetSubtype="0" presetID="1" grpId="30" fill="hold">
                                  <p:stCondLst>
                                    <p:cond delay="0"/>
                                  </p:stCondLst>
                                  <p:iterate type="el" backwards="0">
                                    <p:tmAbs val="0"/>
                                  </p:iterate>
                                  <p:childTnLst>
                                    <p:set>
                                      <p:cBhvr>
                                        <p:cTn id="107" fill="hold">
                                          <p:stCondLst>
                                            <p:cond delay="0"/>
                                          </p:stCondLst>
                                        </p:cTn>
                                        <p:tgtEl>
                                          <p:spTgt spid="204"/>
                                        </p:tgtEl>
                                        <p:attrNameLst>
                                          <p:attrName>style.visibility</p:attrName>
                                        </p:attrNameLst>
                                      </p:cBhvr>
                                      <p:to>
                                        <p:strVal val="hidden"/>
                                      </p:to>
                                    </p:set>
                                  </p:childTnLst>
                                </p:cTn>
                              </p:par>
                            </p:childTnLst>
                          </p:cTn>
                        </p:par>
                        <p:par>
                          <p:cTn id="108" fill="hold">
                            <p:stCondLst>
                              <p:cond delay="0"/>
                            </p:stCondLst>
                            <p:childTnLst>
                              <p:par>
                                <p:cTn id="109" presetClass="exit" nodeType="afterEffect" presetSubtype="0" presetID="1" grpId="31" fill="hold">
                                  <p:stCondLst>
                                    <p:cond delay="0"/>
                                  </p:stCondLst>
                                  <p:iterate type="el" backwards="0">
                                    <p:tmAbs val="0"/>
                                  </p:iterate>
                                  <p:childTnLst>
                                    <p:set>
                                      <p:cBhvr>
                                        <p:cTn id="110" fill="hold">
                                          <p:stCondLst>
                                            <p:cond delay="0"/>
                                          </p:stCondLst>
                                        </p:cTn>
                                        <p:tgtEl>
                                          <p:spTgt spid="205"/>
                                        </p:tgtEl>
                                        <p:attrNameLst>
                                          <p:attrName>style.visibility</p:attrName>
                                        </p:attrNameLst>
                                      </p:cBhvr>
                                      <p:to>
                                        <p:strVal val="hidden"/>
                                      </p:to>
                                    </p:set>
                                  </p:childTnLst>
                                </p:cTn>
                              </p:par>
                            </p:childTnLst>
                          </p:cTn>
                        </p:par>
                        <p:par>
                          <p:cTn id="111" fill="hold">
                            <p:stCondLst>
                              <p:cond delay="0"/>
                            </p:stCondLst>
                            <p:childTnLst>
                              <p:par>
                                <p:cTn id="112" presetClass="exit" nodeType="afterEffect" presetSubtype="0" presetID="1" grpId="32" fill="hold">
                                  <p:stCondLst>
                                    <p:cond delay="0"/>
                                  </p:stCondLst>
                                  <p:iterate type="el" backwards="0">
                                    <p:tmAbs val="0"/>
                                  </p:iterate>
                                  <p:childTnLst>
                                    <p:set>
                                      <p:cBhvr>
                                        <p:cTn id="113" fill="hold">
                                          <p:stCondLst>
                                            <p:cond delay="0"/>
                                          </p:stCondLst>
                                        </p:cTn>
                                        <p:tgtEl>
                                          <p:spTgt spid="208"/>
                                        </p:tgtEl>
                                        <p:attrNameLst>
                                          <p:attrName>style.visibility</p:attrName>
                                        </p:attrNameLst>
                                      </p:cBhvr>
                                      <p:to>
                                        <p:strVal val="hidden"/>
                                      </p:to>
                                    </p:set>
                                  </p:childTnLst>
                                </p:cTn>
                              </p:par>
                            </p:childTnLst>
                          </p:cTn>
                        </p:par>
                        <p:par>
                          <p:cTn id="114" fill="hold">
                            <p:stCondLst>
                              <p:cond delay="0"/>
                            </p:stCondLst>
                            <p:childTnLst>
                              <p:par>
                                <p:cTn id="115" presetClass="exit" nodeType="afterEffect" presetSubtype="0" presetID="1" grpId="33" fill="hold">
                                  <p:stCondLst>
                                    <p:cond delay="0"/>
                                  </p:stCondLst>
                                  <p:iterate type="el" backwards="0">
                                    <p:tmAbs val="0"/>
                                  </p:iterate>
                                  <p:childTnLst>
                                    <p:set>
                                      <p:cBhvr>
                                        <p:cTn id="116" fill="hold">
                                          <p:stCondLst>
                                            <p:cond delay="0"/>
                                          </p:stCondLst>
                                        </p:cTn>
                                        <p:tgtEl>
                                          <p:spTgt spid="206"/>
                                        </p:tgtEl>
                                        <p:attrNameLst>
                                          <p:attrName>style.visibility</p:attrName>
                                        </p:attrNameLst>
                                      </p:cBhvr>
                                      <p:to>
                                        <p:strVal val="hidden"/>
                                      </p:to>
                                    </p:set>
                                  </p:childTnLst>
                                </p:cTn>
                              </p:par>
                            </p:childTnLst>
                          </p:cTn>
                        </p:par>
                        <p:par>
                          <p:cTn id="117" fill="hold">
                            <p:stCondLst>
                              <p:cond delay="0"/>
                            </p:stCondLst>
                            <p:childTnLst>
                              <p:par>
                                <p:cTn id="118" presetClass="exit" nodeType="afterEffect" presetSubtype="0" presetID="1" grpId="34" fill="hold">
                                  <p:stCondLst>
                                    <p:cond delay="0"/>
                                  </p:stCondLst>
                                  <p:iterate type="el" backwards="0">
                                    <p:tmAbs val="0"/>
                                  </p:iterate>
                                  <p:childTnLst>
                                    <p:set>
                                      <p:cBhvr>
                                        <p:cTn id="119" fill="hold">
                                          <p:stCondLst>
                                            <p:cond delay="0"/>
                                          </p:stCondLst>
                                        </p:cTn>
                                        <p:tgtEl>
                                          <p:spTgt spid="209"/>
                                        </p:tgtEl>
                                        <p:attrNameLst>
                                          <p:attrName>style.visibility</p:attrName>
                                        </p:attrNameLst>
                                      </p:cBhvr>
                                      <p:to>
                                        <p:strVal val="hidden"/>
                                      </p:to>
                                    </p:set>
                                  </p:childTnLst>
                                </p:cTn>
                              </p:par>
                            </p:childTnLst>
                          </p:cTn>
                        </p:par>
                        <p:par>
                          <p:cTn id="120" fill="hold">
                            <p:stCondLst>
                              <p:cond delay="0"/>
                            </p:stCondLst>
                            <p:childTnLst>
                              <p:par>
                                <p:cTn id="121" presetClass="exit" nodeType="afterEffect" presetSubtype="0" presetID="1" grpId="35" fill="hold">
                                  <p:stCondLst>
                                    <p:cond delay="0"/>
                                  </p:stCondLst>
                                  <p:iterate type="el" backwards="0">
                                    <p:tmAbs val="0"/>
                                  </p:iterate>
                                  <p:childTnLst>
                                    <p:set>
                                      <p:cBhvr>
                                        <p:cTn id="122" fill="hold">
                                          <p:stCondLst>
                                            <p:cond delay="0"/>
                                          </p:stCondLst>
                                        </p:cTn>
                                        <p:tgtEl>
                                          <p:spTgt spid="20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Class="entr" nodeType="clickEffect" presetSubtype="0" presetID="1" grpId="36" fill="hold">
                                  <p:stCondLst>
                                    <p:cond delay="0"/>
                                  </p:stCondLst>
                                  <p:iterate type="el" backwards="0">
                                    <p:tmAbs val="0"/>
                                  </p:iterate>
                                  <p:childTnLst>
                                    <p:set>
                                      <p:cBhvr>
                                        <p:cTn id="126" fill="hold"/>
                                        <p:tgtEl>
                                          <p:spTgt spid="21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Class="entr" nodeType="clickEffect" presetSubtype="0" presetID="1" grpId="37" fill="hold">
                                  <p:stCondLst>
                                    <p:cond delay="0"/>
                                  </p:stCondLst>
                                  <p:iterate type="el" backwards="0">
                                    <p:tmAbs val="0"/>
                                  </p:iterate>
                                  <p:childTnLst>
                                    <p:set>
                                      <p:cBhvr>
                                        <p:cTn id="130" fill="hold"/>
                                        <p:tgtEl>
                                          <p:spTgt spid="21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0" presetID="1" grpId="38" fill="hold">
                                  <p:stCondLst>
                                    <p:cond delay="0"/>
                                  </p:stCondLst>
                                  <p:iterate type="el" backwards="0">
                                    <p:tmAbs val="0"/>
                                  </p:iterate>
                                  <p:childTnLst>
                                    <p:set>
                                      <p:cBhvr>
                                        <p:cTn id="134" fill="hold"/>
                                        <p:tgtEl>
                                          <p:spTgt spid="21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Class="entr" nodeType="clickEffect" presetSubtype="0" presetID="1" grpId="39" fill="hold">
                                  <p:stCondLst>
                                    <p:cond delay="0"/>
                                  </p:stCondLst>
                                  <p:iterate type="el" backwards="0">
                                    <p:tmAbs val="0"/>
                                  </p:iterate>
                                  <p:childTnLst>
                                    <p:set>
                                      <p:cBhvr>
                                        <p:cTn id="138" fill="hold"/>
                                        <p:tgtEl>
                                          <p:spTgt spid="21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Class="entr" nodeType="clickEffect" presetSubtype="0" presetID="1" grpId="40" fill="hold">
                                  <p:stCondLst>
                                    <p:cond delay="0"/>
                                  </p:stCondLst>
                                  <p:iterate type="el" backwards="0">
                                    <p:tmAbs val="0"/>
                                  </p:iterate>
                                  <p:childTnLst>
                                    <p:set>
                                      <p:cBhvr>
                                        <p:cTn id="142" fill="hold"/>
                                        <p:tgtEl>
                                          <p:spTgt spid="21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Class="entr" nodeType="clickEffect" presetSubtype="0" presetID="1" grpId="41" fill="hold">
                                  <p:stCondLst>
                                    <p:cond delay="0"/>
                                  </p:stCondLst>
                                  <p:iterate type="el" backwards="0">
                                    <p:tmAbs val="0"/>
                                  </p:iterate>
                                  <p:childTnLst>
                                    <p:set>
                                      <p:cBhvr>
                                        <p:cTn id="146" fill="hold"/>
                                        <p:tgtEl>
                                          <p:spTgt spid="21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Class="entr" nodeType="clickEffect" presetSubtype="0" presetID="1" grpId="42" fill="hold">
                                  <p:stCondLst>
                                    <p:cond delay="0"/>
                                  </p:stCondLst>
                                  <p:iterate type="el" backwards="0">
                                    <p:tmAbs val="0"/>
                                  </p:iterate>
                                  <p:childTnLst>
                                    <p:set>
                                      <p:cBhvr>
                                        <p:cTn id="150" fill="hold"/>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34"/>
      <p:bldP build="whole" bldLvl="1" animBg="1" rev="0" advAuto="0" spid="185" grpId="4"/>
      <p:bldP build="whole" bldLvl="1" animBg="1" rev="0" advAuto="0" spid="205" grpId="31"/>
      <p:bldP build="whole" bldLvl="1" animBg="1" rev="0" advAuto="0" spid="187" grpId="6"/>
      <p:bldP build="whole" bldLvl="1" animBg="1" rev="0" advAuto="0" spid="198" grpId="21"/>
      <p:bldP build="whole" bldLvl="1" animBg="1" rev="0" advAuto="0" spid="189" grpId="8"/>
      <p:bldP build="whole" bldLvl="1" animBg="1" rev="0" advAuto="0" spid="212" grpId="39"/>
      <p:bldP build="whole" bldLvl="1" animBg="1" rev="0" advAuto="0" spid="188" grpId="7"/>
      <p:bldP build="whole" bldLvl="1" animBg="1" rev="0" advAuto="0" spid="215" grpId="41"/>
      <p:bldP build="whole" bldLvl="1" animBg="1" rev="0" advAuto="0" spid="196" grpId="16"/>
      <p:bldP build="whole" bldLvl="1" animBg="1" rev="0" advAuto="0" spid="195" grpId="17"/>
      <p:bldP build="whole" bldLvl="1" animBg="1" rev="0" advAuto="0" spid="193" grpId="19"/>
      <p:bldP build="whole" bldLvl="1" animBg="1" rev="0" advAuto="0" spid="192" grpId="10"/>
      <p:bldP build="whole" bldLvl="1" animBg="1" rev="0" advAuto="0" spid="190" grpId="9"/>
      <p:bldP build="whole" bldLvl="1" animBg="1" rev="0" advAuto="0" spid="203" grpId="22"/>
      <p:bldP build="whole" bldLvl="1" animBg="1" rev="0" advAuto="0" spid="213" grpId="38"/>
      <p:bldP build="whole" bldLvl="1" animBg="1" rev="0" advAuto="0" spid="204" grpId="23"/>
      <p:bldP build="whole" bldLvl="1" animBg="1" rev="0" advAuto="0" spid="203" grpId="29"/>
      <p:bldP build="whole" bldLvl="1" animBg="1" rev="0" advAuto="0" spid="182" grpId="1"/>
      <p:bldP build="whole" bldLvl="1" animBg="1" rev="0" advAuto="0" spid="200" grpId="14"/>
      <p:bldP build="whole" bldLvl="1" animBg="1" rev="0" advAuto="0" spid="194" grpId="18"/>
      <p:bldP build="whole" bldLvl="1" animBg="1" rev="0" advAuto="0" spid="204" grpId="30"/>
      <p:bldP build="whole" bldLvl="1" animBg="1" rev="0" advAuto="0" spid="184" grpId="3"/>
      <p:bldP build="whole" bldLvl="1" animBg="1" rev="0" advAuto="0" spid="208" grpId="25"/>
      <p:bldP build="whole" bldLvl="1" animBg="1" rev="0" advAuto="0" spid="210" grpId="36"/>
      <p:bldP build="whole" bldLvl="1" animBg="1" rev="0" advAuto="0" spid="208" grpId="32"/>
      <p:bldP build="whole" bldLvl="1" animBg="1" rev="0" advAuto="0" spid="207" grpId="28"/>
      <p:bldP build="whole" bldLvl="1" animBg="1" rev="0" advAuto="0" spid="202" grpId="13"/>
      <p:bldP build="whole" bldLvl="1" animBg="1" rev="0" advAuto="0" spid="199" grpId="15"/>
      <p:bldP build="whole" bldLvl="1" animBg="1" rev="0" advAuto="0" spid="206" grpId="26"/>
      <p:bldP build="whole" bldLvl="1" animBg="1" rev="0" advAuto="0" spid="201" grpId="12"/>
      <p:bldP build="whole" bldLvl="1" animBg="1" rev="0" advAuto="0" spid="207" grpId="35"/>
      <p:bldP build="whole" bldLvl="1" animBg="1" rev="0" advAuto="0" spid="211" grpId="37"/>
      <p:bldP build="whole" bldLvl="1" animBg="1" rev="0" advAuto="0" spid="216" grpId="42"/>
      <p:bldP build="whole" bldLvl="1" animBg="1" rev="0" advAuto="0" spid="206" grpId="33"/>
      <p:bldP build="whole" bldLvl="1" animBg="1" rev="0" advAuto="0" spid="191" grpId="11"/>
      <p:bldP build="whole" bldLvl="1" animBg="1" rev="0" advAuto="0" spid="197" grpId="20"/>
      <p:bldP build="whole" bldLvl="1" animBg="1" rev="0" advAuto="0" spid="186" grpId="5"/>
      <p:bldP build="whole" bldLvl="1" animBg="1" rev="0" advAuto="0" spid="209" grpId="27"/>
      <p:bldP build="whole" bldLvl="1" animBg="1" rev="0" advAuto="0" spid="183" grpId="2"/>
      <p:bldP build="whole" bldLvl="1" animBg="1" rev="0" advAuto="0" spid="205" grpId="24"/>
      <p:bldP build="whole" bldLvl="1" animBg="1" rev="0" advAuto="0" spid="214" grpId="40"/>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Google Shape;184;p24"/>
          <p:cNvSpPr txBox="1"/>
          <p:nvPr>
            <p:ph type="title"/>
          </p:nvPr>
        </p:nvSpPr>
        <p:spPr>
          <a:xfrm>
            <a:off x="311699" y="445025"/>
            <a:ext cx="8520602" cy="572701"/>
          </a:xfrm>
          <a:prstGeom prst="rect">
            <a:avLst/>
          </a:prstGeom>
        </p:spPr>
        <p:txBody>
          <a:bodyPr/>
          <a:lstStyle>
            <a:lvl1pPr>
              <a:defRPr sz="2500"/>
            </a:lvl1pPr>
          </a:lstStyle>
          <a:p>
            <a:pPr/>
            <a:r>
              <a:t>Overview of Results</a:t>
            </a:r>
          </a:p>
        </p:txBody>
      </p:sp>
      <p:sp>
        <p:nvSpPr>
          <p:cNvPr id="221" name="Google Shape;185;p24"/>
          <p:cNvSpPr/>
          <p:nvPr/>
        </p:nvSpPr>
        <p:spPr>
          <a:xfrm>
            <a:off x="1335449" y="1195499"/>
            <a:ext cx="6473102" cy="2587202"/>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graphicFrame>
        <p:nvGraphicFramePr>
          <p:cNvPr id="222" name="Google Shape;186;p24"/>
          <p:cNvGraphicFramePr/>
          <p:nvPr/>
        </p:nvGraphicFramePr>
        <p:xfrm>
          <a:off x="1471612" y="1787849"/>
          <a:ext cx="6200776" cy="1143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57325"/>
                <a:gridCol w="1638300"/>
                <a:gridCol w="1552575"/>
                <a:gridCol w="1552575"/>
              </a:tblGrid>
              <a:tr h="180975">
                <a:tc>
                  <a:txBody>
                    <a:bodyPr/>
                    <a:lstStyle/>
                    <a:p>
                      <a:pPr algn="l">
                        <a:lnSpc>
                          <a:spcPct val="115000"/>
                        </a:lnSpc>
                        <a:defRPr sz="1800"/>
                      </a:pPr>
                      <a:r>
                        <a:rPr sz="1000">
                          <a:latin typeface="Times New Roman"/>
                          <a:ea typeface="Times New Roman"/>
                          <a:cs typeface="Times New Roman"/>
                          <a:sym typeface="Times New Roman"/>
                        </a:rPr>
                        <a:t>Topology</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Characterization</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Ordering</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Bounds</a:t>
                      </a:r>
                    </a:p>
                  </a:txBody>
                  <a:tcPr marL="68575" marR="68575" marT="68575" marB="68575" anchor="t" anchorCtr="0" horzOverflow="overflow">
                    <a:lnB>
                      <a:solidFill>
                        <a:srgbClr val="000000"/>
                      </a:solidFill>
                    </a:lnB>
                  </a:tcPr>
                </a:tc>
              </a:tr>
              <a:tr h="342900">
                <a:tc>
                  <a:txBody>
                    <a:bodyPr/>
                    <a:lstStyle/>
                    <a:p>
                      <a:pPr algn="l">
                        <a:lnSpc>
                          <a:spcPct val="115000"/>
                        </a:lnSpc>
                        <a:defRPr sz="1800"/>
                      </a:pPr>
                      <a:r>
                        <a:rPr i="1" sz="1000">
                          <a:latin typeface="Times New Roman"/>
                          <a:ea typeface="Times New Roman"/>
                          <a:cs typeface="Times New Roman"/>
                          <a:sym typeface="Times New Roman"/>
                        </a:rPr>
                        <a:t>Preferential attachment</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High degree, high value</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Aggregation-dissemination</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Approaches 1?</a:t>
                      </a:r>
                    </a:p>
                  </a:txBody>
                  <a:tcPr marL="68575" marR="68575" marT="68575" marB="68575" anchor="t" anchorCtr="0" horzOverflow="overflow">
                    <a:lnT>
                      <a:solidFill>
                        <a:srgbClr val="000000"/>
                      </a:solidFill>
                    </a:lnT>
                  </a:tcPr>
                </a:tc>
              </a:tr>
              <a:tr h="180975">
                <a:tc>
                  <a:txBody>
                    <a:bodyPr/>
                    <a:lstStyle/>
                    <a:p>
                      <a:pPr algn="l">
                        <a:lnSpc>
                          <a:spcPct val="115000"/>
                        </a:lnSpc>
                        <a:defRPr sz="1800"/>
                      </a:pPr>
                      <a:r>
                        <a:rPr i="1" sz="1000">
                          <a:latin typeface="Times New Roman"/>
                          <a:ea typeface="Times New Roman"/>
                          <a:cs typeface="Times New Roman"/>
                          <a:sym typeface="Times New Roman"/>
                        </a:rPr>
                        <a:t>Connected caveman</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Low degree</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Sequential</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Bounded away from 1</a:t>
                      </a:r>
                    </a:p>
                  </a:txBody>
                  <a:tcPr marL="68575" marR="68575" marT="68575" marB="68575" anchor="t" anchorCtr="0" horzOverflow="overflow"/>
                </a:tc>
              </a:tr>
              <a:tr h="266700">
                <a:tc>
                  <a:txBody>
                    <a:bodyPr/>
                    <a:lstStyle/>
                    <a:p>
                      <a:pPr algn="l">
                        <a:lnSpc>
                          <a:spcPct val="115000"/>
                        </a:lnSpc>
                        <a:defRPr sz="1800"/>
                      </a:pPr>
                      <a:r>
                        <a:rPr i="1" sz="1000">
                          <a:latin typeface="Times New Roman"/>
                          <a:ea typeface="Times New Roman"/>
                          <a:cs typeface="Times New Roman"/>
                          <a:sym typeface="Times New Roman"/>
                        </a:rPr>
                        <a:t>n x n grid</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Low degree</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Spiral</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Approaches 1?</a:t>
                      </a:r>
                    </a:p>
                  </a:txBody>
                  <a:tcPr marL="68575" marR="68575" marT="68575" marB="68575" anchor="t" anchorCtr="0" horzOverflow="overflow">
                    <a:lnB>
                      <a:solidFill>
                        <a:srgbClr val="000000"/>
                      </a:solidFill>
                    </a:lnB>
                  </a:tcPr>
                </a:tc>
              </a:tr>
              <a:tr h="171450">
                <a:tc gridSpan="4">
                  <a:txBody>
                    <a:bodyPr/>
                    <a:lstStyle/>
                    <a:p>
                      <a:pPr algn="l">
                        <a:lnSpc>
                          <a:spcPct val="115000"/>
                        </a:lnSpc>
                        <a:defRPr sz="1800"/>
                      </a:pPr>
                      <a:r>
                        <a:rPr sz="1000">
                          <a:latin typeface="Times New Roman"/>
                          <a:ea typeface="Times New Roman"/>
                          <a:cs typeface="Times New Roman"/>
                          <a:sym typeface="Times New Roman"/>
                        </a:rPr>
                        <a:t>Note: We use local visibility as the decision mechanism for all the above</a:t>
                      </a:r>
                    </a:p>
                  </a:txBody>
                  <a:tcPr marL="68575" marR="68575" marT="68575" marB="68575" anchor="t" anchorCtr="0" horzOverflow="overflow">
                    <a:lnT>
                      <a:solidFill>
                        <a:srgbClr val="000000"/>
                      </a:solidFill>
                    </a:lnT>
                  </a:tcPr>
                </a:tc>
                <a:tc hMerge="1">
                  <a:tcPr/>
                </a:tc>
                <a:tc hMerge="1">
                  <a:tcPr/>
                </a:tc>
                <a:tc hMerge="1">
                  <a:tcPr/>
                </a:tc>
              </a:tr>
            </a:tbl>
          </a:graphicData>
        </a:graphic>
      </p:graphicFrame>
      <p:sp>
        <p:nvSpPr>
          <p:cNvPr id="223" name="Google Shape;187;p24"/>
          <p:cNvSpPr txBox="1"/>
          <p:nvPr/>
        </p:nvSpPr>
        <p:spPr>
          <a:xfrm>
            <a:off x="1425150" y="1501747"/>
            <a:ext cx="5690700" cy="31715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nSpc>
                <a:spcPct val="115000"/>
              </a:lnSpc>
              <a:spcBef>
                <a:spcPts val="1000"/>
              </a:spcBef>
              <a:defRPr b="1" i="1" sz="1000">
                <a:solidFill>
                  <a:srgbClr val="000000"/>
                </a:solidFill>
                <a:latin typeface="Times New Roman"/>
                <a:ea typeface="Times New Roman"/>
                <a:cs typeface="Times New Roman"/>
                <a:sym typeface="Times New Roman"/>
              </a:defRPr>
            </a:lvl1pPr>
          </a:lstStyle>
          <a:p>
            <a:pPr/>
            <a:r>
              <a:t>Table 1: Our results for different topologies and orderings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Google Shape;192;p25"/>
          <p:cNvSpPr/>
          <p:nvPr/>
        </p:nvSpPr>
        <p:spPr>
          <a:xfrm>
            <a:off x="1272100" y="1191725"/>
            <a:ext cx="6326100" cy="3596100"/>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sp>
        <p:nvSpPr>
          <p:cNvPr id="226" name="Google Shape;193;p25"/>
          <p:cNvSpPr txBox="1"/>
          <p:nvPr>
            <p:ph type="title"/>
          </p:nvPr>
        </p:nvSpPr>
        <p:spPr>
          <a:xfrm>
            <a:off x="311699" y="445025"/>
            <a:ext cx="8520602" cy="572701"/>
          </a:xfrm>
          <a:prstGeom prst="rect">
            <a:avLst/>
          </a:prstGeom>
        </p:spPr>
        <p:txBody>
          <a:bodyPr/>
          <a:lstStyle>
            <a:lvl1pPr defTabSz="365760">
              <a:defRPr sz="2400"/>
            </a:lvl1pPr>
          </a:lstStyle>
          <a:p>
            <a:pPr/>
            <a:r>
              <a:t>Preferential Attachment: Aggregation-dissemination </a:t>
            </a:r>
          </a:p>
        </p:txBody>
      </p:sp>
      <p:pic>
        <p:nvPicPr>
          <p:cNvPr id="227" name="Google Shape;194;p25" descr="Google Shape;194;p25"/>
          <p:cNvPicPr>
            <a:picLocks noChangeAspect="1"/>
          </p:cNvPicPr>
          <p:nvPr/>
        </p:nvPicPr>
        <p:blipFill>
          <a:blip r:embed="rId2">
            <a:extLst/>
          </a:blip>
          <a:stretch>
            <a:fillRect/>
          </a:stretch>
        </p:blipFill>
        <p:spPr>
          <a:xfrm>
            <a:off x="1706237" y="1360999"/>
            <a:ext cx="5457826" cy="3257551"/>
          </a:xfrm>
          <a:prstGeom prst="rect">
            <a:avLst/>
          </a:prstGeom>
          <a:ln w="12700">
            <a:miter lim="400000"/>
          </a:ln>
        </p:spPr>
      </p:pic>
      <p:sp>
        <p:nvSpPr>
          <p:cNvPr id="228" name="Google Shape;195;p25"/>
          <p:cNvSpPr/>
          <p:nvPr/>
        </p:nvSpPr>
        <p:spPr>
          <a:xfrm>
            <a:off x="4855100" y="18320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29" name="Google Shape;196;p25"/>
          <p:cNvSpPr/>
          <p:nvPr/>
        </p:nvSpPr>
        <p:spPr>
          <a:xfrm>
            <a:off x="2655349" y="28052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0" name="Google Shape;197;p25"/>
          <p:cNvSpPr/>
          <p:nvPr/>
        </p:nvSpPr>
        <p:spPr>
          <a:xfrm>
            <a:off x="5103274" y="40149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1" name="Google Shape;198;p25"/>
          <p:cNvSpPr/>
          <p:nvPr/>
        </p:nvSpPr>
        <p:spPr>
          <a:xfrm>
            <a:off x="5603325" y="23099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pic>
        <p:nvPicPr>
          <p:cNvPr id="232" name="Google Shape;199;p25" descr="Google Shape;199;p25"/>
          <p:cNvPicPr>
            <a:picLocks noChangeAspect="1"/>
          </p:cNvPicPr>
          <p:nvPr/>
        </p:nvPicPr>
        <p:blipFill>
          <a:blip r:embed="rId3">
            <a:extLst/>
          </a:blip>
          <a:stretch>
            <a:fillRect/>
          </a:stretch>
        </p:blipFill>
        <p:spPr>
          <a:xfrm>
            <a:off x="4043771" y="2627538"/>
            <a:ext cx="268154" cy="366426"/>
          </a:xfrm>
          <a:prstGeom prst="rect">
            <a:avLst/>
          </a:prstGeom>
          <a:ln w="12700">
            <a:miter lim="400000"/>
          </a:ln>
        </p:spPr>
      </p:pic>
      <p:sp>
        <p:nvSpPr>
          <p:cNvPr id="233" name="Google Shape;200;p25"/>
          <p:cNvSpPr/>
          <p:nvPr/>
        </p:nvSpPr>
        <p:spPr>
          <a:xfrm>
            <a:off x="4311925" y="28052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4" name="Google Shape;201;p25"/>
          <p:cNvSpPr txBox="1"/>
          <p:nvPr/>
        </p:nvSpPr>
        <p:spPr>
          <a:xfrm>
            <a:off x="5833124" y="1367149"/>
            <a:ext cx="1535101" cy="3802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000000"/>
                </a:solidFill>
              </a:defRPr>
            </a:lvl1pPr>
          </a:lstStyle>
          <a:p>
            <a:pPr/>
            <a:r>
              <a:t>High-value node</a:t>
            </a:r>
          </a:p>
        </p:txBody>
      </p:sp>
      <p:sp>
        <p:nvSpPr>
          <p:cNvPr id="235" name="Google Shape;202;p25"/>
          <p:cNvSpPr/>
          <p:nvPr/>
        </p:nvSpPr>
        <p:spPr>
          <a:xfrm>
            <a:off x="3165549" y="44979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6" name="Google Shape;203;p25"/>
          <p:cNvSpPr/>
          <p:nvPr/>
        </p:nvSpPr>
        <p:spPr>
          <a:xfrm>
            <a:off x="3165549" y="23099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37" name="Google Shape;204;p25"/>
          <p:cNvSpPr/>
          <p:nvPr/>
        </p:nvSpPr>
        <p:spPr>
          <a:xfrm>
            <a:off x="4855100" y="304340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8" name="Google Shape;205;p25"/>
          <p:cNvSpPr/>
          <p:nvPr/>
        </p:nvSpPr>
        <p:spPr>
          <a:xfrm>
            <a:off x="4374850" y="37815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39" name="Google Shape;206;p25"/>
          <p:cNvSpPr/>
          <p:nvPr/>
        </p:nvSpPr>
        <p:spPr>
          <a:xfrm>
            <a:off x="3403050" y="35434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40" name="Google Shape;207;p25"/>
          <p:cNvSpPr/>
          <p:nvPr/>
        </p:nvSpPr>
        <p:spPr>
          <a:xfrm>
            <a:off x="2898225" y="13336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41" name="Google Shape;208;p25"/>
          <p:cNvSpPr/>
          <p:nvPr/>
        </p:nvSpPr>
        <p:spPr>
          <a:xfrm>
            <a:off x="2417224" y="3781574"/>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42" name="Google Shape;209;p25"/>
          <p:cNvSpPr/>
          <p:nvPr/>
        </p:nvSpPr>
        <p:spPr>
          <a:xfrm>
            <a:off x="7043474" y="28052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43" name="Google Shape;210;p25"/>
          <p:cNvSpPr/>
          <p:nvPr/>
        </p:nvSpPr>
        <p:spPr>
          <a:xfrm>
            <a:off x="1679649" y="3543449"/>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44" name="Google Shape;211;p25"/>
          <p:cNvSpPr/>
          <p:nvPr/>
        </p:nvSpPr>
        <p:spPr>
          <a:xfrm>
            <a:off x="3883550" y="159094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45" name="Google Shape;212;p25"/>
          <p:cNvSpPr/>
          <p:nvPr/>
        </p:nvSpPr>
        <p:spPr>
          <a:xfrm>
            <a:off x="5833124" y="3284599"/>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8"/>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236"/>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35"/>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29"/>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230"/>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2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9" fill="hold">
                                  <p:stCondLst>
                                    <p:cond delay="0"/>
                                  </p:stCondLst>
                                  <p:iterate type="el" backwards="0">
                                    <p:tmAbs val="0"/>
                                  </p:iterate>
                                  <p:childTnLst>
                                    <p:set>
                                      <p:cBhvr>
                                        <p:cTn id="33" fill="hold"/>
                                        <p:tgtEl>
                                          <p:spTgt spid="2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0" fill="hold">
                                  <p:stCondLst>
                                    <p:cond delay="0"/>
                                  </p:stCondLst>
                                  <p:iterate type="el" backwards="0">
                                    <p:tmAbs val="0"/>
                                  </p:iterate>
                                  <p:childTnLst>
                                    <p:set>
                                      <p:cBhvr>
                                        <p:cTn id="37" fill="hold"/>
                                        <p:tgtEl>
                                          <p:spTgt spid="2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1" fill="hold">
                                  <p:stCondLst>
                                    <p:cond delay="0"/>
                                  </p:stCondLst>
                                  <p:iterate type="el" backwards="0">
                                    <p:tmAbs val="0"/>
                                  </p:iterate>
                                  <p:childTnLst>
                                    <p:set>
                                      <p:cBhvr>
                                        <p:cTn id="41" fill="hold"/>
                                        <p:tgtEl>
                                          <p:spTgt spid="2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2" fill="hold">
                                  <p:stCondLst>
                                    <p:cond delay="0"/>
                                  </p:stCondLst>
                                  <p:iterate type="el" backwards="0">
                                    <p:tmAbs val="0"/>
                                  </p:iterate>
                                  <p:childTnLst>
                                    <p:set>
                                      <p:cBhvr>
                                        <p:cTn id="45" fill="hold"/>
                                        <p:tgtEl>
                                          <p:spTgt spid="2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3" fill="hold">
                                  <p:stCondLst>
                                    <p:cond delay="0"/>
                                  </p:stCondLst>
                                  <p:iterate type="el" backwards="0">
                                    <p:tmAbs val="0"/>
                                  </p:iterate>
                                  <p:childTnLst>
                                    <p:set>
                                      <p:cBhvr>
                                        <p:cTn id="49" fill="hold"/>
                                        <p:tgtEl>
                                          <p:spTgt spid="24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4" fill="hold">
                                  <p:stCondLst>
                                    <p:cond delay="0"/>
                                  </p:stCondLst>
                                  <p:iterate type="el" backwards="0">
                                    <p:tmAbs val="0"/>
                                  </p:iterate>
                                  <p:childTnLst>
                                    <p:set>
                                      <p:cBhvr>
                                        <p:cTn id="53" fill="hold"/>
                                        <p:tgtEl>
                                          <p:spTgt spid="24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5" fill="hold">
                                  <p:stCondLst>
                                    <p:cond delay="0"/>
                                  </p:stCondLst>
                                  <p:iterate type="el" backwards="0">
                                    <p:tmAbs val="0"/>
                                  </p:iterate>
                                  <p:childTnLst>
                                    <p:set>
                                      <p:cBhvr>
                                        <p:cTn id="57" fill="hold"/>
                                        <p:tgtEl>
                                          <p:spTgt spid="23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0" presetID="1" grpId="16" fill="hold">
                                  <p:stCondLst>
                                    <p:cond delay="0"/>
                                  </p:stCondLst>
                                  <p:iterate type="el" backwards="0">
                                    <p:tmAbs val="0"/>
                                  </p:iterate>
                                  <p:childTnLst>
                                    <p:set>
                                      <p:cBhvr>
                                        <p:cTn id="61" fill="hold"/>
                                        <p:tgtEl>
                                          <p:spTgt spid="2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0" presetID="1" grpId="17" fill="hold">
                                  <p:stCondLst>
                                    <p:cond delay="0"/>
                                  </p:stCondLst>
                                  <p:iterate type="el" backwards="0">
                                    <p:tmAbs val="0"/>
                                  </p:iterate>
                                  <p:childTnLst>
                                    <p:set>
                                      <p:cBhvr>
                                        <p:cTn id="65" fill="hold"/>
                                        <p:tgtEl>
                                          <p:spTgt spid="24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0" presetID="1" grpId="18" fill="hold">
                                  <p:stCondLst>
                                    <p:cond delay="0"/>
                                  </p:stCondLst>
                                  <p:iterate type="el" backwards="0">
                                    <p:tmAbs val="0"/>
                                  </p:iterate>
                                  <p:childTnLst>
                                    <p:set>
                                      <p:cBhvr>
                                        <p:cTn id="69" fill="hold"/>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18"/>
      <p:bldP build="whole" bldLvl="1" animBg="1" rev="0" advAuto="0" spid="229" grpId="6"/>
      <p:bldP build="whole" bldLvl="1" animBg="1" rev="0" advAuto="0" spid="235" grpId="5"/>
      <p:bldP build="whole" bldLvl="1" animBg="1" rev="0" advAuto="0" spid="236" grpId="4"/>
      <p:bldP build="whole" bldLvl="1" animBg="1" rev="0" advAuto="0" spid="234" grpId="2"/>
      <p:bldP build="whole" bldLvl="1" animBg="1" rev="0" advAuto="0" spid="232" grpId="1"/>
      <p:bldP build="whole" bldLvl="1" animBg="1" rev="0" advAuto="0" spid="237" grpId="10"/>
      <p:bldP build="whole" bldLvl="1" animBg="1" rev="0" advAuto="0" spid="240" grpId="11"/>
      <p:bldP build="whole" bldLvl="1" animBg="1" rev="0" advAuto="0" spid="230" grpId="7"/>
      <p:bldP build="whole" bldLvl="1" animBg="1" rev="0" advAuto="0" spid="243" grpId="12"/>
      <p:bldP build="whole" bldLvl="1" animBg="1" rev="0" advAuto="0" spid="244" grpId="13"/>
      <p:bldP build="whole" bldLvl="1" animBg="1" rev="0" advAuto="0" spid="241" grpId="14"/>
      <p:bldP build="whole" bldLvl="1" animBg="1" rev="0" advAuto="0" spid="239" grpId="15"/>
      <p:bldP build="whole" bldLvl="1" animBg="1" rev="0" advAuto="0" spid="238" grpId="16"/>
      <p:bldP build="whole" bldLvl="1" animBg="1" rev="0" advAuto="0" spid="233" grpId="9"/>
      <p:bldP build="whole" bldLvl="1" animBg="1" rev="0" advAuto="0" spid="245" grpId="17"/>
      <p:bldP build="whole" bldLvl="1" animBg="1" rev="0" advAuto="0" spid="228" grpId="3"/>
      <p:bldP build="whole" bldLvl="1" animBg="1" rev="0" advAuto="0" spid="231" grpId="8"/>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Google Shape;217;p26"/>
          <p:cNvSpPr txBox="1"/>
          <p:nvPr>
            <p:ph type="title"/>
          </p:nvPr>
        </p:nvSpPr>
        <p:spPr>
          <a:xfrm>
            <a:off x="311699" y="445025"/>
            <a:ext cx="8520602" cy="572701"/>
          </a:xfrm>
          <a:prstGeom prst="rect">
            <a:avLst/>
          </a:prstGeom>
        </p:spPr>
        <p:txBody>
          <a:bodyPr/>
          <a:lstStyle>
            <a:lvl1pPr>
              <a:defRPr sz="2500"/>
            </a:lvl1pPr>
          </a:lstStyle>
          <a:p>
            <a:pPr/>
            <a:r>
              <a:t>Simulation results</a:t>
            </a:r>
          </a:p>
        </p:txBody>
      </p:sp>
      <p:sp>
        <p:nvSpPr>
          <p:cNvPr id="248" name="Google Shape;218;p26"/>
          <p:cNvSpPr/>
          <p:nvPr/>
        </p:nvSpPr>
        <p:spPr>
          <a:xfrm>
            <a:off x="2299499" y="1540149"/>
            <a:ext cx="4545001" cy="2412601"/>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graphicFrame>
        <p:nvGraphicFramePr>
          <p:cNvPr id="249" name="Google Shape;219;p26"/>
          <p:cNvGraphicFramePr/>
          <p:nvPr/>
        </p:nvGraphicFramePr>
        <p:xfrm>
          <a:off x="2499512" y="2078600"/>
          <a:ext cx="4144976" cy="15903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4875"/>
                <a:gridCol w="1447775"/>
                <a:gridCol w="1302325"/>
              </a:tblGrid>
              <a:tr h="360675">
                <a:tc>
                  <a:txBody>
                    <a:bodyPr/>
                    <a:lstStyle/>
                    <a:p>
                      <a:pPr algn="l">
                        <a:lnSpc>
                          <a:spcPct val="115000"/>
                        </a:lnSpc>
                        <a:defRPr sz="1800"/>
                      </a:pPr>
                      <a:r>
                        <a:rPr sz="1200">
                          <a:latin typeface="Times New Roman"/>
                          <a:ea typeface="Times New Roman"/>
                          <a:cs typeface="Times New Roman"/>
                          <a:sym typeface="Times New Roman"/>
                        </a:rPr>
                        <a:t> </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Random ordering</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Aggregation ordering</a:t>
                      </a:r>
                    </a:p>
                  </a:txBody>
                  <a:tcPr marL="68575" marR="68575" marT="68575" marB="68575" anchor="t" anchorCtr="0" horzOverflow="overflow">
                    <a:lnB>
                      <a:solidFill>
                        <a:srgbClr val="000000"/>
                      </a:solidFill>
                    </a:lnB>
                  </a:tcPr>
                </a:tc>
              </a:tr>
              <a:tr h="278900">
                <a:tc>
                  <a:txBody>
                    <a:bodyPr/>
                    <a:lstStyle/>
                    <a:p>
                      <a:pPr algn="l">
                        <a:lnSpc>
                          <a:spcPct val="115000"/>
                        </a:lnSpc>
                        <a:defRPr sz="1800"/>
                      </a:pPr>
                      <a:r>
                        <a:rPr sz="1000">
                          <a:latin typeface="Times New Roman"/>
                          <a:ea typeface="Times New Roman"/>
                          <a:cs typeface="Times New Roman"/>
                          <a:sym typeface="Times New Roman"/>
                        </a:rPr>
                        <a:t>Avg. Learning rate</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0.937</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0.951</a:t>
                      </a:r>
                    </a:p>
                  </a:txBody>
                  <a:tcPr marL="68575" marR="68575" marT="68575" marB="68575" anchor="t" anchorCtr="0" horzOverflow="overflow">
                    <a:lnT>
                      <a:solidFill>
                        <a:srgbClr val="000000"/>
                      </a:solidFill>
                    </a:lnT>
                  </a:tcPr>
                </a:tc>
              </a:tr>
              <a:tr h="325675">
                <a:tc>
                  <a:txBody>
                    <a:bodyPr/>
                    <a:lstStyle/>
                    <a:p>
                      <a:pPr algn="l">
                        <a:lnSpc>
                          <a:spcPct val="115000"/>
                        </a:lnSpc>
                        <a:defRPr sz="1800"/>
                      </a:pPr>
                      <a:r>
                        <a:rPr sz="1000">
                          <a:latin typeface="Times New Roman"/>
                          <a:ea typeface="Times New Roman"/>
                          <a:cs typeface="Times New Roman"/>
                          <a:sym typeface="Times New Roman"/>
                        </a:rPr>
                        <a:t>Neg. cascades</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17</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2</a:t>
                      </a:r>
                    </a:p>
                  </a:txBody>
                  <a:tcPr marL="68575" marR="68575" marT="68575" marB="68575" anchor="t" anchorCtr="0" horzOverflow="overflow"/>
                </a:tc>
              </a:tr>
              <a:tr h="325675">
                <a:tc>
                  <a:txBody>
                    <a:bodyPr/>
                    <a:lstStyle/>
                    <a:p>
                      <a:pPr algn="l">
                        <a:lnSpc>
                          <a:spcPct val="115000"/>
                        </a:lnSpc>
                        <a:defRPr sz="1800"/>
                      </a:pPr>
                      <a:r>
                        <a:rPr sz="1000">
                          <a:latin typeface="Times New Roman"/>
                          <a:ea typeface="Times New Roman"/>
                          <a:cs typeface="Times New Roman"/>
                          <a:sym typeface="Times New Roman"/>
                        </a:rPr>
                        <a:t>Avg. indep. decisions</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19.06</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31.82</a:t>
                      </a:r>
                    </a:p>
                  </a:txBody>
                  <a:tcPr marL="68575" marR="68575" marT="68575" marB="68575" anchor="t" anchorCtr="0" horzOverflow="overflow">
                    <a:lnB>
                      <a:solidFill>
                        <a:srgbClr val="000000"/>
                      </a:solidFill>
                    </a:lnB>
                  </a:tcPr>
                </a:tc>
              </a:tr>
              <a:tr h="299400">
                <a:tc gridSpan="3">
                  <a:txBody>
                    <a:bodyPr/>
                    <a:lstStyle/>
                    <a:p>
                      <a:pPr algn="l">
                        <a:lnSpc>
                          <a:spcPct val="115000"/>
                        </a:lnSpc>
                        <a:defRPr sz="1800"/>
                      </a:pPr>
                      <a:r>
                        <a:rPr sz="800">
                          <a:latin typeface="Times New Roman"/>
                          <a:ea typeface="Times New Roman"/>
                          <a:cs typeface="Times New Roman"/>
                          <a:sym typeface="Times New Roman"/>
                        </a:rPr>
                        <a:t>Note: Negative cascades refer to the number of trials where the learning rate of the network is &lt; q</a:t>
                      </a:r>
                    </a:p>
                  </a:txBody>
                  <a:tcPr marL="68575" marR="68575" marT="68575" marB="68575" anchor="t" anchorCtr="0" horzOverflow="overflow">
                    <a:lnT>
                      <a:solidFill>
                        <a:srgbClr val="000000"/>
                      </a:solidFill>
                    </a:lnT>
                  </a:tcPr>
                </a:tc>
                <a:tc hMerge="1">
                  <a:tcPr/>
                </a:tc>
                <a:tc hMerge="1">
                  <a:tcPr/>
                </a:tc>
              </a:tr>
            </a:tbl>
          </a:graphicData>
        </a:graphic>
      </p:graphicFrame>
      <p:sp>
        <p:nvSpPr>
          <p:cNvPr id="250" name="Google Shape;220;p26"/>
          <p:cNvSpPr txBox="1"/>
          <p:nvPr/>
        </p:nvSpPr>
        <p:spPr>
          <a:xfrm>
            <a:off x="2448012" y="1652624"/>
            <a:ext cx="4248001" cy="4770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nSpc>
                <a:spcPct val="115000"/>
              </a:lnSpc>
              <a:spcBef>
                <a:spcPts val="1000"/>
              </a:spcBef>
              <a:defRPr b="1" i="1" sz="1000">
                <a:solidFill>
                  <a:srgbClr val="000000"/>
                </a:solidFill>
                <a:latin typeface="Times New Roman"/>
                <a:ea typeface="Times New Roman"/>
                <a:cs typeface="Times New Roman"/>
                <a:sym typeface="Times New Roman"/>
              </a:defRPr>
            </a:lvl1pPr>
          </a:lstStyle>
          <a:p>
            <a:pPr/>
            <a:r>
              <a:t>Table 2: Comparison of preferential attachment network learning rate under random ordering and aggregation ordering over 500 trials, n=300, q=0.7</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Google Shape;225;p27"/>
          <p:cNvSpPr txBox="1"/>
          <p:nvPr>
            <p:ph type="title"/>
          </p:nvPr>
        </p:nvSpPr>
        <p:spPr>
          <a:xfrm>
            <a:off x="311699" y="445025"/>
            <a:ext cx="8520602" cy="572701"/>
          </a:xfrm>
          <a:prstGeom prst="rect">
            <a:avLst/>
          </a:prstGeom>
        </p:spPr>
        <p:txBody>
          <a:bodyPr/>
          <a:lstStyle>
            <a:lvl1pPr>
              <a:defRPr sz="2500"/>
            </a:lvl1pPr>
          </a:lstStyle>
          <a:p>
            <a:pPr/>
            <a:r>
              <a:t>Results</a:t>
            </a:r>
          </a:p>
        </p:txBody>
      </p:sp>
      <p:sp>
        <p:nvSpPr>
          <p:cNvPr id="253" name="Google Shape;226;p27"/>
          <p:cNvSpPr/>
          <p:nvPr/>
        </p:nvSpPr>
        <p:spPr>
          <a:xfrm>
            <a:off x="1335449" y="1195499"/>
            <a:ext cx="6473102" cy="2587202"/>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graphicFrame>
        <p:nvGraphicFramePr>
          <p:cNvPr id="254" name="Google Shape;227;p27"/>
          <p:cNvGraphicFramePr/>
          <p:nvPr/>
        </p:nvGraphicFramePr>
        <p:xfrm>
          <a:off x="1471612" y="1787849"/>
          <a:ext cx="6200776" cy="1143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57325"/>
                <a:gridCol w="1638300"/>
                <a:gridCol w="1552575"/>
                <a:gridCol w="1552575"/>
              </a:tblGrid>
              <a:tr h="180975">
                <a:tc>
                  <a:txBody>
                    <a:bodyPr/>
                    <a:lstStyle/>
                    <a:p>
                      <a:pPr algn="l">
                        <a:lnSpc>
                          <a:spcPct val="115000"/>
                        </a:lnSpc>
                        <a:defRPr sz="1800"/>
                      </a:pPr>
                      <a:r>
                        <a:rPr sz="1000">
                          <a:latin typeface="Times New Roman"/>
                          <a:ea typeface="Times New Roman"/>
                          <a:cs typeface="Times New Roman"/>
                          <a:sym typeface="Times New Roman"/>
                        </a:rPr>
                        <a:t>Topology</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Characterization</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Ordering</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Bounds</a:t>
                      </a:r>
                    </a:p>
                  </a:txBody>
                  <a:tcPr marL="68575" marR="68575" marT="68575" marB="68575" anchor="t" anchorCtr="0" horzOverflow="overflow">
                    <a:lnB>
                      <a:solidFill>
                        <a:srgbClr val="000000"/>
                      </a:solidFill>
                    </a:lnB>
                  </a:tcPr>
                </a:tc>
              </a:tr>
              <a:tr h="342900">
                <a:tc>
                  <a:txBody>
                    <a:bodyPr/>
                    <a:lstStyle/>
                    <a:p>
                      <a:pPr algn="l">
                        <a:lnSpc>
                          <a:spcPct val="115000"/>
                        </a:lnSpc>
                        <a:defRPr sz="1800"/>
                      </a:pPr>
                      <a:r>
                        <a:rPr i="1" sz="1000">
                          <a:latin typeface="Times New Roman"/>
                          <a:ea typeface="Times New Roman"/>
                          <a:cs typeface="Times New Roman"/>
                          <a:sym typeface="Times New Roman"/>
                        </a:rPr>
                        <a:t>Preferential attachment</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High degree, high value</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Aggregation-dissemination</a:t>
                      </a:r>
                    </a:p>
                  </a:txBody>
                  <a:tcPr marL="68575" marR="68575" marT="68575" marB="68575" anchor="t" anchorCtr="0" horzOverflow="overflow">
                    <a:lnT>
                      <a:solidFill>
                        <a:srgbClr val="000000"/>
                      </a:solidFill>
                    </a:lnT>
                  </a:tcPr>
                </a:tc>
                <a:tc>
                  <a:txBody>
                    <a:bodyPr/>
                    <a:lstStyle/>
                    <a:p>
                      <a:pPr algn="l">
                        <a:lnSpc>
                          <a:spcPct val="115000"/>
                        </a:lnSpc>
                        <a:defRPr sz="1800"/>
                      </a:pPr>
                      <a:r>
                        <a:rPr sz="1000">
                          <a:latin typeface="Times New Roman"/>
                          <a:ea typeface="Times New Roman"/>
                          <a:cs typeface="Times New Roman"/>
                          <a:sym typeface="Times New Roman"/>
                        </a:rPr>
                        <a:t>Approaches 1?</a:t>
                      </a:r>
                    </a:p>
                  </a:txBody>
                  <a:tcPr marL="68575" marR="68575" marT="68575" marB="68575" anchor="t" anchorCtr="0" horzOverflow="overflow">
                    <a:lnT>
                      <a:solidFill>
                        <a:srgbClr val="000000"/>
                      </a:solidFill>
                    </a:lnT>
                  </a:tcPr>
                </a:tc>
              </a:tr>
              <a:tr h="180975">
                <a:tc>
                  <a:txBody>
                    <a:bodyPr/>
                    <a:lstStyle/>
                    <a:p>
                      <a:pPr algn="l">
                        <a:lnSpc>
                          <a:spcPct val="115000"/>
                        </a:lnSpc>
                        <a:defRPr sz="1800"/>
                      </a:pPr>
                      <a:r>
                        <a:rPr i="1" sz="1000">
                          <a:latin typeface="Times New Roman"/>
                          <a:ea typeface="Times New Roman"/>
                          <a:cs typeface="Times New Roman"/>
                          <a:sym typeface="Times New Roman"/>
                        </a:rPr>
                        <a:t>Connected caveman</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Low degree</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Sequential</a:t>
                      </a:r>
                    </a:p>
                  </a:txBody>
                  <a:tcPr marL="68575" marR="68575" marT="68575" marB="68575" anchor="t" anchorCtr="0" horzOverflow="overflow"/>
                </a:tc>
                <a:tc>
                  <a:txBody>
                    <a:bodyPr/>
                    <a:lstStyle/>
                    <a:p>
                      <a:pPr algn="l">
                        <a:lnSpc>
                          <a:spcPct val="115000"/>
                        </a:lnSpc>
                        <a:defRPr sz="1800"/>
                      </a:pPr>
                      <a:r>
                        <a:rPr sz="1000">
                          <a:latin typeface="Times New Roman"/>
                          <a:ea typeface="Times New Roman"/>
                          <a:cs typeface="Times New Roman"/>
                          <a:sym typeface="Times New Roman"/>
                        </a:rPr>
                        <a:t>Bounded away from 1</a:t>
                      </a:r>
                    </a:p>
                  </a:txBody>
                  <a:tcPr marL="68575" marR="68575" marT="68575" marB="68575" anchor="t" anchorCtr="0" horzOverflow="overflow"/>
                </a:tc>
              </a:tr>
              <a:tr h="266700">
                <a:tc>
                  <a:txBody>
                    <a:bodyPr/>
                    <a:lstStyle/>
                    <a:p>
                      <a:pPr algn="l">
                        <a:lnSpc>
                          <a:spcPct val="115000"/>
                        </a:lnSpc>
                        <a:defRPr sz="1800"/>
                      </a:pPr>
                      <a:r>
                        <a:rPr i="1" sz="1000">
                          <a:latin typeface="Times New Roman"/>
                          <a:ea typeface="Times New Roman"/>
                          <a:cs typeface="Times New Roman"/>
                          <a:sym typeface="Times New Roman"/>
                        </a:rPr>
                        <a:t>n x n grid</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Low degree</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Spiral</a:t>
                      </a:r>
                    </a:p>
                  </a:txBody>
                  <a:tcPr marL="68575" marR="68575" marT="68575" marB="68575" anchor="t" anchorCtr="0" horzOverflow="overflow">
                    <a:lnB>
                      <a:solidFill>
                        <a:srgbClr val="000000"/>
                      </a:solidFill>
                    </a:lnB>
                  </a:tcPr>
                </a:tc>
                <a:tc>
                  <a:txBody>
                    <a:bodyPr/>
                    <a:lstStyle/>
                    <a:p>
                      <a:pPr algn="l">
                        <a:lnSpc>
                          <a:spcPct val="115000"/>
                        </a:lnSpc>
                        <a:defRPr sz="1800"/>
                      </a:pPr>
                      <a:r>
                        <a:rPr sz="1000">
                          <a:latin typeface="Times New Roman"/>
                          <a:ea typeface="Times New Roman"/>
                          <a:cs typeface="Times New Roman"/>
                          <a:sym typeface="Times New Roman"/>
                        </a:rPr>
                        <a:t>Approaches 1?</a:t>
                      </a:r>
                    </a:p>
                  </a:txBody>
                  <a:tcPr marL="68575" marR="68575" marT="68575" marB="68575" anchor="t" anchorCtr="0" horzOverflow="overflow">
                    <a:lnB>
                      <a:solidFill>
                        <a:srgbClr val="000000"/>
                      </a:solidFill>
                    </a:lnB>
                  </a:tcPr>
                </a:tc>
              </a:tr>
              <a:tr h="171450">
                <a:tc gridSpan="4">
                  <a:txBody>
                    <a:bodyPr/>
                    <a:lstStyle/>
                    <a:p>
                      <a:pPr algn="l">
                        <a:lnSpc>
                          <a:spcPct val="115000"/>
                        </a:lnSpc>
                        <a:defRPr sz="1800"/>
                      </a:pPr>
                      <a:r>
                        <a:rPr sz="1000">
                          <a:latin typeface="Times New Roman"/>
                          <a:ea typeface="Times New Roman"/>
                          <a:cs typeface="Times New Roman"/>
                          <a:sym typeface="Times New Roman"/>
                        </a:rPr>
                        <a:t>Note: We use local visibility as the decision mechanism for all the above</a:t>
                      </a:r>
                    </a:p>
                  </a:txBody>
                  <a:tcPr marL="68575" marR="68575" marT="68575" marB="68575" anchor="t" anchorCtr="0" horzOverflow="overflow">
                    <a:lnT>
                      <a:solidFill>
                        <a:srgbClr val="000000"/>
                      </a:solidFill>
                    </a:lnT>
                  </a:tcPr>
                </a:tc>
                <a:tc hMerge="1">
                  <a:tcPr/>
                </a:tc>
                <a:tc hMerge="1">
                  <a:tcPr/>
                </a:tc>
                <a:tc hMerge="1">
                  <a:tcPr/>
                </a:tc>
              </a:tr>
            </a:tbl>
          </a:graphicData>
        </a:graphic>
      </p:graphicFrame>
      <p:sp>
        <p:nvSpPr>
          <p:cNvPr id="255" name="Google Shape;228;p27"/>
          <p:cNvSpPr txBox="1"/>
          <p:nvPr/>
        </p:nvSpPr>
        <p:spPr>
          <a:xfrm>
            <a:off x="1425150" y="1501747"/>
            <a:ext cx="5690700" cy="31715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nSpc>
                <a:spcPct val="115000"/>
              </a:lnSpc>
              <a:spcBef>
                <a:spcPts val="1000"/>
              </a:spcBef>
              <a:defRPr b="1" i="1" sz="1000">
                <a:solidFill>
                  <a:srgbClr val="000000"/>
                </a:solidFill>
                <a:latin typeface="Times New Roman"/>
                <a:ea typeface="Times New Roman"/>
                <a:cs typeface="Times New Roman"/>
                <a:sym typeface="Times New Roman"/>
              </a:defRPr>
            </a:lvl1pPr>
          </a:lstStyle>
          <a:p>
            <a:pPr/>
            <a:r>
              <a:t>Table 1: Our results for different topologies and orderings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Google Shape;233;p28"/>
          <p:cNvSpPr txBox="1"/>
          <p:nvPr>
            <p:ph type="title"/>
          </p:nvPr>
        </p:nvSpPr>
        <p:spPr>
          <a:xfrm>
            <a:off x="311699" y="445025"/>
            <a:ext cx="8520602" cy="572701"/>
          </a:xfrm>
          <a:prstGeom prst="rect">
            <a:avLst/>
          </a:prstGeom>
        </p:spPr>
        <p:txBody>
          <a:bodyPr/>
          <a:lstStyle>
            <a:lvl1pPr>
              <a:defRPr sz="2500"/>
            </a:lvl1pPr>
          </a:lstStyle>
          <a:p>
            <a:pPr/>
            <a:r>
              <a:t>Connected Caveman</a:t>
            </a:r>
          </a:p>
        </p:txBody>
      </p:sp>
      <p:pic>
        <p:nvPicPr>
          <p:cNvPr id="258" name="Google Shape;234;p28" descr="Google Shape;234;p28"/>
          <p:cNvPicPr>
            <a:picLocks noChangeAspect="1"/>
          </p:cNvPicPr>
          <p:nvPr/>
        </p:nvPicPr>
        <p:blipFill>
          <a:blip r:embed="rId2">
            <a:extLst/>
          </a:blip>
          <a:stretch>
            <a:fillRect/>
          </a:stretch>
        </p:blipFill>
        <p:spPr>
          <a:xfrm>
            <a:off x="3569349" y="1152475"/>
            <a:ext cx="5433002" cy="3624403"/>
          </a:xfrm>
          <a:prstGeom prst="rect">
            <a:avLst/>
          </a:prstGeom>
          <a:ln w="12700">
            <a:miter lim="400000"/>
          </a:ln>
        </p:spPr>
      </p:pic>
      <p:sp>
        <p:nvSpPr>
          <p:cNvPr id="259" name="Google Shape;235;p28"/>
          <p:cNvSpPr txBox="1"/>
          <p:nvPr/>
        </p:nvSpPr>
        <p:spPr>
          <a:xfrm>
            <a:off x="268449" y="1105613"/>
            <a:ext cx="3156902" cy="22336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30200">
              <a:buClr>
                <a:srgbClr val="ADADAD"/>
              </a:buClr>
              <a:buSzPts val="1600"/>
              <a:buFont typeface="Arial"/>
              <a:buChar char="●"/>
              <a:defRPr sz="1600">
                <a:solidFill>
                  <a:srgbClr val="ADADAD"/>
                </a:solidFill>
              </a:defRPr>
            </a:pPr>
            <a:r>
              <a:t>Graph of cliques with two edges connected adjacent cliques</a:t>
            </a:r>
          </a:p>
          <a:p>
            <a:pPr marL="457200" indent="-330200">
              <a:buClr>
                <a:srgbClr val="ADADAD"/>
              </a:buClr>
              <a:buSzPts val="1600"/>
              <a:buFont typeface="Arial"/>
              <a:buChar char="●"/>
              <a:defRPr sz="1600">
                <a:solidFill>
                  <a:srgbClr val="ADADAD"/>
                </a:solidFill>
              </a:defRPr>
            </a:pPr>
            <a:r>
              <a:t>Strategically choosing two edges to propagate information without cascades</a:t>
            </a:r>
          </a:p>
          <a:p>
            <a:pPr marL="457200" indent="-330200">
              <a:buClr>
                <a:srgbClr val="ADADAD"/>
              </a:buClr>
              <a:buSzPts val="1600"/>
              <a:buFont typeface="Arial"/>
              <a:buChar char="●"/>
              <a:defRPr sz="1600">
                <a:solidFill>
                  <a:srgbClr val="ADADAD"/>
                </a:solidFill>
              </a:defRPr>
            </a:pPr>
            <a:r>
              <a:t>Induce a sequential ordering</a:t>
            </a:r>
          </a:p>
        </p:txBody>
      </p:sp>
      <p:sp>
        <p:nvSpPr>
          <p:cNvPr id="260" name="Google Shape;236;p28"/>
          <p:cNvSpPr/>
          <p:nvPr/>
        </p:nvSpPr>
        <p:spPr>
          <a:xfrm>
            <a:off x="3828300" y="19195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1" name="Google Shape;237;p28"/>
          <p:cNvSpPr/>
          <p:nvPr/>
        </p:nvSpPr>
        <p:spPr>
          <a:xfrm>
            <a:off x="4119900" y="268230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2" name="Google Shape;238;p28"/>
          <p:cNvSpPr/>
          <p:nvPr/>
        </p:nvSpPr>
        <p:spPr>
          <a:xfrm>
            <a:off x="4711300" y="268230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3" name="Google Shape;239;p28"/>
          <p:cNvSpPr/>
          <p:nvPr/>
        </p:nvSpPr>
        <p:spPr>
          <a:xfrm>
            <a:off x="4451399" y="16272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4" name="Google Shape;240;p28"/>
          <p:cNvSpPr/>
          <p:nvPr/>
        </p:nvSpPr>
        <p:spPr>
          <a:xfrm>
            <a:off x="5016100" y="19195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5" name="Google Shape;241;p28"/>
          <p:cNvSpPr/>
          <p:nvPr/>
        </p:nvSpPr>
        <p:spPr>
          <a:xfrm>
            <a:off x="5628899" y="1919575"/>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
        <p:nvSpPr>
          <p:cNvPr id="266" name="Google Shape;242;p28"/>
          <p:cNvSpPr/>
          <p:nvPr/>
        </p:nvSpPr>
        <p:spPr>
          <a:xfrm>
            <a:off x="3828300" y="19195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67" name="Google Shape;243;p28"/>
          <p:cNvSpPr/>
          <p:nvPr/>
        </p:nvSpPr>
        <p:spPr>
          <a:xfrm>
            <a:off x="4451399" y="16272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68" name="Google Shape;244;p28"/>
          <p:cNvSpPr/>
          <p:nvPr/>
        </p:nvSpPr>
        <p:spPr>
          <a:xfrm>
            <a:off x="4119900" y="2682300"/>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69" name="Google Shape;245;p28"/>
          <p:cNvSpPr/>
          <p:nvPr/>
        </p:nvSpPr>
        <p:spPr>
          <a:xfrm>
            <a:off x="4711300" y="2682300"/>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70" name="Google Shape;246;p28"/>
          <p:cNvSpPr/>
          <p:nvPr/>
        </p:nvSpPr>
        <p:spPr>
          <a:xfrm>
            <a:off x="5016100" y="19195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71" name="Google Shape;247;p28"/>
          <p:cNvSpPr/>
          <p:nvPr/>
        </p:nvSpPr>
        <p:spPr>
          <a:xfrm>
            <a:off x="5628899" y="1919575"/>
            <a:ext cx="120601" cy="1206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sp>
        <p:nvSpPr>
          <p:cNvPr id="272" name="Google Shape;248;p28"/>
          <p:cNvSpPr/>
          <p:nvPr/>
        </p:nvSpPr>
        <p:spPr>
          <a:xfrm>
            <a:off x="5933425" y="2682300"/>
            <a:ext cx="120601" cy="1206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2"/>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264"/>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2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0" presetID="1" grpId="7" fill="hold">
                                  <p:stCondLst>
                                    <p:cond delay="0"/>
                                  </p:stCondLst>
                                  <p:iterate type="el" backwards="0">
                                    <p:tmAbs val="0"/>
                                  </p:iterate>
                                  <p:childTnLst>
                                    <p:set>
                                      <p:cBhvr>
                                        <p:cTn id="28" fill="hold">
                                          <p:stCondLst>
                                            <p:cond delay="0"/>
                                          </p:stCondLst>
                                        </p:cTn>
                                        <p:tgtEl>
                                          <p:spTgt spid="260"/>
                                        </p:tgtEl>
                                        <p:attrNameLst>
                                          <p:attrName>style.visibility</p:attrName>
                                        </p:attrNameLst>
                                      </p:cBhvr>
                                      <p:to>
                                        <p:strVal val="hidden"/>
                                      </p:to>
                                    </p:set>
                                  </p:childTnLst>
                                </p:cTn>
                              </p:par>
                            </p:childTnLst>
                          </p:cTn>
                        </p:par>
                        <p:par>
                          <p:cTn id="29" fill="hold">
                            <p:stCondLst>
                              <p:cond delay="0"/>
                            </p:stCondLst>
                            <p:childTnLst>
                              <p:par>
                                <p:cTn id="30" presetClass="exit" nodeType="afterEffect" presetSubtype="0" presetID="1" grpId="8" fill="hold">
                                  <p:stCondLst>
                                    <p:cond delay="0"/>
                                  </p:stCondLst>
                                  <p:iterate type="el" backwards="0">
                                    <p:tmAbs val="0"/>
                                  </p:iterate>
                                  <p:childTnLst>
                                    <p:set>
                                      <p:cBhvr>
                                        <p:cTn id="31" fill="hold">
                                          <p:stCondLst>
                                            <p:cond delay="0"/>
                                          </p:stCondLst>
                                        </p:cTn>
                                        <p:tgtEl>
                                          <p:spTgt spid="261"/>
                                        </p:tgtEl>
                                        <p:attrNameLst>
                                          <p:attrName>style.visibility</p:attrName>
                                        </p:attrNameLst>
                                      </p:cBhvr>
                                      <p:to>
                                        <p:strVal val="hidden"/>
                                      </p:to>
                                    </p:set>
                                  </p:childTnLst>
                                </p:cTn>
                              </p:par>
                            </p:childTnLst>
                          </p:cTn>
                        </p:par>
                        <p:par>
                          <p:cTn id="32" fill="hold">
                            <p:stCondLst>
                              <p:cond delay="0"/>
                            </p:stCondLst>
                            <p:childTnLst>
                              <p:par>
                                <p:cTn id="33" presetClass="exit" nodeType="afterEffect" presetSubtype="0" presetID="1" grpId="9" fill="hold">
                                  <p:stCondLst>
                                    <p:cond delay="0"/>
                                  </p:stCondLst>
                                  <p:iterate type="el" backwards="0">
                                    <p:tmAbs val="0"/>
                                  </p:iterate>
                                  <p:childTnLst>
                                    <p:set>
                                      <p:cBhvr>
                                        <p:cTn id="34" fill="hold">
                                          <p:stCondLst>
                                            <p:cond delay="0"/>
                                          </p:stCondLst>
                                        </p:cTn>
                                        <p:tgtEl>
                                          <p:spTgt spid="262"/>
                                        </p:tgtEl>
                                        <p:attrNameLst>
                                          <p:attrName>style.visibility</p:attrName>
                                        </p:attrNameLst>
                                      </p:cBhvr>
                                      <p:to>
                                        <p:strVal val="hidden"/>
                                      </p:to>
                                    </p:set>
                                  </p:childTnLst>
                                </p:cTn>
                              </p:par>
                            </p:childTnLst>
                          </p:cTn>
                        </p:par>
                        <p:par>
                          <p:cTn id="35" fill="hold">
                            <p:stCondLst>
                              <p:cond delay="0"/>
                            </p:stCondLst>
                            <p:childTnLst>
                              <p:par>
                                <p:cTn id="36" presetClass="exit" nodeType="afterEffect" presetSubtype="0" presetID="1" grpId="10" fill="hold">
                                  <p:stCondLst>
                                    <p:cond delay="0"/>
                                  </p:stCondLst>
                                  <p:iterate type="el" backwards="0">
                                    <p:tmAbs val="0"/>
                                  </p:iterate>
                                  <p:childTnLst>
                                    <p:set>
                                      <p:cBhvr>
                                        <p:cTn id="37" fill="hold">
                                          <p:stCondLst>
                                            <p:cond delay="0"/>
                                          </p:stCondLst>
                                        </p:cTn>
                                        <p:tgtEl>
                                          <p:spTgt spid="263"/>
                                        </p:tgtEl>
                                        <p:attrNameLst>
                                          <p:attrName>style.visibility</p:attrName>
                                        </p:attrNameLst>
                                      </p:cBhvr>
                                      <p:to>
                                        <p:strVal val="hidden"/>
                                      </p:to>
                                    </p:set>
                                  </p:childTnLst>
                                </p:cTn>
                              </p:par>
                            </p:childTnLst>
                          </p:cTn>
                        </p:par>
                        <p:par>
                          <p:cTn id="38" fill="hold">
                            <p:stCondLst>
                              <p:cond delay="0"/>
                            </p:stCondLst>
                            <p:childTnLst>
                              <p:par>
                                <p:cTn id="39" presetClass="exit" nodeType="afterEffect" presetSubtype="0" presetID="1" grpId="11" fill="hold">
                                  <p:stCondLst>
                                    <p:cond delay="0"/>
                                  </p:stCondLst>
                                  <p:iterate type="el" backwards="0">
                                    <p:tmAbs val="0"/>
                                  </p:iterate>
                                  <p:childTnLst>
                                    <p:set>
                                      <p:cBhvr>
                                        <p:cTn id="40" fill="hold">
                                          <p:stCondLst>
                                            <p:cond delay="0"/>
                                          </p:stCondLst>
                                        </p:cTn>
                                        <p:tgtEl>
                                          <p:spTgt spid="264"/>
                                        </p:tgtEl>
                                        <p:attrNameLst>
                                          <p:attrName>style.visibility</p:attrName>
                                        </p:attrNameLst>
                                      </p:cBhvr>
                                      <p:to>
                                        <p:strVal val="hidden"/>
                                      </p:to>
                                    </p:set>
                                  </p:childTnLst>
                                </p:cTn>
                              </p:par>
                            </p:childTnLst>
                          </p:cTn>
                        </p:par>
                        <p:par>
                          <p:cTn id="41" fill="hold">
                            <p:stCondLst>
                              <p:cond delay="0"/>
                            </p:stCondLst>
                            <p:childTnLst>
                              <p:par>
                                <p:cTn id="42" presetClass="exit" nodeType="afterEffect" presetSubtype="0" presetID="1" grpId="12" fill="hold">
                                  <p:stCondLst>
                                    <p:cond delay="0"/>
                                  </p:stCondLst>
                                  <p:iterate type="el" backwards="0">
                                    <p:tmAbs val="0"/>
                                  </p:iterate>
                                  <p:childTnLst>
                                    <p:set>
                                      <p:cBhvr>
                                        <p:cTn id="43" fill="hold">
                                          <p:stCondLst>
                                            <p:cond delay="0"/>
                                          </p:stCondLst>
                                        </p:cTn>
                                        <p:tgtEl>
                                          <p:spTgt spid="2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3" fill="hold">
                                  <p:stCondLst>
                                    <p:cond delay="0"/>
                                  </p:stCondLst>
                                  <p:iterate type="el" backwards="0">
                                    <p:tmAbs val="0"/>
                                  </p:iterate>
                                  <p:childTnLst>
                                    <p:set>
                                      <p:cBhvr>
                                        <p:cTn id="47" fill="hold"/>
                                        <p:tgtEl>
                                          <p:spTgt spid="26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4" fill="hold">
                                  <p:stCondLst>
                                    <p:cond delay="0"/>
                                  </p:stCondLst>
                                  <p:iterate type="el" backwards="0">
                                    <p:tmAbs val="0"/>
                                  </p:iterate>
                                  <p:childTnLst>
                                    <p:set>
                                      <p:cBhvr>
                                        <p:cTn id="51" fill="hold"/>
                                        <p:tgtEl>
                                          <p:spTgt spid="26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5" fill="hold">
                                  <p:stCondLst>
                                    <p:cond delay="0"/>
                                  </p:stCondLst>
                                  <p:iterate type="el" backwards="0">
                                    <p:tmAbs val="0"/>
                                  </p:iterate>
                                  <p:childTnLst>
                                    <p:set>
                                      <p:cBhvr>
                                        <p:cTn id="55" fill="hold"/>
                                        <p:tgtEl>
                                          <p:spTgt spid="267"/>
                                        </p:tgtEl>
                                        <p:attrNameLst>
                                          <p:attrName>style.visibility</p:attrName>
                                        </p:attrNameLst>
                                      </p:cBhvr>
                                      <p:to>
                                        <p:strVal val="visible"/>
                                      </p:to>
                                    </p:set>
                                  </p:childTnLst>
                                </p:cTn>
                              </p:par>
                            </p:childTnLst>
                          </p:cTn>
                        </p:par>
                        <p:par>
                          <p:cTn id="56" fill="hold">
                            <p:stCondLst>
                              <p:cond delay="0"/>
                            </p:stCondLst>
                            <p:childTnLst>
                              <p:par>
                                <p:cTn id="57" presetClass="entr" nodeType="afterEffect" presetSubtype="0" presetID="1" grpId="16" fill="hold">
                                  <p:stCondLst>
                                    <p:cond delay="0"/>
                                  </p:stCondLst>
                                  <p:iterate type="el" backwards="0">
                                    <p:tmAbs val="0"/>
                                  </p:iterate>
                                  <p:childTnLst>
                                    <p:set>
                                      <p:cBhvr>
                                        <p:cTn id="58" fill="hold"/>
                                        <p:tgtEl>
                                          <p:spTgt spid="269"/>
                                        </p:tgtEl>
                                        <p:attrNameLst>
                                          <p:attrName>style.visibility</p:attrName>
                                        </p:attrNameLst>
                                      </p:cBhvr>
                                      <p:to>
                                        <p:strVal val="visible"/>
                                      </p:to>
                                    </p:set>
                                  </p:childTnLst>
                                </p:cTn>
                              </p:par>
                            </p:childTnLst>
                          </p:cTn>
                        </p:par>
                        <p:par>
                          <p:cTn id="59" fill="hold">
                            <p:stCondLst>
                              <p:cond delay="0"/>
                            </p:stCondLst>
                            <p:childTnLst>
                              <p:par>
                                <p:cTn id="60" presetClass="entr" nodeType="afterEffect" presetSubtype="0" presetID="1" grpId="17" fill="hold">
                                  <p:stCondLst>
                                    <p:cond delay="0"/>
                                  </p:stCondLst>
                                  <p:iterate type="el" backwards="0">
                                    <p:tmAbs val="0"/>
                                  </p:iterate>
                                  <p:childTnLst>
                                    <p:set>
                                      <p:cBhvr>
                                        <p:cTn id="61" fill="hold"/>
                                        <p:tgtEl>
                                          <p:spTgt spid="270"/>
                                        </p:tgtEl>
                                        <p:attrNameLst>
                                          <p:attrName>style.visibility</p:attrName>
                                        </p:attrNameLst>
                                      </p:cBhvr>
                                      <p:to>
                                        <p:strVal val="visible"/>
                                      </p:to>
                                    </p:set>
                                  </p:childTnLst>
                                </p:cTn>
                              </p:par>
                            </p:childTnLst>
                          </p:cTn>
                        </p:par>
                        <p:par>
                          <p:cTn id="62" fill="hold">
                            <p:stCondLst>
                              <p:cond delay="0"/>
                            </p:stCondLst>
                            <p:childTnLst>
                              <p:par>
                                <p:cTn id="63" presetClass="entr" nodeType="afterEffect" presetSubtype="0" presetID="1" grpId="18" fill="hold">
                                  <p:stCondLst>
                                    <p:cond delay="0"/>
                                  </p:stCondLst>
                                  <p:iterate type="el" backwards="0">
                                    <p:tmAbs val="0"/>
                                  </p:iterate>
                                  <p:childTnLst>
                                    <p:set>
                                      <p:cBhvr>
                                        <p:cTn id="64" fill="hold"/>
                                        <p:tgtEl>
                                          <p:spTgt spid="2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9" fill="hold">
                                  <p:stCondLst>
                                    <p:cond delay="0"/>
                                  </p:stCondLst>
                                  <p:iterate type="el" backwards="0">
                                    <p:tmAbs val="0"/>
                                  </p:iterate>
                                  <p:childTnLst>
                                    <p:set>
                                      <p:cBhvr>
                                        <p:cTn id="68" fill="hold"/>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4"/>
      <p:bldP build="whole" bldLvl="1" animBg="1" rev="0" advAuto="0" spid="264" grpId="4"/>
      <p:bldP build="whole" bldLvl="1" animBg="1" rev="0" advAuto="0" spid="261" grpId="2"/>
      <p:bldP build="whole" bldLvl="1" animBg="1" rev="0" advAuto="0" spid="263" grpId="5"/>
      <p:bldP build="whole" bldLvl="1" animBg="1" rev="0" advAuto="0" spid="271" grpId="18"/>
      <p:bldP build="whole" bldLvl="1" animBg="1" rev="0" advAuto="0" spid="261" grpId="8"/>
      <p:bldP build="whole" bldLvl="1" animBg="1" rev="0" advAuto="0" spid="263" grpId="10"/>
      <p:bldP build="whole" bldLvl="1" animBg="1" rev="0" advAuto="0" spid="264" grpId="11"/>
      <p:bldP build="whole" bldLvl="1" animBg="1" rev="0" advAuto="0" spid="266" grpId="13"/>
      <p:bldP build="whole" bldLvl="1" animBg="1" rev="0" advAuto="0" spid="267" grpId="15"/>
      <p:bldP build="whole" bldLvl="1" animBg="1" rev="0" advAuto="0" spid="260" grpId="1"/>
      <p:bldP build="whole" bldLvl="1" animBg="1" rev="0" advAuto="0" spid="262" grpId="3"/>
      <p:bldP build="whole" bldLvl="1" animBg="1" rev="0" advAuto="0" spid="265" grpId="6"/>
      <p:bldP build="whole" bldLvl="1" animBg="1" rev="0" advAuto="0" spid="270" grpId="17"/>
      <p:bldP build="whole" bldLvl="1" animBg="1" rev="0" advAuto="0" spid="272" grpId="19"/>
      <p:bldP build="whole" bldLvl="1" animBg="1" rev="0" advAuto="0" spid="260" grpId="7"/>
      <p:bldP build="whole" bldLvl="1" animBg="1" rev="0" advAuto="0" spid="262" grpId="9"/>
      <p:bldP build="whole" bldLvl="1" animBg="1" rev="0" advAuto="0" spid="265" grpId="12"/>
      <p:bldP build="whole" bldLvl="1" animBg="1" rev="0" advAuto="0" spid="269" grpId="16"/>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Google Shape;253;p29"/>
          <p:cNvSpPr txBox="1"/>
          <p:nvPr>
            <p:ph type="title"/>
          </p:nvPr>
        </p:nvSpPr>
        <p:spPr>
          <a:xfrm>
            <a:off x="311699" y="445025"/>
            <a:ext cx="8520602" cy="572701"/>
          </a:xfrm>
          <a:prstGeom prst="rect">
            <a:avLst/>
          </a:prstGeom>
        </p:spPr>
        <p:txBody>
          <a:bodyPr/>
          <a:lstStyle>
            <a:lvl1pPr>
              <a:defRPr sz="2500"/>
            </a:lvl1pPr>
          </a:lstStyle>
          <a:p>
            <a:pPr/>
            <a:r>
              <a:t>Learning Rate of Connected Caveman</a:t>
            </a:r>
          </a:p>
        </p:txBody>
      </p:sp>
      <p:pic>
        <p:nvPicPr>
          <p:cNvPr id="275" name="Google Shape;254;p29" descr="Google Shape;254;p29"/>
          <p:cNvPicPr>
            <a:picLocks noChangeAspect="1"/>
          </p:cNvPicPr>
          <p:nvPr/>
        </p:nvPicPr>
        <p:blipFill>
          <a:blip r:embed="rId2">
            <a:extLst/>
          </a:blip>
          <a:stretch>
            <a:fillRect/>
          </a:stretch>
        </p:blipFill>
        <p:spPr>
          <a:xfrm>
            <a:off x="184105" y="1280725"/>
            <a:ext cx="4387902" cy="2927226"/>
          </a:xfrm>
          <a:prstGeom prst="rect">
            <a:avLst/>
          </a:prstGeom>
          <a:ln w="12700">
            <a:miter lim="400000"/>
          </a:ln>
        </p:spPr>
      </p:pic>
      <p:pic>
        <p:nvPicPr>
          <p:cNvPr id="276" name="Google Shape;255;p29" descr="Google Shape;255;p29"/>
          <p:cNvPicPr>
            <a:picLocks noChangeAspect="1"/>
          </p:cNvPicPr>
          <p:nvPr/>
        </p:nvPicPr>
        <p:blipFill>
          <a:blip r:embed="rId3">
            <a:extLst/>
          </a:blip>
          <a:stretch>
            <a:fillRect/>
          </a:stretch>
        </p:blipFill>
        <p:spPr>
          <a:xfrm>
            <a:off x="4656325" y="1438075"/>
            <a:ext cx="4387901" cy="2612516"/>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Google Shape;260;p30"/>
          <p:cNvSpPr txBox="1"/>
          <p:nvPr/>
        </p:nvSpPr>
        <p:spPr>
          <a:xfrm>
            <a:off x="311699" y="2929775"/>
            <a:ext cx="3354901" cy="135882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342900">
              <a:lnSpc>
                <a:spcPct val="115000"/>
              </a:lnSpc>
              <a:buClr>
                <a:srgbClr val="ADADAD"/>
              </a:buClr>
              <a:buSzPts val="1800"/>
              <a:buFont typeface="Arial"/>
              <a:buChar char="●"/>
              <a:defRPr sz="1800">
                <a:solidFill>
                  <a:srgbClr val="ADADAD"/>
                </a:solidFill>
              </a:defRPr>
            </a:lvl1pPr>
          </a:lstStyle>
          <a:p>
            <a:pPr/>
            <a:r>
              <a:t>As             , the size of the boundary nodes increase in         and the interior nodes increase in </a:t>
            </a:r>
          </a:p>
        </p:txBody>
      </p:sp>
      <p:sp>
        <p:nvSpPr>
          <p:cNvPr id="279" name="Google Shape;261;p30"/>
          <p:cNvSpPr txBox="1"/>
          <p:nvPr>
            <p:ph type="title"/>
          </p:nvPr>
        </p:nvSpPr>
        <p:spPr>
          <a:xfrm>
            <a:off x="311699" y="445025"/>
            <a:ext cx="8520602" cy="572701"/>
          </a:xfrm>
          <a:prstGeom prst="rect">
            <a:avLst/>
          </a:prstGeom>
        </p:spPr>
        <p:txBody>
          <a:bodyPr/>
          <a:lstStyle>
            <a:lvl1pPr>
              <a:defRPr sz="2500"/>
            </a:lvl1pPr>
          </a:lstStyle>
          <a:p>
            <a:pPr/>
            <a:r>
              <a:t>Grid</a:t>
            </a:r>
          </a:p>
        </p:txBody>
      </p:sp>
      <p:sp>
        <p:nvSpPr>
          <p:cNvPr id="280" name="Google Shape;262;p30"/>
          <p:cNvSpPr/>
          <p:nvPr/>
        </p:nvSpPr>
        <p:spPr>
          <a:xfrm>
            <a:off x="4426599" y="840074"/>
            <a:ext cx="4146601" cy="3727501"/>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pic>
        <p:nvPicPr>
          <p:cNvPr id="281" name="Google Shape;263;p30" descr="Google Shape;263;p30"/>
          <p:cNvPicPr>
            <a:picLocks noChangeAspect="1"/>
          </p:cNvPicPr>
          <p:nvPr/>
        </p:nvPicPr>
        <p:blipFill>
          <a:blip r:embed="rId2">
            <a:extLst/>
          </a:blip>
          <a:stretch>
            <a:fillRect/>
          </a:stretch>
        </p:blipFill>
        <p:spPr>
          <a:xfrm>
            <a:off x="4508200" y="1359599"/>
            <a:ext cx="3983400" cy="3000951"/>
          </a:xfrm>
          <a:prstGeom prst="rect">
            <a:avLst/>
          </a:prstGeom>
          <a:ln w="12700">
            <a:miter lim="400000"/>
          </a:ln>
        </p:spPr>
      </p:pic>
      <p:sp>
        <p:nvSpPr>
          <p:cNvPr id="282" name="Google Shape;264;p30"/>
          <p:cNvSpPr txBox="1"/>
          <p:nvPr>
            <p:ph type="body" sz="quarter" idx="1"/>
          </p:nvPr>
        </p:nvSpPr>
        <p:spPr>
          <a:xfrm>
            <a:off x="311700" y="1152474"/>
            <a:ext cx="3810900" cy="572702"/>
          </a:xfrm>
          <a:prstGeom prst="rect">
            <a:avLst/>
          </a:prstGeom>
        </p:spPr>
        <p:txBody>
          <a:bodyPr/>
          <a:lstStyle/>
          <a:p>
            <a:pPr/>
            <a:r>
              <a:t>                    grid</a:t>
            </a:r>
          </a:p>
        </p:txBody>
      </p:sp>
      <p:pic>
        <p:nvPicPr>
          <p:cNvPr id="283" name="[173,173,173,&quot;https://www.codecogs.com/eqnedit.php?latex=G%20%3D%20n%20%5Ctimes%20n#0&quot;]Google Shape;265;p30" descr="[173,173,173,&quot;https://www.codecogs.com/eqnedit.php?latex=G%20%3D%20n%20%5Ctimes%20n#0&quot;]Google Shape;265;p30"/>
          <p:cNvPicPr>
            <a:picLocks noChangeAspect="1"/>
          </p:cNvPicPr>
          <p:nvPr/>
        </p:nvPicPr>
        <p:blipFill>
          <a:blip r:embed="rId3">
            <a:extLst/>
          </a:blip>
          <a:stretch>
            <a:fillRect/>
          </a:stretch>
        </p:blipFill>
        <p:spPr>
          <a:xfrm>
            <a:off x="871774" y="1303225"/>
            <a:ext cx="1171866" cy="190501"/>
          </a:xfrm>
          <a:prstGeom prst="rect">
            <a:avLst/>
          </a:prstGeom>
          <a:ln w="12700">
            <a:miter lim="400000"/>
          </a:ln>
        </p:spPr>
      </p:pic>
      <p:pic>
        <p:nvPicPr>
          <p:cNvPr id="284" name="[173,173,173,&quot;https://www.codecogs.com/eqnedit.php?latex=n%20%5Crightarrow%20%5Cinfty#0&quot;]Google Shape;266;p30" descr="[173,173,173,&quot;https://www.codecogs.com/eqnedit.php?latex=n%20%5Crightarrow%20%5Cinfty#0&quot;]Google Shape;266;p30"/>
          <p:cNvPicPr>
            <a:picLocks noChangeAspect="1"/>
          </p:cNvPicPr>
          <p:nvPr/>
        </p:nvPicPr>
        <p:blipFill>
          <a:blip r:embed="rId4">
            <a:extLst/>
          </a:blip>
          <a:stretch>
            <a:fillRect/>
          </a:stretch>
        </p:blipFill>
        <p:spPr>
          <a:xfrm>
            <a:off x="1205624" y="3097825"/>
            <a:ext cx="694676" cy="119076"/>
          </a:xfrm>
          <a:prstGeom prst="rect">
            <a:avLst/>
          </a:prstGeom>
          <a:ln w="12700">
            <a:miter lim="400000"/>
          </a:ln>
        </p:spPr>
      </p:pic>
      <p:pic>
        <p:nvPicPr>
          <p:cNvPr id="285" name="[173,173,173,&quot;https://www.codecogs.com/eqnedit.php?latex=%5Ctheta(n)#0&quot;]Google Shape;267;p30" descr="[173,173,173,&quot;https://www.codecogs.com/eqnedit.php?latex=%5Ctheta(n)#0&quot;]Google Shape;267;p30"/>
          <p:cNvPicPr>
            <a:picLocks noChangeAspect="1"/>
          </p:cNvPicPr>
          <p:nvPr/>
        </p:nvPicPr>
        <p:blipFill>
          <a:blip r:embed="rId5">
            <a:extLst/>
          </a:blip>
          <a:stretch>
            <a:fillRect/>
          </a:stretch>
        </p:blipFill>
        <p:spPr>
          <a:xfrm>
            <a:off x="1128877" y="3676624"/>
            <a:ext cx="409865" cy="234226"/>
          </a:xfrm>
          <a:prstGeom prst="rect">
            <a:avLst/>
          </a:prstGeom>
          <a:ln w="12700">
            <a:miter lim="400000"/>
          </a:ln>
        </p:spPr>
      </p:pic>
      <p:pic>
        <p:nvPicPr>
          <p:cNvPr id="286" name="[173,173,173,&quot;https://www.codecogs.com/eqnedit.php?latex=%5Ctheta(n%5E2)#0&quot;]Google Shape;268;p30" descr="[173,173,173,&quot;https://www.codecogs.com/eqnedit.php?latex=%5Ctheta(n%5E2)#0&quot;]Google Shape;268;p30"/>
          <p:cNvPicPr>
            <a:picLocks noChangeAspect="1"/>
          </p:cNvPicPr>
          <p:nvPr/>
        </p:nvPicPr>
        <p:blipFill>
          <a:blip r:embed="rId6">
            <a:extLst/>
          </a:blip>
          <a:stretch>
            <a:fillRect/>
          </a:stretch>
        </p:blipFill>
        <p:spPr>
          <a:xfrm>
            <a:off x="2738024" y="3994677"/>
            <a:ext cx="466876" cy="234226"/>
          </a:xfrm>
          <a:prstGeom prst="rect">
            <a:avLst/>
          </a:prstGeom>
          <a:ln w="12700">
            <a:miter lim="400000"/>
          </a:ln>
        </p:spPr>
      </p:pic>
      <p:pic>
        <p:nvPicPr>
          <p:cNvPr id="287" name="[33,33,33,&quot;https://www.codecogs.com/eqnedit.php?latex=5%5Ctimes%205%20%5Ctext%7B%20grid%7D#0&quot;]Google Shape;269;p30" descr="[33,33,33,&quot;https://www.codecogs.com/eqnedit.php?latex=5%5Ctimes%205%20%5Ctext%7B%20grid%7D#0&quot;]Google Shape;269;p30"/>
          <p:cNvPicPr>
            <a:picLocks noChangeAspect="1"/>
          </p:cNvPicPr>
          <p:nvPr/>
        </p:nvPicPr>
        <p:blipFill>
          <a:blip r:embed="rId7">
            <a:extLst/>
          </a:blip>
          <a:stretch>
            <a:fillRect/>
          </a:stretch>
        </p:blipFill>
        <p:spPr>
          <a:xfrm>
            <a:off x="6056174" y="1017724"/>
            <a:ext cx="887452" cy="190501"/>
          </a:xfrm>
          <a:prstGeom prst="rect">
            <a:avLst/>
          </a:prstGeom>
          <a:ln w="12700">
            <a:miter lim="400000"/>
          </a:ln>
        </p:spPr>
      </p:pic>
      <p:pic>
        <p:nvPicPr>
          <p:cNvPr id="288" name="[33,33,33,&quot;https://www.codecogs.com/eqnedit.php?latex=(1%2C1)#0&quot;]Google Shape;270;p30" descr="[33,33,33,&quot;https://www.codecogs.com/eqnedit.php?latex=(1%2C1)#0&quot;]Google Shape;270;p30"/>
          <p:cNvPicPr>
            <a:picLocks noChangeAspect="1"/>
          </p:cNvPicPr>
          <p:nvPr/>
        </p:nvPicPr>
        <p:blipFill>
          <a:blip r:embed="rId8">
            <a:extLst/>
          </a:blip>
          <a:stretch>
            <a:fillRect/>
          </a:stretch>
        </p:blipFill>
        <p:spPr>
          <a:xfrm>
            <a:off x="4690724" y="1493725"/>
            <a:ext cx="242526" cy="119076"/>
          </a:xfrm>
          <a:prstGeom prst="rect">
            <a:avLst/>
          </a:prstGeom>
          <a:ln w="12700">
            <a:miter lim="400000"/>
          </a:ln>
        </p:spPr>
      </p:pic>
      <p:sp>
        <p:nvSpPr>
          <p:cNvPr id="289" name="Google Shape;271;p30"/>
          <p:cNvSpPr/>
          <p:nvPr/>
        </p:nvSpPr>
        <p:spPr>
          <a:xfrm>
            <a:off x="5161050" y="1579885"/>
            <a:ext cx="2225751" cy="2247376"/>
          </a:xfrm>
          <a:custGeom>
            <a:avLst/>
            <a:gdLst/>
            <a:ahLst/>
            <a:cxnLst>
              <a:cxn ang="0">
                <a:pos x="wd2" y="hd2"/>
              </a:cxn>
              <a:cxn ang="5400000">
                <a:pos x="wd2" y="hd2"/>
              </a:cxn>
              <a:cxn ang="10800000">
                <a:pos x="wd2" y="hd2"/>
              </a:cxn>
              <a:cxn ang="16200000">
                <a:pos x="wd2" y="hd2"/>
              </a:cxn>
            </a:cxnLst>
            <a:rect l="0" t="0" r="r" b="b"/>
            <a:pathLst>
              <a:path w="21005" h="21034" fill="norm" stroke="1" extrusionOk="0">
                <a:moveTo>
                  <a:pt x="0" y="0"/>
                </a:moveTo>
                <a:cubicBezTo>
                  <a:pt x="4435" y="0"/>
                  <a:pt x="8869" y="89"/>
                  <a:pt x="13304" y="89"/>
                </a:cubicBezTo>
                <a:cubicBezTo>
                  <a:pt x="14937" y="89"/>
                  <a:pt x="16570" y="44"/>
                  <a:pt x="18203" y="44"/>
                </a:cubicBezTo>
                <a:cubicBezTo>
                  <a:pt x="19038" y="44"/>
                  <a:pt x="20131" y="-183"/>
                  <a:pt x="20675" y="445"/>
                </a:cubicBezTo>
                <a:cubicBezTo>
                  <a:pt x="21329" y="1202"/>
                  <a:pt x="20810" y="2435"/>
                  <a:pt x="20810" y="3432"/>
                </a:cubicBezTo>
                <a:cubicBezTo>
                  <a:pt x="20810" y="5646"/>
                  <a:pt x="20897" y="7870"/>
                  <a:pt x="20675" y="10073"/>
                </a:cubicBezTo>
                <a:cubicBezTo>
                  <a:pt x="20322" y="13562"/>
                  <a:pt x="21600" y="17233"/>
                  <a:pt x="20585" y="20592"/>
                </a:cubicBezTo>
                <a:cubicBezTo>
                  <a:pt x="20429" y="21108"/>
                  <a:pt x="19504" y="20695"/>
                  <a:pt x="18967" y="20771"/>
                </a:cubicBezTo>
                <a:cubicBezTo>
                  <a:pt x="16757" y="21084"/>
                  <a:pt x="14502" y="20815"/>
                  <a:pt x="12270" y="20815"/>
                </a:cubicBezTo>
                <a:cubicBezTo>
                  <a:pt x="9588" y="20815"/>
                  <a:pt x="6907" y="20726"/>
                  <a:pt x="4225" y="20726"/>
                </a:cubicBezTo>
                <a:cubicBezTo>
                  <a:pt x="3026" y="20726"/>
                  <a:pt x="1605" y="21417"/>
                  <a:pt x="629" y="20726"/>
                </a:cubicBezTo>
                <a:cubicBezTo>
                  <a:pt x="184" y="20411"/>
                  <a:pt x="360" y="19664"/>
                  <a:pt x="360" y="19122"/>
                </a:cubicBezTo>
                <a:cubicBezTo>
                  <a:pt x="360" y="17829"/>
                  <a:pt x="360" y="16536"/>
                  <a:pt x="360" y="15244"/>
                </a:cubicBezTo>
                <a:cubicBezTo>
                  <a:pt x="360" y="13427"/>
                  <a:pt x="719" y="11622"/>
                  <a:pt x="719" y="9806"/>
                </a:cubicBezTo>
                <a:cubicBezTo>
                  <a:pt x="719" y="8736"/>
                  <a:pt x="192" y="7554"/>
                  <a:pt x="674" y="6597"/>
                </a:cubicBezTo>
                <a:cubicBezTo>
                  <a:pt x="1055" y="5842"/>
                  <a:pt x="2296" y="5973"/>
                  <a:pt x="3146" y="5973"/>
                </a:cubicBezTo>
                <a:cubicBezTo>
                  <a:pt x="4869" y="5973"/>
                  <a:pt x="6592" y="5973"/>
                  <a:pt x="8315" y="5973"/>
                </a:cubicBezTo>
                <a:cubicBezTo>
                  <a:pt x="9963" y="5973"/>
                  <a:pt x="11619" y="5854"/>
                  <a:pt x="13259" y="6017"/>
                </a:cubicBezTo>
                <a:cubicBezTo>
                  <a:pt x="13733" y="6064"/>
                  <a:pt x="14469" y="6133"/>
                  <a:pt x="14562" y="6597"/>
                </a:cubicBezTo>
                <a:cubicBezTo>
                  <a:pt x="14874" y="8141"/>
                  <a:pt x="14449" y="9754"/>
                  <a:pt x="14607" y="11321"/>
                </a:cubicBezTo>
                <a:cubicBezTo>
                  <a:pt x="14730" y="12538"/>
                  <a:pt x="15295" y="14265"/>
                  <a:pt x="14292" y="14976"/>
                </a:cubicBezTo>
                <a:cubicBezTo>
                  <a:pt x="13500" y="15538"/>
                  <a:pt x="12340" y="15028"/>
                  <a:pt x="11371" y="14932"/>
                </a:cubicBezTo>
                <a:cubicBezTo>
                  <a:pt x="9643" y="14761"/>
                  <a:pt x="7252" y="14436"/>
                  <a:pt x="6607" y="12837"/>
                </a:cubicBezTo>
                <a:cubicBezTo>
                  <a:pt x="6446" y="12436"/>
                  <a:pt x="6184" y="11758"/>
                  <a:pt x="6562" y="11544"/>
                </a:cubicBezTo>
                <a:cubicBezTo>
                  <a:pt x="7478" y="11025"/>
                  <a:pt x="8608" y="10920"/>
                  <a:pt x="9663" y="10920"/>
                </a:cubicBezTo>
              </a:path>
            </a:pathLst>
          </a:custGeom>
          <a:ln>
            <a:solidFill>
              <a:srgbClr val="FF0000"/>
            </a:solidFill>
          </a:ln>
        </p:spPr>
        <p:txBody>
          <a:bodyPr lIns="0" tIns="0" rIns="0" bIns="0"/>
          <a:lstStyle/>
          <a:p>
            <a:pPr>
              <a:defRPr>
                <a:solidFill>
                  <a:srgbClr val="000000"/>
                </a:solidFill>
              </a:defRPr>
            </a:pPr>
          </a:p>
        </p:txBody>
      </p:sp>
      <p:sp>
        <p:nvSpPr>
          <p:cNvPr id="290" name="Google Shape;272;p30"/>
          <p:cNvSpPr/>
          <p:nvPr/>
        </p:nvSpPr>
        <p:spPr>
          <a:xfrm>
            <a:off x="6122699" y="2675263"/>
            <a:ext cx="97500" cy="166701"/>
          </a:xfrm>
          <a:custGeom>
            <a:avLst/>
            <a:gdLst/>
            <a:ahLst/>
            <a:cxnLst>
              <a:cxn ang="0">
                <a:pos x="wd2" y="hd2"/>
              </a:cxn>
              <a:cxn ang="5400000">
                <a:pos x="wd2" y="hd2"/>
              </a:cxn>
              <a:cxn ang="10800000">
                <a:pos x="wd2" y="hd2"/>
              </a:cxn>
              <a:cxn ang="16200000">
                <a:pos x="wd2" y="hd2"/>
              </a:cxn>
            </a:cxnLst>
            <a:rect l="0" t="0" r="r" b="b"/>
            <a:pathLst>
              <a:path w="18930" h="21600" fill="norm" stroke="1" extrusionOk="0">
                <a:moveTo>
                  <a:pt x="0" y="0"/>
                </a:moveTo>
                <a:cubicBezTo>
                  <a:pt x="6606" y="2650"/>
                  <a:pt x="15460" y="4529"/>
                  <a:pt x="18493" y="9258"/>
                </a:cubicBezTo>
                <a:cubicBezTo>
                  <a:pt x="21600" y="14101"/>
                  <a:pt x="7228" y="16887"/>
                  <a:pt x="3699" y="21600"/>
                </a:cubicBezTo>
              </a:path>
            </a:pathLst>
          </a:custGeom>
          <a:ln>
            <a:solidFill>
              <a:srgbClr val="FF0000"/>
            </a:solidFill>
          </a:ln>
        </p:spPr>
        <p:txBody>
          <a:bodyPr lIns="0" tIns="0" rIns="0" bIns="0"/>
          <a:lstStyle/>
          <a:p>
            <a:pPr>
              <a:defRPr>
                <a:solidFill>
                  <a:srgbClr val="000000"/>
                </a:solidFill>
              </a:defRPr>
            </a:pPr>
          </a:p>
        </p:txBody>
      </p:sp>
      <p:sp>
        <p:nvSpPr>
          <p:cNvPr id="291" name="Google Shape;273;p30"/>
          <p:cNvSpPr txBox="1"/>
          <p:nvPr/>
        </p:nvSpPr>
        <p:spPr>
          <a:xfrm>
            <a:off x="311699" y="1779224"/>
            <a:ext cx="3534302" cy="151122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42900">
              <a:lnSpc>
                <a:spcPct val="115000"/>
              </a:lnSpc>
              <a:buClr>
                <a:srgbClr val="ADADAD"/>
              </a:buClr>
              <a:buSzPts val="1800"/>
              <a:buFont typeface="Arial"/>
              <a:buChar char="●"/>
              <a:defRPr sz="1800">
                <a:solidFill>
                  <a:srgbClr val="ADADAD"/>
                </a:solidFill>
              </a:defRPr>
            </a:pPr>
            <a:r>
              <a:t>We induce a </a:t>
            </a:r>
            <a:r>
              <a:rPr u="sng"/>
              <a:t>spiral ordering</a:t>
            </a:r>
            <a:r>
              <a:t> starting from (1,1) to the center of the grid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9"/>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2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278"/>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284"/>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285"/>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2"/>
      <p:bldP build="whole" bldLvl="1" animBg="1" rev="0" advAuto="0" spid="290" grpId="4"/>
      <p:bldP build="whole" bldLvl="1" animBg="1" rev="0" advAuto="0" spid="284" grpId="6"/>
      <p:bldP build="whole" bldLvl="1" animBg="1" rev="0" advAuto="0" spid="285" grpId="7"/>
      <p:bldP build="whole" bldLvl="1" animBg="1" rev="0" advAuto="0" spid="278" grpId="5"/>
      <p:bldP build="whole" bldLvl="1" animBg="1" rev="0" advAuto="0" spid="291" grpId="1"/>
      <p:bldP build="whole" bldLvl="1" animBg="1" rev="0" advAuto="0" spid="286" grpId="8"/>
      <p:bldP build="whole" bldLvl="1" animBg="1" rev="0" advAuto="0" spid="289"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Google Shape;278;p31"/>
          <p:cNvSpPr txBox="1"/>
          <p:nvPr/>
        </p:nvSpPr>
        <p:spPr>
          <a:xfrm>
            <a:off x="311699" y="3288750"/>
            <a:ext cx="3624302" cy="74765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342900">
              <a:lnSpc>
                <a:spcPct val="115000"/>
              </a:lnSpc>
              <a:buClr>
                <a:srgbClr val="ADADAD"/>
              </a:buClr>
              <a:buSzPts val="1800"/>
              <a:buFont typeface="Arial"/>
              <a:buChar char="●"/>
              <a:defRPr sz="1800">
                <a:solidFill>
                  <a:srgbClr val="ADADAD"/>
                </a:solidFill>
              </a:defRPr>
            </a:lvl1pPr>
          </a:lstStyle>
          <a:p>
            <a:pPr/>
            <a:r>
              <a:t>The learning rate in the second layer converges to</a:t>
            </a:r>
          </a:p>
        </p:txBody>
      </p:sp>
      <p:sp>
        <p:nvSpPr>
          <p:cNvPr id="294" name="Google Shape;279;p31"/>
          <p:cNvSpPr/>
          <p:nvPr/>
        </p:nvSpPr>
        <p:spPr>
          <a:xfrm>
            <a:off x="4254274" y="1017724"/>
            <a:ext cx="4405201" cy="3630302"/>
          </a:xfrm>
          <a:prstGeom prst="rect">
            <a:avLst/>
          </a:prstGeom>
          <a:solidFill>
            <a:srgbClr val="FFFFFF"/>
          </a:solidFill>
          <a:ln>
            <a:solidFill>
              <a:srgbClr val="303030"/>
            </a:solidFill>
          </a:ln>
        </p:spPr>
        <p:txBody>
          <a:bodyPr lIns="0" tIns="0" rIns="0" bIns="0" anchor="ctr"/>
          <a:lstStyle/>
          <a:p>
            <a:pPr>
              <a:defRPr>
                <a:solidFill>
                  <a:srgbClr val="000000"/>
                </a:solidFill>
              </a:defRPr>
            </a:pPr>
          </a:p>
        </p:txBody>
      </p:sp>
      <p:sp>
        <p:nvSpPr>
          <p:cNvPr id="295" name="Google Shape;280;p31"/>
          <p:cNvSpPr txBox="1"/>
          <p:nvPr>
            <p:ph type="title"/>
          </p:nvPr>
        </p:nvSpPr>
        <p:spPr>
          <a:xfrm>
            <a:off x="311699" y="445025"/>
            <a:ext cx="8520602" cy="572701"/>
          </a:xfrm>
          <a:prstGeom prst="rect">
            <a:avLst/>
          </a:prstGeom>
        </p:spPr>
        <p:txBody>
          <a:bodyPr/>
          <a:lstStyle>
            <a:lvl1pPr>
              <a:defRPr sz="2500"/>
            </a:lvl1pPr>
          </a:lstStyle>
          <a:p>
            <a:pPr/>
            <a:r>
              <a:t>Learning rate for grid</a:t>
            </a:r>
          </a:p>
        </p:txBody>
      </p:sp>
      <p:pic>
        <p:nvPicPr>
          <p:cNvPr id="296" name="Google Shape;281;p31" descr="Google Shape;281;p31"/>
          <p:cNvPicPr>
            <a:picLocks noChangeAspect="1"/>
          </p:cNvPicPr>
          <p:nvPr/>
        </p:nvPicPr>
        <p:blipFill>
          <a:blip r:embed="rId2">
            <a:extLst/>
          </a:blip>
          <a:stretch>
            <a:fillRect/>
          </a:stretch>
        </p:blipFill>
        <p:spPr>
          <a:xfrm>
            <a:off x="4363575" y="1228325"/>
            <a:ext cx="4015725" cy="3134850"/>
          </a:xfrm>
          <a:prstGeom prst="rect">
            <a:avLst/>
          </a:prstGeom>
          <a:ln w="12700">
            <a:miter lim="400000"/>
          </a:ln>
        </p:spPr>
      </p:pic>
      <p:sp>
        <p:nvSpPr>
          <p:cNvPr id="297" name="Google Shape;282;p31"/>
          <p:cNvSpPr txBox="1"/>
          <p:nvPr>
            <p:ph type="body" sz="quarter" idx="1"/>
          </p:nvPr>
        </p:nvSpPr>
        <p:spPr>
          <a:xfrm>
            <a:off x="311699" y="1152474"/>
            <a:ext cx="3777902" cy="864902"/>
          </a:xfrm>
          <a:prstGeom prst="rect">
            <a:avLst/>
          </a:prstGeom>
        </p:spPr>
        <p:txBody>
          <a:bodyPr/>
          <a:lstStyle/>
          <a:p>
            <a:pPr/>
            <a:r>
              <a:t>The boundary nodes all learn successfully with probability   </a:t>
            </a:r>
          </a:p>
        </p:txBody>
      </p:sp>
      <p:pic>
        <p:nvPicPr>
          <p:cNvPr id="298" name="[173,173,173,&quot;https://www.codecogs.com/eqnedit.php?latex=q#0&quot;]Google Shape;283;p31" descr="[173,173,173,&quot;https://www.codecogs.com/eqnedit.php?latex=q#0&quot;]Google Shape;283;p31"/>
          <p:cNvPicPr>
            <a:picLocks noChangeAspect="1"/>
          </p:cNvPicPr>
          <p:nvPr/>
        </p:nvPicPr>
        <p:blipFill>
          <a:blip r:embed="rId3">
            <a:extLst/>
          </a:blip>
          <a:stretch>
            <a:fillRect/>
          </a:stretch>
        </p:blipFill>
        <p:spPr>
          <a:xfrm>
            <a:off x="3769000" y="1680199"/>
            <a:ext cx="107051" cy="161526"/>
          </a:xfrm>
          <a:prstGeom prst="rect">
            <a:avLst/>
          </a:prstGeom>
          <a:ln w="12700">
            <a:miter lim="400000"/>
          </a:ln>
        </p:spPr>
      </p:pic>
      <p:pic>
        <p:nvPicPr>
          <p:cNvPr id="299" name="[173,173,173,&quot;https://www.codecogs.com/eqnedit.php?latex=%5Cfrac%7Bq%5E2%7D%7B1-2q(1-q)%7D#0&quot;]Google Shape;284;p31" descr="[173,173,173,&quot;https://www.codecogs.com/eqnedit.php?latex=%5Cfrac%7Bq%5E2%7D%7B1-2q(1-q)%7D#0&quot;]Google Shape;284;p31"/>
          <p:cNvPicPr>
            <a:picLocks noChangeAspect="1"/>
          </p:cNvPicPr>
          <p:nvPr/>
        </p:nvPicPr>
        <p:blipFill>
          <a:blip r:embed="rId4">
            <a:extLst/>
          </a:blip>
          <a:stretch>
            <a:fillRect/>
          </a:stretch>
        </p:blipFill>
        <p:spPr>
          <a:xfrm>
            <a:off x="827900" y="4037474"/>
            <a:ext cx="926902" cy="403226"/>
          </a:xfrm>
          <a:prstGeom prst="rect">
            <a:avLst/>
          </a:prstGeom>
          <a:ln w="12700">
            <a:miter lim="400000"/>
          </a:ln>
        </p:spPr>
      </p:pic>
      <p:sp>
        <p:nvSpPr>
          <p:cNvPr id="300" name="Google Shape;285;p31"/>
          <p:cNvSpPr txBox="1"/>
          <p:nvPr/>
        </p:nvSpPr>
        <p:spPr>
          <a:xfrm>
            <a:off x="311699" y="1919350"/>
            <a:ext cx="3624302" cy="135882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342900">
              <a:lnSpc>
                <a:spcPct val="115000"/>
              </a:lnSpc>
              <a:buClr>
                <a:srgbClr val="ADADAD"/>
              </a:buClr>
              <a:buSzPts val="1800"/>
              <a:buFont typeface="Arial"/>
              <a:buChar char="●"/>
              <a:defRPr sz="1800">
                <a:solidFill>
                  <a:srgbClr val="ADADAD"/>
                </a:solidFill>
              </a:defRPr>
            </a:lvl1pPr>
          </a:lstStyle>
          <a:p>
            <a:pPr/>
            <a:r>
              <a:t>In the second layer, the learning rate from node to node increases monotonically (non-corners)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0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93"/>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3"/>
      <p:bldP build="whole" bldLvl="1" animBg="1" rev="0" advAuto="0" spid="293" grpId="4"/>
      <p:bldP build="whole" bldLvl="1" animBg="1" rev="0" advAuto="0" spid="298" grpId="2"/>
      <p:bldP build="whole" bldLvl="1" animBg="1" rev="0" advAuto="0" spid="297" grpId="1"/>
      <p:bldP build="whole" bldLvl="1" animBg="1" rev="0" advAuto="0" spid="299" grpId="5"/>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Google Shape;61;p14"/>
          <p:cNvSpPr txBox="1"/>
          <p:nvPr>
            <p:ph type="title"/>
          </p:nvPr>
        </p:nvSpPr>
        <p:spPr>
          <a:xfrm>
            <a:off x="311699" y="445025"/>
            <a:ext cx="8520602" cy="572701"/>
          </a:xfrm>
          <a:prstGeom prst="rect">
            <a:avLst/>
          </a:prstGeom>
        </p:spPr>
        <p:txBody>
          <a:bodyPr/>
          <a:lstStyle>
            <a:lvl1pPr defTabSz="365760">
              <a:defRPr sz="2400"/>
            </a:lvl1pPr>
          </a:lstStyle>
          <a:p>
            <a:pPr/>
            <a:r>
              <a:t>Social Interactions and the Spread of Information</a:t>
            </a:r>
          </a:p>
        </p:txBody>
      </p:sp>
      <p:sp>
        <p:nvSpPr>
          <p:cNvPr id="114" name="Google Shape;62;p14"/>
          <p:cNvSpPr txBox="1"/>
          <p:nvPr>
            <p:ph type="body" sz="half" idx="1"/>
          </p:nvPr>
        </p:nvSpPr>
        <p:spPr>
          <a:xfrm>
            <a:off x="311700" y="1152475"/>
            <a:ext cx="5368800" cy="1781400"/>
          </a:xfrm>
          <a:prstGeom prst="rect">
            <a:avLst/>
          </a:prstGeom>
        </p:spPr>
        <p:txBody>
          <a:bodyPr/>
          <a:lstStyle/>
          <a:p>
            <a:pPr/>
            <a:r>
              <a:t>People make decisions often weighing their own private information and the public actions of those around them</a:t>
            </a:r>
          </a:p>
          <a:p>
            <a:pPr/>
            <a:r>
              <a:t>Social media and the internet can lead to lots of information dissemination</a:t>
            </a:r>
          </a:p>
        </p:txBody>
      </p:sp>
      <p:pic>
        <p:nvPicPr>
          <p:cNvPr id="115" name="Google Shape;63;p14" descr="Google Shape;63;p14"/>
          <p:cNvPicPr>
            <a:picLocks noChangeAspect="1"/>
          </p:cNvPicPr>
          <p:nvPr/>
        </p:nvPicPr>
        <p:blipFill>
          <a:blip r:embed="rId2">
            <a:extLst/>
          </a:blip>
          <a:stretch>
            <a:fillRect/>
          </a:stretch>
        </p:blipFill>
        <p:spPr>
          <a:xfrm>
            <a:off x="6265550" y="1152462"/>
            <a:ext cx="2082626" cy="208262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Google Shape;290;p32"/>
          <p:cNvSpPr txBox="1"/>
          <p:nvPr>
            <p:ph type="title"/>
          </p:nvPr>
        </p:nvSpPr>
        <p:spPr>
          <a:xfrm>
            <a:off x="311699" y="445025"/>
            <a:ext cx="8520602" cy="572701"/>
          </a:xfrm>
          <a:prstGeom prst="rect">
            <a:avLst/>
          </a:prstGeom>
        </p:spPr>
        <p:txBody>
          <a:bodyPr/>
          <a:lstStyle>
            <a:lvl1pPr>
              <a:defRPr sz="2500"/>
            </a:lvl1pPr>
          </a:lstStyle>
          <a:p>
            <a:pPr/>
            <a:r>
              <a:t>Learning rate converges to 1?</a:t>
            </a:r>
          </a:p>
        </p:txBody>
      </p:sp>
      <p:pic>
        <p:nvPicPr>
          <p:cNvPr id="303" name="Google Shape;291;p32" descr="Google Shape;291;p32"/>
          <p:cNvPicPr>
            <a:picLocks noChangeAspect="1"/>
          </p:cNvPicPr>
          <p:nvPr/>
        </p:nvPicPr>
        <p:blipFill>
          <a:blip r:embed="rId2">
            <a:extLst/>
          </a:blip>
          <a:stretch>
            <a:fillRect/>
          </a:stretch>
        </p:blipFill>
        <p:spPr>
          <a:xfrm>
            <a:off x="2213224" y="1125599"/>
            <a:ext cx="4717552" cy="3538151"/>
          </a:xfrm>
          <a:prstGeom prst="rect">
            <a:avLst/>
          </a:prstGeom>
          <a:ln w="12700">
            <a:miter lim="400000"/>
          </a:ln>
        </p:spPr>
      </p:pic>
      <p:grpSp>
        <p:nvGrpSpPr>
          <p:cNvPr id="306" name="Google Shape;292;p32"/>
          <p:cNvGrpSpPr/>
          <p:nvPr/>
        </p:nvGrpSpPr>
        <p:grpSpPr>
          <a:xfrm>
            <a:off x="3338850" y="1240384"/>
            <a:ext cx="2466301" cy="330681"/>
            <a:chOff x="0" y="0"/>
            <a:chExt cx="2466300" cy="330679"/>
          </a:xfrm>
        </p:grpSpPr>
        <p:sp>
          <p:nvSpPr>
            <p:cNvPr id="304" name="Rectangle"/>
            <p:cNvSpPr/>
            <p:nvPr/>
          </p:nvSpPr>
          <p:spPr>
            <a:xfrm>
              <a:off x="0" y="41440"/>
              <a:ext cx="2466301" cy="247800"/>
            </a:xfrm>
            <a:prstGeom prst="rect">
              <a:avLst/>
            </a:prstGeom>
            <a:solidFill>
              <a:srgbClr val="FFFFFF"/>
            </a:solidFill>
            <a:ln w="12700" cap="flat">
              <a:noFill/>
              <a:miter lim="400000"/>
            </a:ln>
            <a:effectLst/>
          </p:spPr>
          <p:txBody>
            <a:bodyPr wrap="square" lIns="0" tIns="0" rIns="0" bIns="0" numCol="1" anchor="ctr">
              <a:noAutofit/>
            </a:bodyPr>
            <a:lstStyle/>
            <a:p>
              <a:pPr algn="ctr">
                <a:defRPr sz="1100">
                  <a:solidFill>
                    <a:srgbClr val="000000"/>
                  </a:solidFill>
                </a:defRPr>
              </a:pPr>
            </a:p>
          </p:txBody>
        </p:sp>
        <p:sp>
          <p:nvSpPr>
            <p:cNvPr id="305" name="Size of grid vs learning rate"/>
            <p:cNvSpPr txBox="1"/>
            <p:nvPr/>
          </p:nvSpPr>
          <p:spPr>
            <a:xfrm>
              <a:off x="0" y="0"/>
              <a:ext cx="2466301" cy="330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solidFill>
                    <a:srgbClr val="000000"/>
                  </a:solidFill>
                </a:defRPr>
              </a:lvl1pPr>
            </a:lstStyle>
            <a:p>
              <a:pPr/>
              <a:r>
                <a:t>Size of grid vs learning rate</a:t>
              </a:r>
            </a:p>
          </p:txBody>
        </p:sp>
      </p:grpSp>
      <p:grpSp>
        <p:nvGrpSpPr>
          <p:cNvPr id="309" name="Google Shape;293;p32"/>
          <p:cNvGrpSpPr/>
          <p:nvPr/>
        </p:nvGrpSpPr>
        <p:grpSpPr>
          <a:xfrm>
            <a:off x="3338850" y="4374584"/>
            <a:ext cx="2466301" cy="330681"/>
            <a:chOff x="0" y="0"/>
            <a:chExt cx="2466300" cy="330679"/>
          </a:xfrm>
        </p:grpSpPr>
        <p:sp>
          <p:nvSpPr>
            <p:cNvPr id="307" name="Rectangle"/>
            <p:cNvSpPr/>
            <p:nvPr/>
          </p:nvSpPr>
          <p:spPr>
            <a:xfrm>
              <a:off x="0" y="95289"/>
              <a:ext cx="2466301" cy="140101"/>
            </a:xfrm>
            <a:prstGeom prst="rect">
              <a:avLst/>
            </a:prstGeom>
            <a:solidFill>
              <a:srgbClr val="FFFFFF"/>
            </a:solidFill>
            <a:ln w="12700" cap="flat">
              <a:noFill/>
              <a:miter lim="400000"/>
            </a:ln>
            <a:effectLst/>
          </p:spPr>
          <p:txBody>
            <a:bodyPr wrap="square" lIns="0" tIns="0" rIns="0" bIns="0" numCol="1" anchor="ctr">
              <a:noAutofit/>
            </a:bodyPr>
            <a:lstStyle/>
            <a:p>
              <a:pPr algn="ctr">
                <a:defRPr sz="1100">
                  <a:solidFill>
                    <a:srgbClr val="000000"/>
                  </a:solidFill>
                </a:defRPr>
              </a:pPr>
            </a:p>
          </p:txBody>
        </p:sp>
        <p:sp>
          <p:nvSpPr>
            <p:cNvPr id="308" name="n"/>
            <p:cNvSpPr txBox="1"/>
            <p:nvPr/>
          </p:nvSpPr>
          <p:spPr>
            <a:xfrm>
              <a:off x="0" y="0"/>
              <a:ext cx="2466301" cy="330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solidFill>
                    <a:srgbClr val="000000"/>
                  </a:solidFill>
                </a:defRPr>
              </a:lvl1pPr>
            </a:lstStyle>
            <a:p>
              <a:pPr/>
              <a:r>
                <a:t>n</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Google Shape;298;p33"/>
          <p:cNvSpPr txBox="1"/>
          <p:nvPr>
            <p:ph type="title"/>
          </p:nvPr>
        </p:nvSpPr>
        <p:spPr>
          <a:xfrm>
            <a:off x="311699" y="445025"/>
            <a:ext cx="8520602" cy="572701"/>
          </a:xfrm>
          <a:prstGeom prst="rect">
            <a:avLst/>
          </a:prstGeom>
        </p:spPr>
        <p:txBody>
          <a:bodyPr/>
          <a:lstStyle>
            <a:lvl1pPr>
              <a:defRPr sz="2500"/>
            </a:lvl1pPr>
          </a:lstStyle>
          <a:p>
            <a:pPr/>
            <a:r>
              <a:t>Future Direction</a:t>
            </a:r>
          </a:p>
        </p:txBody>
      </p:sp>
      <p:sp>
        <p:nvSpPr>
          <p:cNvPr id="312" name="Google Shape;299;p33"/>
          <p:cNvSpPr txBox="1"/>
          <p:nvPr>
            <p:ph type="body" sz="half" idx="1"/>
          </p:nvPr>
        </p:nvSpPr>
        <p:spPr>
          <a:xfrm>
            <a:off x="311699" y="1152475"/>
            <a:ext cx="8520602" cy="1419301"/>
          </a:xfrm>
          <a:prstGeom prst="rect">
            <a:avLst/>
          </a:prstGeom>
        </p:spPr>
        <p:txBody>
          <a:bodyPr/>
          <a:lstStyle/>
          <a:p>
            <a:pPr/>
            <a:r>
              <a:t>Low degree graphs with learning rate approaching 1?</a:t>
            </a:r>
          </a:p>
          <a:p>
            <a:pPr/>
            <a:r>
              <a:t>NP hardness of ordering for general case?</a:t>
            </a:r>
          </a:p>
          <a:p>
            <a:pPr/>
            <a:r>
              <a:t>Global visibility model?</a:t>
            </a:r>
          </a:p>
        </p:txBody>
      </p:sp>
      <p:sp>
        <p:nvSpPr>
          <p:cNvPr id="313" name="Google Shape;300;p33"/>
          <p:cNvSpPr txBox="1"/>
          <p:nvPr/>
        </p:nvSpPr>
        <p:spPr>
          <a:xfrm>
            <a:off x="311699" y="3129975"/>
            <a:ext cx="8520602" cy="1419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ctr">
              <a:lnSpc>
                <a:spcPct val="115000"/>
              </a:lnSpc>
              <a:spcBef>
                <a:spcPts val="1200"/>
              </a:spcBef>
              <a:defRPr sz="3200">
                <a:solidFill>
                  <a:srgbClr val="ADADAD"/>
                </a:solidFill>
              </a:defRPr>
            </a:lvl1pPr>
          </a:lstStyle>
          <a:p>
            <a:pPr/>
            <a:r>
              <a:t>Thank you for listening!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Google Shape;68;p15"/>
          <p:cNvSpPr txBox="1"/>
          <p:nvPr>
            <p:ph type="title"/>
          </p:nvPr>
        </p:nvSpPr>
        <p:spPr>
          <a:xfrm>
            <a:off x="311699" y="445025"/>
            <a:ext cx="8520602" cy="572701"/>
          </a:xfrm>
          <a:prstGeom prst="rect">
            <a:avLst/>
          </a:prstGeom>
        </p:spPr>
        <p:txBody>
          <a:bodyPr/>
          <a:lstStyle>
            <a:lvl1pPr>
              <a:defRPr sz="2500"/>
            </a:lvl1pPr>
          </a:lstStyle>
          <a:p>
            <a:pPr/>
            <a:r>
              <a:t>Herding/Information cascades</a:t>
            </a:r>
          </a:p>
        </p:txBody>
      </p:sp>
      <p:sp>
        <p:nvSpPr>
          <p:cNvPr id="118" name="Google Shape;69;p15"/>
          <p:cNvSpPr txBox="1"/>
          <p:nvPr/>
        </p:nvSpPr>
        <p:spPr>
          <a:xfrm>
            <a:off x="433524" y="1626524"/>
            <a:ext cx="8520602" cy="105323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342900">
              <a:lnSpc>
                <a:spcPct val="115000"/>
              </a:lnSpc>
              <a:buClr>
                <a:srgbClr val="ADADAD"/>
              </a:buClr>
              <a:buSzPts val="1800"/>
              <a:buFont typeface="Arial"/>
              <a:buChar char="●"/>
              <a:defRPr sz="1800">
                <a:solidFill>
                  <a:srgbClr val="ADADAD"/>
                </a:solidFill>
              </a:defRPr>
            </a:lvl1pPr>
            <a:lvl2pPr marL="914400" indent="-342900">
              <a:lnSpc>
                <a:spcPct val="115000"/>
              </a:lnSpc>
              <a:buClr>
                <a:srgbClr val="ADADAD"/>
              </a:buClr>
              <a:buSzPts val="1800"/>
              <a:buFont typeface="Arial"/>
              <a:buChar char="○"/>
              <a:defRPr sz="1800">
                <a:solidFill>
                  <a:srgbClr val="ADADAD"/>
                </a:solidFill>
              </a:defRPr>
            </a:lvl2pPr>
          </a:lstStyle>
          <a:p>
            <a:pPr/>
            <a:r>
              <a:t>An information cascade happens when people disregard their own information and follow the crowd</a:t>
            </a:r>
          </a:p>
          <a:p>
            <a:pPr lvl="1"/>
            <a:r>
              <a:t>Think trends, domino effect, sheep mentality</a:t>
            </a:r>
          </a:p>
        </p:txBody>
      </p:sp>
      <p:sp>
        <p:nvSpPr>
          <p:cNvPr id="119" name="Google Shape;70;p15"/>
          <p:cNvSpPr txBox="1"/>
          <p:nvPr/>
        </p:nvSpPr>
        <p:spPr>
          <a:xfrm>
            <a:off x="433524" y="1237625"/>
            <a:ext cx="8520602"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342900">
              <a:lnSpc>
                <a:spcPct val="115000"/>
              </a:lnSpc>
              <a:buClr>
                <a:srgbClr val="ADADAD"/>
              </a:buClr>
              <a:buSzPts val="1800"/>
              <a:buFont typeface="Arial"/>
              <a:buChar char="●"/>
              <a:defRPr sz="1800">
                <a:solidFill>
                  <a:srgbClr val="ADADAD"/>
                </a:solidFill>
              </a:defRPr>
            </a:lvl1pPr>
          </a:lstStyle>
          <a:p>
            <a:pPr/>
            <a:r>
              <a:t>People are influenced by the actions of others</a:t>
            </a:r>
          </a:p>
        </p:txBody>
      </p:sp>
      <p:pic>
        <p:nvPicPr>
          <p:cNvPr id="120" name="Google Shape;71;p15" descr="Google Shape;71;p15"/>
          <p:cNvPicPr>
            <a:picLocks noChangeAspect="1"/>
          </p:cNvPicPr>
          <p:nvPr/>
        </p:nvPicPr>
        <p:blipFill>
          <a:blip r:embed="rId3">
            <a:extLst/>
          </a:blip>
          <a:stretch>
            <a:fillRect/>
          </a:stretch>
        </p:blipFill>
        <p:spPr>
          <a:xfrm>
            <a:off x="5378849" y="2725412"/>
            <a:ext cx="2227952" cy="2021850"/>
          </a:xfrm>
          <a:prstGeom prst="rect">
            <a:avLst/>
          </a:prstGeom>
          <a:ln w="12700">
            <a:miter lim="400000"/>
          </a:ln>
        </p:spPr>
      </p:pic>
      <p:pic>
        <p:nvPicPr>
          <p:cNvPr id="121" name="Google Shape;72;p15" descr="Google Shape;72;p15"/>
          <p:cNvPicPr>
            <a:picLocks noChangeAspect="1"/>
          </p:cNvPicPr>
          <p:nvPr/>
        </p:nvPicPr>
        <p:blipFill>
          <a:blip r:embed="rId4">
            <a:extLst/>
          </a:blip>
          <a:stretch>
            <a:fillRect/>
          </a:stretch>
        </p:blipFill>
        <p:spPr>
          <a:xfrm>
            <a:off x="1226199" y="3004974"/>
            <a:ext cx="2847976" cy="16002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1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whole" bldLvl="1" animBg="1" rev="0" advAuto="0" spid="120"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Google Shape;77;p16"/>
          <p:cNvSpPr txBox="1"/>
          <p:nvPr>
            <p:ph type="title"/>
          </p:nvPr>
        </p:nvSpPr>
        <p:spPr>
          <a:xfrm>
            <a:off x="311699" y="445025"/>
            <a:ext cx="8520602" cy="572701"/>
          </a:xfrm>
          <a:prstGeom prst="rect">
            <a:avLst/>
          </a:prstGeom>
        </p:spPr>
        <p:txBody>
          <a:bodyPr/>
          <a:lstStyle>
            <a:lvl1pPr>
              <a:defRPr sz="2500"/>
            </a:lvl1pPr>
          </a:lstStyle>
          <a:p>
            <a:pPr/>
            <a:r>
              <a:t>Our Leading Questions</a:t>
            </a:r>
          </a:p>
        </p:txBody>
      </p:sp>
      <p:sp>
        <p:nvSpPr>
          <p:cNvPr id="126" name="Google Shape;78;p16"/>
          <p:cNvSpPr txBox="1"/>
          <p:nvPr>
            <p:ph type="body" idx="1"/>
          </p:nvPr>
        </p:nvSpPr>
        <p:spPr>
          <a:xfrm>
            <a:off x="311699" y="1152475"/>
            <a:ext cx="8520602" cy="3416400"/>
          </a:xfrm>
          <a:prstGeom prst="rect">
            <a:avLst/>
          </a:prstGeom>
        </p:spPr>
        <p:txBody>
          <a:bodyPr/>
          <a:lstStyle/>
          <a:p>
            <a:pPr/>
            <a:r>
              <a:t>How can someone decipher what is true or not?</a:t>
            </a:r>
          </a:p>
          <a:p>
            <a:pPr/>
            <a:r>
              <a:t>Does the order people make decisions matter?</a:t>
            </a:r>
          </a:p>
          <a:p>
            <a:pPr/>
            <a:r>
              <a:t>Maximize the amount of people who know the truth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Google Shape;83;p17"/>
          <p:cNvSpPr txBox="1"/>
          <p:nvPr>
            <p:ph type="title"/>
          </p:nvPr>
        </p:nvSpPr>
        <p:spPr>
          <a:xfrm>
            <a:off x="311699" y="445025"/>
            <a:ext cx="8520602" cy="572701"/>
          </a:xfrm>
          <a:prstGeom prst="rect">
            <a:avLst/>
          </a:prstGeom>
        </p:spPr>
        <p:txBody>
          <a:bodyPr/>
          <a:lstStyle>
            <a:lvl1pPr>
              <a:defRPr sz="2500"/>
            </a:lvl1pPr>
          </a:lstStyle>
          <a:p>
            <a:pPr/>
            <a:r>
              <a:t>Hidden Ground Truth and Private Signals</a:t>
            </a:r>
          </a:p>
        </p:txBody>
      </p:sp>
      <p:pic>
        <p:nvPicPr>
          <p:cNvPr id="129" name="Google Shape;84;p17" descr="Google Shape;84;p17"/>
          <p:cNvPicPr>
            <a:picLocks noChangeAspect="1"/>
          </p:cNvPicPr>
          <p:nvPr/>
        </p:nvPicPr>
        <p:blipFill>
          <a:blip r:embed="rId2">
            <a:extLst/>
          </a:blip>
          <a:stretch>
            <a:fillRect/>
          </a:stretch>
        </p:blipFill>
        <p:spPr>
          <a:xfrm>
            <a:off x="311698" y="1159675"/>
            <a:ext cx="3090826" cy="3528675"/>
          </a:xfrm>
          <a:prstGeom prst="rect">
            <a:avLst/>
          </a:prstGeom>
          <a:ln w="12700">
            <a:miter lim="400000"/>
          </a:ln>
        </p:spPr>
      </p:pic>
      <p:pic>
        <p:nvPicPr>
          <p:cNvPr id="130" name="Google Shape;85;p17" descr="Google Shape;85;p17"/>
          <p:cNvPicPr>
            <a:picLocks noChangeAspect="1"/>
          </p:cNvPicPr>
          <p:nvPr/>
        </p:nvPicPr>
        <p:blipFill>
          <a:blip r:embed="rId3">
            <a:extLst/>
          </a:blip>
          <a:stretch>
            <a:fillRect/>
          </a:stretch>
        </p:blipFill>
        <p:spPr>
          <a:xfrm>
            <a:off x="3544173" y="1770575"/>
            <a:ext cx="5436679" cy="23068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oogle Shape;90;p18"/>
          <p:cNvSpPr txBox="1"/>
          <p:nvPr>
            <p:ph type="title"/>
          </p:nvPr>
        </p:nvSpPr>
        <p:spPr>
          <a:xfrm>
            <a:off x="258000" y="434299"/>
            <a:ext cx="3382200" cy="572702"/>
          </a:xfrm>
          <a:prstGeom prst="rect">
            <a:avLst/>
          </a:prstGeom>
        </p:spPr>
        <p:txBody>
          <a:bodyPr/>
          <a:lstStyle>
            <a:lvl1pPr>
              <a:defRPr sz="2500"/>
            </a:lvl1pPr>
          </a:lstStyle>
          <a:p>
            <a:pPr/>
            <a:r>
              <a:t>Ordering and Actions</a:t>
            </a:r>
          </a:p>
        </p:txBody>
      </p:sp>
      <p:pic>
        <p:nvPicPr>
          <p:cNvPr id="133" name="Google Shape;91;p18" descr="Google Shape;91;p18"/>
          <p:cNvPicPr>
            <a:picLocks noChangeAspect="1"/>
          </p:cNvPicPr>
          <p:nvPr/>
        </p:nvPicPr>
        <p:blipFill>
          <a:blip r:embed="rId2">
            <a:extLst/>
          </a:blip>
          <a:stretch>
            <a:fillRect/>
          </a:stretch>
        </p:blipFill>
        <p:spPr>
          <a:xfrm>
            <a:off x="311698" y="1152475"/>
            <a:ext cx="3090826" cy="3528675"/>
          </a:xfrm>
          <a:prstGeom prst="rect">
            <a:avLst/>
          </a:prstGeom>
          <a:ln w="12700">
            <a:miter lim="400000"/>
          </a:ln>
        </p:spPr>
      </p:pic>
      <p:pic>
        <p:nvPicPr>
          <p:cNvPr id="134" name="Google Shape;92;p18" descr="Google Shape;92;p18"/>
          <p:cNvPicPr>
            <a:picLocks noChangeAspect="1"/>
          </p:cNvPicPr>
          <p:nvPr/>
        </p:nvPicPr>
        <p:blipFill>
          <a:blip r:embed="rId3">
            <a:extLst/>
          </a:blip>
          <a:stretch>
            <a:fillRect/>
          </a:stretch>
        </p:blipFill>
        <p:spPr>
          <a:xfrm>
            <a:off x="3726124" y="1152475"/>
            <a:ext cx="1401301" cy="1401301"/>
          </a:xfrm>
          <a:prstGeom prst="rect">
            <a:avLst/>
          </a:prstGeom>
          <a:ln w="12700">
            <a:miter lim="400000"/>
          </a:ln>
        </p:spPr>
      </p:pic>
      <p:pic>
        <p:nvPicPr>
          <p:cNvPr id="135" name="Google Shape;93;p18" descr="Google Shape;93;p18"/>
          <p:cNvPicPr>
            <a:picLocks noChangeAspect="1"/>
          </p:cNvPicPr>
          <p:nvPr/>
        </p:nvPicPr>
        <p:blipFill>
          <a:blip r:embed="rId4">
            <a:extLst/>
          </a:blip>
          <a:stretch>
            <a:fillRect/>
          </a:stretch>
        </p:blipFill>
        <p:spPr>
          <a:xfrm>
            <a:off x="6494624" y="1152475"/>
            <a:ext cx="1537250" cy="1401301"/>
          </a:xfrm>
          <a:prstGeom prst="rect">
            <a:avLst/>
          </a:prstGeom>
          <a:ln w="12700">
            <a:miter lim="400000"/>
          </a:ln>
        </p:spPr>
      </p:pic>
      <p:sp>
        <p:nvSpPr>
          <p:cNvPr id="136" name="Google Shape;94;p18"/>
          <p:cNvSpPr/>
          <p:nvPr/>
        </p:nvSpPr>
        <p:spPr>
          <a:xfrm>
            <a:off x="4877799" y="2099249"/>
            <a:ext cx="461701" cy="4725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grpSp>
        <p:nvGrpSpPr>
          <p:cNvPr id="139" name="Google Shape;95;p18"/>
          <p:cNvGrpSpPr/>
          <p:nvPr/>
        </p:nvGrpSpPr>
        <p:grpSpPr>
          <a:xfrm>
            <a:off x="4429450" y="816099"/>
            <a:ext cx="1358401" cy="687301"/>
            <a:chOff x="0" y="0"/>
            <a:chExt cx="1358400" cy="687300"/>
          </a:xfrm>
        </p:grpSpPr>
        <p:sp>
          <p:nvSpPr>
            <p:cNvPr id="137" name="Quote Bubble"/>
            <p:cNvSpPr/>
            <p:nvPr/>
          </p:nvSpPr>
          <p:spPr>
            <a:xfrm>
              <a:off x="0" y="0"/>
              <a:ext cx="1358401" cy="687301"/>
            </a:xfrm>
            <a:prstGeom prst="wedgeEllipseCallout">
              <a:avLst>
                <a:gd name="adj1" fmla="val -20833"/>
                <a:gd name="adj2" fmla="val 62500"/>
              </a:avLst>
            </a:prstGeom>
            <a:solidFill>
              <a:srgbClr val="FFFFFF"/>
            </a:solidFill>
            <a:ln w="9525" cap="flat">
              <a:solidFill>
                <a:srgbClr val="303030"/>
              </a:solidFill>
              <a:prstDash val="solid"/>
              <a:round/>
            </a:ln>
            <a:effectLst/>
          </p:spPr>
          <p:txBody>
            <a:bodyPr wrap="square" lIns="0" tIns="0" rIns="0" bIns="0" numCol="1" anchor="ctr">
              <a:noAutofit/>
            </a:bodyPr>
            <a:lstStyle/>
            <a:p>
              <a:pPr algn="ctr">
                <a:defRPr>
                  <a:solidFill>
                    <a:srgbClr val="000000"/>
                  </a:solidFill>
                </a:defRPr>
              </a:pPr>
            </a:p>
          </p:txBody>
        </p:sp>
        <p:sp>
          <p:nvSpPr>
            <p:cNvPr id="138" name="Red!"/>
            <p:cNvSpPr txBox="1"/>
            <p:nvPr/>
          </p:nvSpPr>
          <p:spPr>
            <a:xfrm>
              <a:off x="203695" y="153533"/>
              <a:ext cx="951010" cy="3802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000000"/>
                  </a:solidFill>
                </a:defRPr>
              </a:lvl1pPr>
            </a:lstStyle>
            <a:p>
              <a:pPr/>
              <a:r>
                <a:t>Red!</a:t>
              </a:r>
            </a:p>
          </p:txBody>
        </p:sp>
      </p:grpSp>
      <p:sp>
        <p:nvSpPr>
          <p:cNvPr id="140" name="Google Shape;96;p18"/>
          <p:cNvSpPr/>
          <p:nvPr/>
        </p:nvSpPr>
        <p:spPr>
          <a:xfrm>
            <a:off x="7811350" y="2081275"/>
            <a:ext cx="461701" cy="472501"/>
          </a:xfrm>
          <a:prstGeom prst="ellipse">
            <a:avLst/>
          </a:prstGeom>
          <a:solidFill>
            <a:srgbClr val="FF0000"/>
          </a:solidFill>
          <a:ln>
            <a:solidFill>
              <a:srgbClr val="303030"/>
            </a:solidFill>
          </a:ln>
        </p:spPr>
        <p:txBody>
          <a:bodyPr lIns="0" tIns="0" rIns="0" bIns="0" anchor="ctr"/>
          <a:lstStyle/>
          <a:p>
            <a:pPr>
              <a:defRPr>
                <a:solidFill>
                  <a:srgbClr val="000000"/>
                </a:solidFill>
              </a:defRPr>
            </a:pPr>
          </a:p>
        </p:txBody>
      </p:sp>
      <p:grpSp>
        <p:nvGrpSpPr>
          <p:cNvPr id="143" name="Google Shape;97;p18"/>
          <p:cNvGrpSpPr/>
          <p:nvPr/>
        </p:nvGrpSpPr>
        <p:grpSpPr>
          <a:xfrm>
            <a:off x="7201950" y="778500"/>
            <a:ext cx="1358401" cy="687301"/>
            <a:chOff x="0" y="0"/>
            <a:chExt cx="1358400" cy="687300"/>
          </a:xfrm>
        </p:grpSpPr>
        <p:sp>
          <p:nvSpPr>
            <p:cNvPr id="141" name="Quote Bubble"/>
            <p:cNvSpPr/>
            <p:nvPr/>
          </p:nvSpPr>
          <p:spPr>
            <a:xfrm>
              <a:off x="0" y="0"/>
              <a:ext cx="1358401" cy="687301"/>
            </a:xfrm>
            <a:prstGeom prst="wedgeEllipseCallout">
              <a:avLst>
                <a:gd name="adj1" fmla="val -20833"/>
                <a:gd name="adj2" fmla="val 62500"/>
              </a:avLst>
            </a:prstGeom>
            <a:solidFill>
              <a:srgbClr val="FFFFFF"/>
            </a:solidFill>
            <a:ln w="9525" cap="flat">
              <a:solidFill>
                <a:srgbClr val="303030"/>
              </a:solidFill>
              <a:prstDash val="solid"/>
              <a:round/>
            </a:ln>
            <a:effectLst/>
          </p:spPr>
          <p:txBody>
            <a:bodyPr wrap="square" lIns="0" tIns="0" rIns="0" bIns="0" numCol="1" anchor="ctr">
              <a:noAutofit/>
            </a:bodyPr>
            <a:lstStyle/>
            <a:p>
              <a:pPr algn="ctr">
                <a:defRPr>
                  <a:solidFill>
                    <a:srgbClr val="000000"/>
                  </a:solidFill>
                </a:defRPr>
              </a:pPr>
            </a:p>
          </p:txBody>
        </p:sp>
        <p:sp>
          <p:nvSpPr>
            <p:cNvPr id="142" name="Red!"/>
            <p:cNvSpPr txBox="1"/>
            <p:nvPr/>
          </p:nvSpPr>
          <p:spPr>
            <a:xfrm>
              <a:off x="203695" y="153533"/>
              <a:ext cx="951010" cy="3802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000000"/>
                  </a:solidFill>
                </a:defRPr>
              </a:lvl1pPr>
            </a:lstStyle>
            <a:p>
              <a:pPr/>
              <a:r>
                <a:t>Red!</a:t>
              </a:r>
            </a:p>
          </p:txBody>
        </p:sp>
      </p:grpSp>
      <p:pic>
        <p:nvPicPr>
          <p:cNvPr id="144" name="Google Shape;98;p18" descr="Google Shape;98;p18"/>
          <p:cNvPicPr>
            <a:picLocks noChangeAspect="1"/>
          </p:cNvPicPr>
          <p:nvPr/>
        </p:nvPicPr>
        <p:blipFill>
          <a:blip r:embed="rId5">
            <a:extLst/>
          </a:blip>
          <a:srcRect l="0" t="14089" r="0" b="22898"/>
          <a:stretch>
            <a:fillRect/>
          </a:stretch>
        </p:blipFill>
        <p:spPr>
          <a:xfrm>
            <a:off x="5021312" y="3112899"/>
            <a:ext cx="1458277" cy="1634401"/>
          </a:xfrm>
          <a:prstGeom prst="rect">
            <a:avLst/>
          </a:prstGeom>
          <a:ln w="12700">
            <a:miter lim="400000"/>
          </a:ln>
        </p:spPr>
      </p:pic>
      <p:sp>
        <p:nvSpPr>
          <p:cNvPr id="145" name="Google Shape;99;p18"/>
          <p:cNvSpPr/>
          <p:nvPr/>
        </p:nvSpPr>
        <p:spPr>
          <a:xfrm>
            <a:off x="6236199" y="4274799"/>
            <a:ext cx="461701" cy="472501"/>
          </a:xfrm>
          <a:prstGeom prst="ellipse">
            <a:avLst/>
          </a:prstGeom>
          <a:solidFill>
            <a:srgbClr val="0000FF"/>
          </a:solidFill>
          <a:ln>
            <a:solidFill>
              <a:srgbClr val="303030"/>
            </a:solidFill>
          </a:ln>
        </p:spPr>
        <p:txBody>
          <a:bodyPr lIns="0" tIns="0" rIns="0" bIns="0" anchor="ctr"/>
          <a:lstStyle/>
          <a:p>
            <a:pPr>
              <a:defRPr>
                <a:solidFill>
                  <a:srgbClr val="000000"/>
                </a:solidFill>
              </a:defRPr>
            </a:pPr>
          </a:p>
        </p:txBody>
      </p:sp>
      <p:grpSp>
        <p:nvGrpSpPr>
          <p:cNvPr id="148" name="Google Shape;100;p18"/>
          <p:cNvGrpSpPr/>
          <p:nvPr/>
        </p:nvGrpSpPr>
        <p:grpSpPr>
          <a:xfrm>
            <a:off x="5961100" y="2805650"/>
            <a:ext cx="1358401" cy="687301"/>
            <a:chOff x="0" y="0"/>
            <a:chExt cx="1358400" cy="687300"/>
          </a:xfrm>
        </p:grpSpPr>
        <p:sp>
          <p:nvSpPr>
            <p:cNvPr id="146" name="Quote Bubble"/>
            <p:cNvSpPr/>
            <p:nvPr/>
          </p:nvSpPr>
          <p:spPr>
            <a:xfrm>
              <a:off x="0" y="0"/>
              <a:ext cx="1358401" cy="687301"/>
            </a:xfrm>
            <a:prstGeom prst="wedgeEllipseCallout">
              <a:avLst>
                <a:gd name="adj1" fmla="val -20833"/>
                <a:gd name="adj2" fmla="val 62500"/>
              </a:avLst>
            </a:prstGeom>
            <a:solidFill>
              <a:srgbClr val="FFFFFF"/>
            </a:solidFill>
            <a:ln w="9525" cap="flat">
              <a:solidFill>
                <a:srgbClr val="303030"/>
              </a:solidFill>
              <a:prstDash val="solid"/>
              <a:round/>
            </a:ln>
            <a:effectLst/>
          </p:spPr>
          <p:txBody>
            <a:bodyPr wrap="square" lIns="0" tIns="0" rIns="0" bIns="0" numCol="1" anchor="ctr">
              <a:noAutofit/>
            </a:bodyPr>
            <a:lstStyle/>
            <a:p>
              <a:pPr algn="ctr">
                <a:defRPr>
                  <a:solidFill>
                    <a:srgbClr val="000000"/>
                  </a:solidFill>
                </a:defRPr>
              </a:pPr>
            </a:p>
          </p:txBody>
        </p:sp>
        <p:sp>
          <p:nvSpPr>
            <p:cNvPr id="147" name="Red!"/>
            <p:cNvSpPr txBox="1"/>
            <p:nvPr/>
          </p:nvSpPr>
          <p:spPr>
            <a:xfrm>
              <a:off x="203695" y="153533"/>
              <a:ext cx="951010" cy="3802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000000"/>
                  </a:solidFill>
                </a:defRPr>
              </a:lvl1pPr>
            </a:lstStyle>
            <a:p>
              <a:pPr/>
              <a:r>
                <a:t>Red!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whole" bldLvl="1" animBg="1" rev="0" advAuto="0" spid="140" grpId="5"/>
      <p:bldP build="whole" bldLvl="1" animBg="1" rev="0" advAuto="0" spid="134" grpId="1"/>
      <p:bldP build="whole" bldLvl="1" animBg="1" rev="0" advAuto="0" spid="139" grpId="3"/>
      <p:bldP build="whole" bldLvl="1" animBg="1" rev="0" advAuto="0" spid="144" grpId="7"/>
      <p:bldP build="whole" bldLvl="1" animBg="1" rev="0" advAuto="0" spid="145" grpId="8"/>
      <p:bldP build="whole" bldLvl="1" animBg="1" rev="0" advAuto="0" spid="148" grpId="9"/>
      <p:bldP build="whole" bldLvl="1" animBg="1" rev="0" advAuto="0" spid="143" grpId="6"/>
      <p:bldP build="whole" bldLvl="1" animBg="1" rev="0" advAuto="0" spid="135"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ogle Shape;105;p19"/>
          <p:cNvSpPr txBox="1"/>
          <p:nvPr>
            <p:ph type="title"/>
          </p:nvPr>
        </p:nvSpPr>
        <p:spPr>
          <a:xfrm>
            <a:off x="311699" y="445025"/>
            <a:ext cx="8520602" cy="572701"/>
          </a:xfrm>
          <a:prstGeom prst="rect">
            <a:avLst/>
          </a:prstGeom>
        </p:spPr>
        <p:txBody>
          <a:bodyPr/>
          <a:lstStyle>
            <a:lvl1pPr>
              <a:defRPr sz="2500"/>
            </a:lvl1pPr>
          </a:lstStyle>
          <a:p>
            <a:pPr/>
            <a:r>
              <a:t>Goal: Maximize Learning Quality</a:t>
            </a:r>
          </a:p>
        </p:txBody>
      </p:sp>
      <p:sp>
        <p:nvSpPr>
          <p:cNvPr id="151" name="Google Shape;106;p19"/>
          <p:cNvSpPr txBox="1"/>
          <p:nvPr>
            <p:ph type="body" idx="1"/>
          </p:nvPr>
        </p:nvSpPr>
        <p:spPr>
          <a:xfrm>
            <a:off x="311699" y="1152475"/>
            <a:ext cx="8520602" cy="3416400"/>
          </a:xfrm>
          <a:prstGeom prst="rect">
            <a:avLst/>
          </a:prstGeom>
        </p:spPr>
        <p:txBody>
          <a:bodyPr/>
          <a:lstStyle/>
          <a:p>
            <a:pPr/>
            <a:r>
              <a:t>We want the proportion of correct responses to be close to 1</a:t>
            </a:r>
          </a:p>
        </p:txBody>
      </p:sp>
      <p:pic>
        <p:nvPicPr>
          <p:cNvPr id="152" name="Google Shape;107;p19" descr="Google Shape;107;p19"/>
          <p:cNvPicPr>
            <a:picLocks noChangeAspect="1"/>
          </p:cNvPicPr>
          <p:nvPr/>
        </p:nvPicPr>
        <p:blipFill>
          <a:blip r:embed="rId2">
            <a:extLst/>
          </a:blip>
          <a:stretch>
            <a:fillRect/>
          </a:stretch>
        </p:blipFill>
        <p:spPr>
          <a:xfrm>
            <a:off x="1246374" y="2571750"/>
            <a:ext cx="5436678" cy="2306872"/>
          </a:xfrm>
          <a:prstGeom prst="rect">
            <a:avLst/>
          </a:prstGeom>
          <a:ln w="12700">
            <a:miter lim="400000"/>
          </a:ln>
        </p:spPr>
      </p:pic>
      <p:grpSp>
        <p:nvGrpSpPr>
          <p:cNvPr id="155" name="Google Shape;108;p19"/>
          <p:cNvGrpSpPr/>
          <p:nvPr/>
        </p:nvGrpSpPr>
        <p:grpSpPr>
          <a:xfrm>
            <a:off x="5916676" y="1685850"/>
            <a:ext cx="2183701" cy="1324801"/>
            <a:chOff x="0" y="0"/>
            <a:chExt cx="2183700" cy="1324800"/>
          </a:xfrm>
        </p:grpSpPr>
        <p:sp>
          <p:nvSpPr>
            <p:cNvPr id="153" name="Quote Bubble"/>
            <p:cNvSpPr/>
            <p:nvPr/>
          </p:nvSpPr>
          <p:spPr>
            <a:xfrm>
              <a:off x="0" y="0"/>
              <a:ext cx="2183701" cy="1324801"/>
            </a:xfrm>
            <a:prstGeom prst="wedgeEllipseCallout">
              <a:avLst>
                <a:gd name="adj1" fmla="val -20833"/>
                <a:gd name="adj2" fmla="val 62500"/>
              </a:avLst>
            </a:prstGeom>
            <a:solidFill>
              <a:srgbClr val="FFFFFF"/>
            </a:solidFill>
            <a:ln w="9525" cap="flat">
              <a:solidFill>
                <a:srgbClr val="303030"/>
              </a:solidFill>
              <a:prstDash val="solid"/>
              <a:round/>
            </a:ln>
            <a:effectLst/>
          </p:spPr>
          <p:txBody>
            <a:bodyPr wrap="square" lIns="0" tIns="0" rIns="0" bIns="0" numCol="1" anchor="ctr">
              <a:noAutofit/>
            </a:bodyPr>
            <a:lstStyle/>
            <a:p>
              <a:pPr algn="ctr">
                <a:defRPr>
                  <a:solidFill>
                    <a:srgbClr val="000000"/>
                  </a:solidFill>
                </a:defRPr>
              </a:pPr>
            </a:p>
          </p:txBody>
        </p:sp>
        <p:sp>
          <p:nvSpPr>
            <p:cNvPr id="154" name="Blue!"/>
            <p:cNvSpPr txBox="1"/>
            <p:nvPr/>
          </p:nvSpPr>
          <p:spPr>
            <a:xfrm>
              <a:off x="324557" y="472283"/>
              <a:ext cx="1534586" cy="3802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000000"/>
                  </a:solidFill>
                </a:defRPr>
              </a:lvl1pPr>
            </a:lstStyle>
            <a:p>
              <a:pPr/>
              <a:r>
                <a:t>Blue!</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113;p20"/>
          <p:cNvSpPr txBox="1"/>
          <p:nvPr>
            <p:ph type="title"/>
          </p:nvPr>
        </p:nvSpPr>
        <p:spPr>
          <a:xfrm>
            <a:off x="311699" y="445025"/>
            <a:ext cx="8520602" cy="572701"/>
          </a:xfrm>
          <a:prstGeom prst="rect">
            <a:avLst/>
          </a:prstGeom>
        </p:spPr>
        <p:txBody>
          <a:bodyPr/>
          <a:lstStyle>
            <a:lvl1pPr>
              <a:defRPr sz="2500"/>
            </a:lvl1pPr>
          </a:lstStyle>
          <a:p>
            <a:pPr/>
            <a:r>
              <a:t>Using Graphs</a:t>
            </a:r>
          </a:p>
        </p:txBody>
      </p:sp>
      <p:sp>
        <p:nvSpPr>
          <p:cNvPr id="158" name="Google Shape;114;p20"/>
          <p:cNvSpPr txBox="1"/>
          <p:nvPr>
            <p:ph type="body" idx="1"/>
          </p:nvPr>
        </p:nvSpPr>
        <p:spPr>
          <a:xfrm>
            <a:off x="311699" y="1152474"/>
            <a:ext cx="8569802" cy="3516902"/>
          </a:xfrm>
          <a:prstGeom prst="rect">
            <a:avLst/>
          </a:prstGeom>
        </p:spPr>
        <p:txBody>
          <a:bodyPr/>
          <a:lstStyle/>
          <a:p>
            <a:pPr/>
            <a:r>
              <a:t>Idea: Nodes are people (agents) and edges are connections in a social network</a:t>
            </a:r>
          </a:p>
        </p:txBody>
      </p:sp>
      <p:pic>
        <p:nvPicPr>
          <p:cNvPr id="159" name="Google Shape;115;p20" descr="Google Shape;115;p20"/>
          <p:cNvPicPr>
            <a:picLocks noChangeAspect="1"/>
          </p:cNvPicPr>
          <p:nvPr/>
        </p:nvPicPr>
        <p:blipFill>
          <a:blip r:embed="rId3">
            <a:extLst/>
          </a:blip>
          <a:stretch>
            <a:fillRect/>
          </a:stretch>
        </p:blipFill>
        <p:spPr>
          <a:xfrm>
            <a:off x="2276824" y="2113250"/>
            <a:ext cx="4260302" cy="2556175"/>
          </a:xfrm>
          <a:prstGeom prst="rect">
            <a:avLst/>
          </a:prstGeom>
          <a:ln w="12700">
            <a:miter lim="400000"/>
          </a:ln>
        </p:spPr>
      </p:pic>
      <p:sp>
        <p:nvSpPr>
          <p:cNvPr id="160" name="Google Shape;116;p20"/>
          <p:cNvSpPr/>
          <p:nvPr/>
        </p:nvSpPr>
        <p:spPr>
          <a:xfrm flipV="1">
            <a:off x="2697024" y="3571349"/>
            <a:ext cx="123900" cy="715501"/>
          </a:xfrm>
          <a:prstGeom prst="line">
            <a:avLst/>
          </a:prstGeom>
          <a:ln>
            <a:solidFill>
              <a:srgbClr val="303030"/>
            </a:solidFill>
            <a:tailEnd type="triangle"/>
          </a:ln>
        </p:spPr>
        <p:txBody>
          <a:bodyPr lIns="0" tIns="0" rIns="0" bIns="0"/>
          <a:lstStyle/>
          <a:p>
            <a:pPr/>
          </a:p>
        </p:txBody>
      </p:sp>
      <p:sp>
        <p:nvSpPr>
          <p:cNvPr id="161" name="Google Shape;117;p20"/>
          <p:cNvSpPr txBox="1"/>
          <p:nvPr/>
        </p:nvSpPr>
        <p:spPr>
          <a:xfrm>
            <a:off x="2350949" y="4269225"/>
            <a:ext cx="4359601" cy="380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000000"/>
                </a:solidFill>
              </a:defRPr>
            </a:lvl1pPr>
          </a:lstStyle>
          <a:p>
            <a:pPr/>
            <a:r>
              <a:t>Agent (node)</a:t>
            </a:r>
          </a:p>
        </p:txBody>
      </p:sp>
      <p:sp>
        <p:nvSpPr>
          <p:cNvPr id="162" name="Google Shape;118;p20"/>
          <p:cNvSpPr/>
          <p:nvPr/>
        </p:nvSpPr>
        <p:spPr>
          <a:xfrm flipH="1" flipV="1">
            <a:off x="5048875" y="3530550"/>
            <a:ext cx="360601" cy="362701"/>
          </a:xfrm>
          <a:prstGeom prst="line">
            <a:avLst/>
          </a:prstGeom>
          <a:ln>
            <a:solidFill>
              <a:srgbClr val="303030"/>
            </a:solidFill>
            <a:tailEnd type="triangle"/>
          </a:ln>
        </p:spPr>
        <p:txBody>
          <a:bodyPr lIns="0" tIns="0" rIns="0" bIns="0"/>
          <a:lstStyle/>
          <a:p>
            <a:pPr/>
          </a:p>
        </p:txBody>
      </p:sp>
      <p:sp>
        <p:nvSpPr>
          <p:cNvPr id="163" name="Google Shape;119;p20"/>
          <p:cNvSpPr txBox="1"/>
          <p:nvPr/>
        </p:nvSpPr>
        <p:spPr>
          <a:xfrm>
            <a:off x="5409474" y="3764250"/>
            <a:ext cx="1457701" cy="7866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solidFill>
                  <a:srgbClr val="000000"/>
                </a:solidFill>
              </a:defRPr>
            </a:pPr>
            <a:r>
              <a:t>Social Connection</a:t>
            </a:r>
          </a:p>
          <a:p>
            <a:pPr>
              <a:defRPr>
                <a:solidFill>
                  <a:srgbClr val="000000"/>
                </a:solidFill>
              </a:defRPr>
            </a:pPr>
            <a:r>
              <a:t>(edge)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oogle Shape;124;p21"/>
          <p:cNvSpPr txBox="1"/>
          <p:nvPr>
            <p:ph type="title"/>
          </p:nvPr>
        </p:nvSpPr>
        <p:spPr>
          <a:xfrm>
            <a:off x="311699" y="232049"/>
            <a:ext cx="8520602" cy="572702"/>
          </a:xfrm>
          <a:prstGeom prst="rect">
            <a:avLst/>
          </a:prstGeom>
        </p:spPr>
        <p:txBody>
          <a:bodyPr/>
          <a:lstStyle>
            <a:lvl1pPr>
              <a:defRPr sz="2500"/>
            </a:lvl1pPr>
          </a:lstStyle>
          <a:p>
            <a:pPr/>
            <a:r>
              <a:t>Maximizing Learning Quality: Model Ingredients</a:t>
            </a:r>
          </a:p>
        </p:txBody>
      </p:sp>
      <p:sp>
        <p:nvSpPr>
          <p:cNvPr id="168" name="Google Shape;125;p21"/>
          <p:cNvSpPr txBox="1"/>
          <p:nvPr>
            <p:ph type="body" sz="quarter" idx="1"/>
          </p:nvPr>
        </p:nvSpPr>
        <p:spPr>
          <a:xfrm>
            <a:off x="311699" y="878549"/>
            <a:ext cx="3661502" cy="470101"/>
          </a:xfrm>
          <a:prstGeom prst="rect">
            <a:avLst/>
          </a:prstGeom>
        </p:spPr>
        <p:txBody>
          <a:bodyPr/>
          <a:lstStyle>
            <a:lvl1pPr>
              <a:buClr>
                <a:srgbClr val="FFFFFF"/>
              </a:buClr>
              <a:defRPr b="1">
                <a:solidFill>
                  <a:srgbClr val="FFFFFF"/>
                </a:solidFill>
              </a:defRPr>
            </a:lvl1pPr>
          </a:lstStyle>
          <a:p>
            <a:pPr/>
            <a:r>
              <a:t>What are the parameters?</a:t>
            </a:r>
          </a:p>
        </p:txBody>
      </p:sp>
      <p:pic>
        <p:nvPicPr>
          <p:cNvPr id="169" name="Google Shape;126;p21" descr="Google Shape;126;p21"/>
          <p:cNvPicPr>
            <a:picLocks noChangeAspect="1"/>
          </p:cNvPicPr>
          <p:nvPr/>
        </p:nvPicPr>
        <p:blipFill>
          <a:blip r:embed="rId2">
            <a:extLst/>
          </a:blip>
          <a:stretch>
            <a:fillRect/>
          </a:stretch>
        </p:blipFill>
        <p:spPr>
          <a:xfrm>
            <a:off x="5170337" y="1918447"/>
            <a:ext cx="3127926" cy="1876751"/>
          </a:xfrm>
          <a:prstGeom prst="rect">
            <a:avLst/>
          </a:prstGeom>
          <a:ln w="12700">
            <a:miter lim="400000"/>
          </a:ln>
        </p:spPr>
      </p:pic>
      <p:sp>
        <p:nvSpPr>
          <p:cNvPr id="170" name="Google Shape;127;p21"/>
          <p:cNvSpPr txBox="1"/>
          <p:nvPr/>
        </p:nvSpPr>
        <p:spPr>
          <a:xfrm>
            <a:off x="5859500" y="3975150"/>
            <a:ext cx="1749601" cy="4701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ctr">
              <a:lnSpc>
                <a:spcPct val="115000"/>
              </a:lnSpc>
              <a:spcBef>
                <a:spcPts val="1200"/>
              </a:spcBef>
              <a:defRPr b="1" sz="1800"/>
            </a:lvl1pPr>
          </a:lstStyle>
          <a:p>
            <a:pPr/>
            <a:r>
              <a:t>Ordering</a:t>
            </a:r>
          </a:p>
        </p:txBody>
      </p:sp>
      <p:sp>
        <p:nvSpPr>
          <p:cNvPr id="171" name="Google Shape;128;p21"/>
          <p:cNvSpPr txBox="1"/>
          <p:nvPr/>
        </p:nvSpPr>
        <p:spPr>
          <a:xfrm>
            <a:off x="1516649" y="3975150"/>
            <a:ext cx="1749601" cy="4701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ctr">
              <a:lnSpc>
                <a:spcPct val="115000"/>
              </a:lnSpc>
              <a:spcBef>
                <a:spcPts val="1200"/>
              </a:spcBef>
              <a:defRPr b="1" sz="1800"/>
            </a:lvl1pPr>
          </a:lstStyle>
          <a:p>
            <a:pPr/>
            <a:r>
              <a:t>Topology</a:t>
            </a:r>
          </a:p>
        </p:txBody>
      </p:sp>
      <p:pic>
        <p:nvPicPr>
          <p:cNvPr id="172" name="Google Shape;129;p21" descr="Google Shape;129;p21"/>
          <p:cNvPicPr>
            <a:picLocks noChangeAspect="1"/>
          </p:cNvPicPr>
          <p:nvPr/>
        </p:nvPicPr>
        <p:blipFill>
          <a:blip r:embed="rId3">
            <a:extLst/>
          </a:blip>
          <a:stretch>
            <a:fillRect/>
          </a:stretch>
        </p:blipFill>
        <p:spPr>
          <a:xfrm>
            <a:off x="1035012" y="1595050"/>
            <a:ext cx="2712876" cy="22001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6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whole" bldLvl="1" animBg="1" rev="0" advAuto="0" spid="170" grpId="4"/>
      <p:bldP build="whole" bldLvl="1" animBg="1" rev="0" advAuto="0" spid="169" grpId="3"/>
      <p:bldP build="whole" bldLvl="1" animBg="1" rev="0" advAuto="0" spid="171" grpId="2"/>
    </p:bldLst>
  </p:timing>
</p:sld>
</file>

<file path=ppt/theme/theme1.xml><?xml version="1.0" encoding="utf-8"?>
<a:theme xmlns:a="http://schemas.openxmlformats.org/drawingml/2006/main" xmlns:r="http://schemas.openxmlformats.org/officeDocument/2006/relationships" name="Simple Dark">
  <a:themeElements>
    <a:clrScheme name="Simple Dark">
      <a:dk1>
        <a:srgbClr val="212121"/>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imple Dark">
      <a:majorFont>
        <a:latin typeface="Arial"/>
        <a:ea typeface="Arial"/>
        <a:cs typeface="Arial"/>
      </a:majorFont>
      <a:minorFont>
        <a:latin typeface="Helvetica"/>
        <a:ea typeface="Helvetica"/>
        <a:cs typeface="Helvetica"/>
      </a:minorFont>
    </a:fontScheme>
    <a:fmtScheme name="Simple 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Dark">
  <a:themeElements>
    <a:clrScheme name="Simple Dark">
      <a:dk1>
        <a:srgbClr val="000000"/>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imple Dark">
      <a:majorFont>
        <a:latin typeface="Arial"/>
        <a:ea typeface="Arial"/>
        <a:cs typeface="Arial"/>
      </a:majorFont>
      <a:minorFont>
        <a:latin typeface="Helvetica"/>
        <a:ea typeface="Helvetica"/>
        <a:cs typeface="Helvetica"/>
      </a:minorFont>
    </a:fontScheme>
    <a:fmtScheme name="Simple 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