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Default Extension="wmf" ContentType="image/x-wmf"/>
  <Override PartName="/ppt/notesSlides/notesSlide4.xml" ContentType="application/vnd.openxmlformats-officedocument.presentationml.notesSlide+xml"/>
  <Override PartName="/ppt/embeddings/Microsoft_Equation2.bin" ContentType="application/vnd.openxmlformats-officedocument.oleObject"/>
  <Override PartName="/ppt/handoutMasters/handoutMaster1.xml" ContentType="application/vnd.openxmlformats-officedocument.presentationml.handoutMaster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embeddings/Microsoft_Equation3.bin" ContentType="application/vnd.openxmlformats-officedocument.oleObject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1" r:id="rId4"/>
    <p:sldId id="260" r:id="rId5"/>
    <p:sldId id="267" r:id="rId6"/>
    <p:sldId id="258" r:id="rId7"/>
    <p:sldId id="266" r:id="rId8"/>
    <p:sldId id="265" r:id="rId9"/>
    <p:sldId id="268" r:id="rId10"/>
    <p:sldId id="259" r:id="rId11"/>
    <p:sldId id="263" r:id="rId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5747" autoAdjust="0"/>
  </p:normalViewPr>
  <p:slideViewPr>
    <p:cSldViewPr snapToGrid="0" snapToObjects="1">
      <p:cViewPr varScale="1">
        <p:scale>
          <a:sx n="110" d="100"/>
          <a:sy n="110" d="100"/>
        </p:scale>
        <p:origin x="-96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3" Type="http://schemas.openxmlformats.org/officeDocument/2006/relationships/image" Target="../media/image13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85AE842-E6C3-4ED3-8AB9-C412BF1290B1}" type="datetimeFigureOut">
              <a:rPr lang="en-US"/>
              <a:pPr>
                <a:defRPr/>
              </a:pPr>
              <a:t>7/13/10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C29717C-B37F-4FE2-AB8C-F1C787E433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C14198-99DE-4850-8E7A-F20498C841E1}" type="datetimeFigureOut">
              <a:rPr lang="en-US"/>
              <a:pPr>
                <a:defRPr/>
              </a:pPr>
              <a:t>7/13/10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02EE90-ABAA-44A9-936E-3274BDB5D5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Professor in the Chemistry Department and at BioMaPS (Biology at the Interface with the Mathematical and Physical Sciences) Institute for Quantitative Biology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For melted DNA, we don’t know where the helical axis lies (major problem).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NDB funded by NSF and Department of Energy – Dr. Olson is a co-founder.</a:t>
            </a:r>
          </a:p>
          <a:p>
            <a:pPr eaLnBrk="1" hangingPunct="1"/>
            <a:r>
              <a:rPr lang="en-US" smtClean="0"/>
              <a:t>RCSB = Research Collaborative for Structural Bioinformatics</a:t>
            </a:r>
          </a:p>
          <a:p>
            <a:pPr eaLnBrk="1" hangingPunct="1"/>
            <a:r>
              <a:rPr lang="en-US" smtClean="0"/>
              <a:t>w3DNA (Dr. Olson is also a co-founder) – web-based program used to reconstruct, analyze, and visualize structures containing nucleic acids.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For some viruses it’s RNA (HIV, retrovirus)</a:t>
            </a:r>
          </a:p>
          <a:p>
            <a:pPr eaLnBrk="1" hangingPunct="1"/>
            <a:r>
              <a:rPr lang="en-US" smtClean="0"/>
              <a:t>DNA stores information, is a blueprint for the body</a:t>
            </a:r>
            <a:br>
              <a:rPr lang="en-US" smtClean="0"/>
            </a:br>
            <a:r>
              <a:rPr lang="en-US" smtClean="0"/>
              <a:t>Polymer, made of a chain, of nucleotides with an alternating sugar phosphate backbone </a:t>
            </a:r>
          </a:p>
          <a:p>
            <a:pPr eaLnBrk="1" hangingPunct="1"/>
            <a:r>
              <a:rPr lang="en-US" smtClean="0"/>
              <a:t>Instructions for proteins and RNA (as well as other stuff)</a:t>
            </a:r>
          </a:p>
          <a:p>
            <a:pPr eaLnBrk="1" hangingPunct="1"/>
            <a:r>
              <a:rPr lang="en-US" smtClean="0"/>
              <a:t>A, T, G, C – adenine, thymine, cytosine, guanine</a:t>
            </a:r>
          </a:p>
          <a:p>
            <a:pPr eaLnBrk="1" hangingPunct="1"/>
            <a:r>
              <a:rPr lang="en-US" smtClean="0"/>
              <a:t>Two strands are connected by hydrogen bonds between the bases</a:t>
            </a:r>
          </a:p>
          <a:p>
            <a:pPr eaLnBrk="1" hangingPunct="1"/>
            <a:r>
              <a:rPr lang="en-US" smtClean="0"/>
              <a:t>Micrometer = 10^-6</a:t>
            </a:r>
          </a:p>
          <a:p>
            <a:pPr eaLnBrk="1" hangingPunct="1"/>
            <a:r>
              <a:rPr lang="en-US" smtClean="0"/>
              <a:t>Circular DNA, some triple and quadruple helix DNA – A, B, Z type DNA (B most common) – left handed</a:t>
            </a:r>
          </a:p>
          <a:p>
            <a:pPr eaLnBrk="1" hangingPunct="1"/>
            <a:r>
              <a:rPr lang="en-US" smtClean="0"/>
              <a:t>Especially since the DNA needs to be very compact in order to fit inside cells.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Specific protein interactions bind to a specific DNA sequence.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Enzymes catalyze chemical reactions.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Histones and nucleosomes. Chromatin and chromosomes.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RNA and DNA polymerase.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CA498C-3BDC-4C2F-8791-5C175843A376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Usually about 20 base pairs are separated (within transcription and replication)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Electrophoresis gels– if DNA reacts with a protein will sink faster in the gel.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AF4686-700A-4E11-A545-B498BBD58B2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/>
              <a:t>Overwound</a:t>
            </a:r>
            <a:r>
              <a:rPr lang="en-US" dirty="0" smtClean="0"/>
              <a:t>– more than the natural number of turns</a:t>
            </a:r>
          </a:p>
          <a:p>
            <a:pPr eaLnBrk="1" hangingPunct="1"/>
            <a:r>
              <a:rPr lang="en-US" dirty="0" err="1" smtClean="0"/>
              <a:t>Underwound</a:t>
            </a:r>
            <a:r>
              <a:rPr lang="en-US" dirty="0" smtClean="0"/>
              <a:t>– less than the natural number of turns (most </a:t>
            </a:r>
            <a:r>
              <a:rPr lang="en-US" dirty="0" err="1" smtClean="0"/>
              <a:t>underwound</a:t>
            </a:r>
            <a:r>
              <a:rPr lang="en-US" dirty="0" smtClean="0"/>
              <a:t>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 the image, the most left DNA is relaxed and the level of </a:t>
            </a:r>
            <a:r>
              <a:rPr lang="en-US" dirty="0" err="1" smtClean="0"/>
              <a:t>supercoiling</a:t>
            </a:r>
            <a:r>
              <a:rPr lang="en-US" dirty="0" smtClean="0"/>
              <a:t> increases from right to left</a:t>
            </a:r>
          </a:p>
          <a:p>
            <a:pPr eaLnBrk="1" hangingPunct="1"/>
            <a:r>
              <a:rPr lang="en-US" dirty="0" smtClean="0"/>
              <a:t>Twisting and writhing contribute to the way that DNA is </a:t>
            </a:r>
            <a:r>
              <a:rPr lang="en-US" dirty="0" err="1" smtClean="0"/>
              <a:t>supercoiled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Clockwise twist = overwound + (like a corkscrew)</a:t>
            </a:r>
          </a:p>
          <a:p>
            <a:pPr eaLnBrk="1" hangingPunct="1"/>
            <a:r>
              <a:rPr lang="en-US" smtClean="0"/>
              <a:t>Counterclockwise twist = underwound – </a:t>
            </a:r>
          </a:p>
          <a:p>
            <a:pPr eaLnBrk="1" hangingPunct="1"/>
            <a:r>
              <a:rPr lang="en-US" smtClean="0"/>
              <a:t>Right handed writhe = +</a:t>
            </a:r>
          </a:p>
          <a:p>
            <a:pPr eaLnBrk="1" hangingPunct="1"/>
            <a:r>
              <a:rPr lang="en-US" smtClean="0"/>
              <a:t>Left handed writhe = 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790EB9-2E39-4AF6-9EBB-B1D7895E95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Toroidal structure coils around an imaginary toroid or ring.</a:t>
            </a:r>
          </a:p>
          <a:p>
            <a:pPr eaLnBrk="1" hangingPunct="1"/>
            <a:r>
              <a:rPr lang="en-US" smtClean="0"/>
              <a:t>Real DNA supercoils can have portions of both toroidal and interwound geometries, which can occur together.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97AFA6-0C49-4BFF-99F2-F3313809675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Although sometimes it is relatively easy to figure out the Tw, Wr, and Lk of some structures, for many others it is nearly impossible just by looking</a:t>
            </a:r>
          </a:p>
          <a:p>
            <a:pPr eaLnBrk="1" hangingPunct="1"/>
            <a:r>
              <a:rPr lang="en-US" smtClean="0"/>
              <a:t>So before mathematicians became interested in DNA, it was not possible.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 and C are curves.</a:t>
            </a:r>
          </a:p>
          <a:p>
            <a:pPr eaLnBrk="1" hangingPunct="1"/>
            <a:r>
              <a:rPr lang="en-US" smtClean="0"/>
              <a:t>C helical axis, and D is one of the strands</a:t>
            </a:r>
          </a:p>
          <a:p>
            <a:pPr eaLnBrk="1" hangingPunct="1"/>
            <a:r>
              <a:rPr lang="en-US" smtClean="0"/>
              <a:t>Double integral = Gauss integral  </a:t>
            </a:r>
          </a:p>
          <a:p>
            <a:pPr eaLnBrk="1" hangingPunct="1"/>
            <a:r>
              <a:rPr lang="en-US" smtClean="0"/>
              <a:t>t(_) is the tangent, s is an arc, r(_) is a point, omega is also a vector.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0BF143-3653-42F5-953B-4A4FBAA720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2D497-5C15-4497-8A90-B52CD16CBECC}" type="datetimeFigureOut">
              <a:rPr lang="en-US"/>
              <a:pPr>
                <a:defRPr/>
              </a:pPr>
              <a:t>7/13/10</a:t>
            </a:fld>
            <a:endParaRPr lang="en-US" dirty="0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9FF8C-2644-4A47-85AE-C000A77360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BB71-1F3C-41E5-917A-E86CE80EFC60}" type="datetimeFigureOut">
              <a:rPr lang="en-US"/>
              <a:pPr>
                <a:defRPr/>
              </a:pPr>
              <a:t>7/13/10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BB5DB-561A-4D4B-A700-38C97419AD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61FF3-3672-4A64-BB96-2850CEEA7DF1}" type="datetimeFigureOut">
              <a:rPr lang="en-US"/>
              <a:pPr>
                <a:defRPr/>
              </a:pPr>
              <a:t>7/13/10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0CE17-BA5A-4D5D-9BC0-ECE16BF0A5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2415F5-E147-41ED-B6BD-DBAE15F1880E}" type="datetimeFigureOut">
              <a:rPr lang="en-US"/>
              <a:pPr>
                <a:defRPr/>
              </a:pPr>
              <a:t>7/13/10</a:t>
            </a:fld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AC68EF-ECC9-4054-AD3C-68A6DD411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1C812-EB78-43B8-899D-44791BB7BB3C}" type="datetimeFigureOut">
              <a:rPr lang="en-US"/>
              <a:pPr>
                <a:defRPr/>
              </a:pPr>
              <a:t>7/13/10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DB7FA-4205-4930-9327-0DF2126ECF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D1438-E8F6-40F0-B051-59A20E616D22}" type="datetimeFigureOut">
              <a:rPr lang="en-US"/>
              <a:pPr>
                <a:defRPr/>
              </a:pPr>
              <a:t>7/13/10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0451E-06F3-47B5-8E83-149E6464C0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901F6-7800-4437-979A-BA9C45B19BEC}" type="datetimeFigureOut">
              <a:rPr lang="en-US"/>
              <a:pPr>
                <a:defRPr/>
              </a:pPr>
              <a:t>7/13/10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55640-B034-4C95-8CE3-924C63F213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A5761C-88FC-486A-8FE3-559303CD587A}" type="datetimeFigureOut">
              <a:rPr lang="en-US"/>
              <a:pPr>
                <a:defRPr/>
              </a:pPr>
              <a:t>7/13/10</a:t>
            </a:fld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F58354-67D1-4844-916D-B1E19BE4F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F8D7-1317-4410-89F3-4C0AB2453617}" type="datetimeFigureOut">
              <a:rPr lang="en-US"/>
              <a:pPr>
                <a:defRPr/>
              </a:pPr>
              <a:t>7/13/10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661BC-5D22-40CB-8FBA-2F5D535CB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314ED8-8072-4E69-A61F-2D36BBFAE12B}" type="datetimeFigureOut">
              <a:rPr lang="en-US"/>
              <a:pPr>
                <a:defRPr/>
              </a:pPr>
              <a:t>7/13/10</a:t>
            </a:fld>
            <a:endParaRPr lang="en-US" dirty="0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A4D27A-68C3-4AB0-9C5A-4AB7C4F00F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1B38001-4D4F-4FA9-AF94-B1F5FBC1226B}" type="datetimeFigureOut">
              <a:rPr lang="en-US"/>
              <a:pPr>
                <a:defRPr/>
              </a:pPr>
              <a:t>7/13/10</a:t>
            </a:fld>
            <a:endParaRPr lang="en-US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240318-AE87-4911-BF39-7025CE250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A69526-7794-4DC6-894E-F6637A565FF3}" type="datetimeFigureOut">
              <a:rPr lang="en-US"/>
              <a:pPr>
                <a:defRPr/>
              </a:pPr>
              <a:t>7/13/10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98EAC0C-3B24-4119-8E57-BBE866EB7E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2" r:id="rId5"/>
    <p:sldLayoutId id="2147483687" r:id="rId6"/>
    <p:sldLayoutId id="2147483681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charset="0"/>
          <a:ea typeface="ＭＳ Ｐゴシック" charset="-128"/>
          <a:cs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7" Type="http://schemas.openxmlformats.org/officeDocument/2006/relationships/image" Target="../media/image14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6" Type="http://schemas.openxmlformats.org/officeDocument/2006/relationships/oleObject" Target="../embeddings/Microsoft_Equation3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1dc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4385469" y="959644"/>
            <a:ext cx="45466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2274888"/>
            <a:ext cx="4314825" cy="101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Protein-induced DNA Topology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2551113" y="4435475"/>
            <a:ext cx="2874962" cy="1371600"/>
          </a:xfrm>
        </p:spPr>
        <p:txBody>
          <a:bodyPr/>
          <a:lstStyle/>
          <a:p>
            <a:pPr eaLnBrk="1" hangingPunct="1"/>
            <a:r>
              <a:rPr lang="en-US" smtClean="0"/>
              <a:t>Kathleen McClain</a:t>
            </a:r>
          </a:p>
          <a:p>
            <a:pPr eaLnBrk="1" hangingPunct="1"/>
            <a:r>
              <a:rPr lang="en-US" smtClean="0"/>
              <a:t>Hofstra University</a:t>
            </a:r>
          </a:p>
          <a:p>
            <a:pPr eaLnBrk="1" hangingPunct="1"/>
            <a:r>
              <a:rPr lang="en-US" smtClean="0"/>
              <a:t>Mentor: Wilma Olson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9025" y="5010150"/>
            <a:ext cx="1819275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Methylase from HAEIII Covalently Bound to DNA</a:t>
            </a:r>
          </a:p>
          <a:p>
            <a:pPr>
              <a:defRPr/>
            </a:pPr>
            <a:r>
              <a:rPr lang="en-US" sz="1000" dirty="0">
                <a:latin typeface="+mn-lt"/>
              </a:rPr>
              <a:t>PDB ID: 1DCT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Content Placeholder 3" descr="1KX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805363" y="112713"/>
            <a:ext cx="3802062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457200" y="608013"/>
            <a:ext cx="5561013" cy="8191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700" cap="none" smtClean="0"/>
              <a:t>MY RESEARCH: 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70038"/>
            <a:ext cx="6008688" cy="4779962"/>
          </a:xfrm>
        </p:spPr>
        <p:txBody>
          <a:bodyPr/>
          <a:lstStyle/>
          <a:p>
            <a:pPr eaLnBrk="1" hangingPunct="1"/>
            <a:r>
              <a:rPr lang="en-US" smtClean="0"/>
              <a:t>The equation for twist as shown previously do not work for “melted” DNA.</a:t>
            </a:r>
          </a:p>
          <a:p>
            <a:pPr eaLnBrk="1" hangingPunct="1"/>
            <a:r>
              <a:rPr lang="en-US" smtClean="0"/>
              <a:t>So we need to develop a universal way to calculate these values for “melted” DNA.</a:t>
            </a:r>
          </a:p>
          <a:p>
            <a:pPr eaLnBrk="1" hangingPunct="1"/>
            <a:r>
              <a:rPr lang="en-US" smtClean="0"/>
              <a:t>Our data are coming from the Nucleic Acid Database and the RCSB Protein Data Bank.</a:t>
            </a:r>
          </a:p>
          <a:p>
            <a:pPr eaLnBrk="1" hangingPunct="1"/>
            <a:r>
              <a:rPr lang="en-US" smtClean="0"/>
              <a:t>We will be using Mathematica and w3DNA to reconstruct and analyze the topology of DNA-protein complexes.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7051675" y="2438400"/>
            <a:ext cx="1828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Nucleosome Core Particle</a:t>
            </a:r>
          </a:p>
          <a:p>
            <a:pPr>
              <a:defRPr/>
            </a:pPr>
            <a:r>
              <a:rPr lang="en-US" sz="1000" dirty="0">
                <a:latin typeface="+mn-lt"/>
              </a:rPr>
              <a:t>PDB ID: 1KX5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92138"/>
            <a:ext cx="7467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757238" y="2389188"/>
            <a:ext cx="3063875" cy="1490662"/>
          </a:xfrm>
        </p:spPr>
        <p:txBody>
          <a:bodyPr/>
          <a:lstStyle/>
          <a:p>
            <a:pPr eaLnBrk="1" hangingPunct="1"/>
            <a:r>
              <a:rPr lang="en-US" smtClean="0"/>
              <a:t>Wilma Olson</a:t>
            </a:r>
          </a:p>
          <a:p>
            <a:pPr eaLnBrk="1" hangingPunct="1"/>
            <a:r>
              <a:rPr lang="en-US" smtClean="0"/>
              <a:t>Andrew Colasanti</a:t>
            </a:r>
          </a:p>
          <a:p>
            <a:pPr eaLnBrk="1" hangingPunct="1"/>
            <a:r>
              <a:rPr lang="en-US" smtClean="0"/>
              <a:t>Nicolas Clauvelin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9475" y="4741863"/>
            <a:ext cx="15033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Holliday Junction</a:t>
            </a:r>
          </a:p>
          <a:p>
            <a:pPr>
              <a:defRPr/>
            </a:pPr>
            <a:r>
              <a:rPr lang="en-US" sz="1000" dirty="0">
                <a:latin typeface="+mn-lt"/>
              </a:rPr>
              <a:t>PDB ID: 1ZF2</a:t>
            </a:r>
          </a:p>
        </p:txBody>
      </p:sp>
      <p:pic>
        <p:nvPicPr>
          <p:cNvPr id="6" name="Picture 5" descr="1ZF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73" y="1236603"/>
            <a:ext cx="3505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 descr="BDN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354513" y="2913062"/>
            <a:ext cx="6484938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2113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DNA Basics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8650" y="6361113"/>
            <a:ext cx="1566863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Generic B-form DNA</a:t>
            </a:r>
          </a:p>
        </p:txBody>
      </p:sp>
      <p:sp>
        <p:nvSpPr>
          <p:cNvPr id="16391" name="Content Placeholder 6"/>
          <p:cNvSpPr>
            <a:spLocks/>
          </p:cNvSpPr>
          <p:nvPr/>
        </p:nvSpPr>
        <p:spPr bwMode="auto">
          <a:xfrm>
            <a:off x="404813" y="1692275"/>
            <a:ext cx="6573837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73050" indent="-2730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charset="2"/>
              <a:buChar char=""/>
            </a:pPr>
            <a:r>
              <a:rPr lang="en-US" dirty="0">
                <a:latin typeface="Century Schoolbook" charset="0"/>
              </a:rPr>
              <a:t>DNA contains the genetic information in most living organisms. </a:t>
            </a:r>
          </a:p>
          <a:p>
            <a:pPr marL="273050" indent="-2730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charset="2"/>
              <a:buChar char=""/>
            </a:pPr>
            <a:r>
              <a:rPr lang="en-US" dirty="0">
                <a:latin typeface="Century Schoolbook" charset="0"/>
              </a:rPr>
              <a:t>The sequence of bases within DNA contains instructions for the molecular content of every cell.</a:t>
            </a:r>
          </a:p>
          <a:p>
            <a:pPr marL="273050" indent="-2730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charset="2"/>
              <a:buChar char=""/>
            </a:pPr>
            <a:r>
              <a:rPr lang="en-US" dirty="0">
                <a:latin typeface="Century Schoolbook" charset="0"/>
              </a:rPr>
              <a:t>The human genome stretches out to be two meters long and fits inside cells which typically have diameters from 10 to 30 </a:t>
            </a:r>
            <a:r>
              <a:rPr lang="en-US" dirty="0" err="1">
                <a:latin typeface="Century Schoolbook" charset="0"/>
                <a:sym typeface="Symbol" charset="2"/>
              </a:rPr>
              <a:t></a:t>
            </a:r>
            <a:r>
              <a:rPr lang="en-US" dirty="0" err="1">
                <a:latin typeface="Century Schoolbook" charset="0"/>
              </a:rPr>
              <a:t>m</a:t>
            </a:r>
            <a:r>
              <a:rPr lang="en-US" dirty="0">
                <a:latin typeface="Century Schoolbook" charset="0"/>
              </a:rPr>
              <a:t>.</a:t>
            </a:r>
          </a:p>
          <a:p>
            <a:pPr marL="273050" indent="-2730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charset="2"/>
              <a:buChar char=""/>
            </a:pPr>
            <a:r>
              <a:rPr lang="en-US" dirty="0">
                <a:latin typeface="Century Schoolbook" charset="0"/>
              </a:rPr>
              <a:t>DNA usually exists as a right-handed double helix, but there are many other forms of DNA.</a:t>
            </a:r>
          </a:p>
          <a:p>
            <a:pPr marL="273050" indent="-2730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charset="2"/>
              <a:buChar char=""/>
            </a:pPr>
            <a:endParaRPr lang="en-US" dirty="0">
              <a:latin typeface="Century Schoolbook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n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475" y="1565188"/>
            <a:ext cx="3428842" cy="3428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241300"/>
            <a:ext cx="6530975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DNA-Protein Interactions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8850" y="4994275"/>
            <a:ext cx="2179638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MutS-ADPBeF3-DNA Complex</a:t>
            </a:r>
          </a:p>
          <a:p>
            <a:pPr>
              <a:defRPr/>
            </a:pPr>
            <a:r>
              <a:rPr lang="en-US" sz="1000" dirty="0">
                <a:latin typeface="+mn-lt"/>
              </a:rPr>
              <a:t>PDB ID: 1NNE</a:t>
            </a:r>
          </a:p>
        </p:txBody>
      </p:sp>
      <p:sp>
        <p:nvSpPr>
          <p:cNvPr id="18436" name="Content Placeholder 6"/>
          <p:cNvSpPr>
            <a:spLocks noGrp="1"/>
          </p:cNvSpPr>
          <p:nvPr>
            <p:ph sz="quarter" idx="1"/>
          </p:nvPr>
        </p:nvSpPr>
        <p:spPr>
          <a:xfrm>
            <a:off x="315913" y="1711325"/>
            <a:ext cx="5051425" cy="3965575"/>
          </a:xfrm>
        </p:spPr>
        <p:txBody>
          <a:bodyPr/>
          <a:lstStyle/>
          <a:p>
            <a:pPr eaLnBrk="1" hangingPunct="1"/>
            <a:r>
              <a:rPr lang="en-US" smtClean="0"/>
              <a:t>The way DNA functions within a cell is dependent on protein interactions.</a:t>
            </a:r>
          </a:p>
          <a:p>
            <a:pPr lvl="1" eaLnBrk="1" hangingPunct="1"/>
            <a:r>
              <a:rPr lang="en-US" smtClean="0"/>
              <a:t>Either specific or non-specific protein interactions.</a:t>
            </a:r>
          </a:p>
          <a:p>
            <a:pPr eaLnBrk="1" hangingPunct="1"/>
            <a:r>
              <a:rPr lang="en-US" smtClean="0"/>
              <a:t>Proteins contribute to the way DNA is packaged inside cells.</a:t>
            </a:r>
          </a:p>
          <a:p>
            <a:pPr eaLnBrk="1" hangingPunct="1"/>
            <a:r>
              <a:rPr lang="en-US" smtClean="0"/>
              <a:t>Other proteins, such as polymerases, can alter the structure of DNA.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3k7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4637087" y="-174624"/>
            <a:ext cx="3935413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1925"/>
            <a:ext cx="3733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DNA “Melting”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42188" y="433388"/>
            <a:ext cx="1570037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DNA Binding to RecD</a:t>
            </a:r>
          </a:p>
          <a:p>
            <a:pPr>
              <a:defRPr/>
            </a:pPr>
            <a:r>
              <a:rPr lang="en-US" sz="1000" dirty="0">
                <a:latin typeface="+mn-lt"/>
              </a:rPr>
              <a:t>PDB ID: 1K70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2750" y="1108075"/>
            <a:ext cx="7786688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73050" indent="-273050" defTabSz="914400"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US" sz="1800" dirty="0"/>
          </a:p>
          <a:p>
            <a:pPr marL="273050" indent="-2730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charset="2"/>
              <a:buChar char=""/>
            </a:pPr>
            <a:r>
              <a:rPr lang="en-US" dirty="0">
                <a:latin typeface="Century Schoolbook" charset="0"/>
              </a:rPr>
              <a:t>All genetic information is </a:t>
            </a:r>
            <a:br>
              <a:rPr lang="en-US" dirty="0">
                <a:latin typeface="Century Schoolbook" charset="0"/>
              </a:rPr>
            </a:br>
            <a:r>
              <a:rPr lang="en-US" dirty="0">
                <a:latin typeface="Century Schoolbook" charset="0"/>
              </a:rPr>
              <a:t>contained inside the DNA </a:t>
            </a:r>
            <a:br>
              <a:rPr lang="en-US" dirty="0">
                <a:latin typeface="Century Schoolbook" charset="0"/>
              </a:rPr>
            </a:br>
            <a:r>
              <a:rPr lang="en-US" dirty="0">
                <a:latin typeface="Century Schoolbook" charset="0"/>
              </a:rPr>
              <a:t>double helix, so in order to </a:t>
            </a:r>
            <a:br>
              <a:rPr lang="en-US" dirty="0">
                <a:latin typeface="Century Schoolbook" charset="0"/>
              </a:rPr>
            </a:br>
            <a:r>
              <a:rPr lang="en-US" dirty="0">
                <a:latin typeface="Century Schoolbook" charset="0"/>
              </a:rPr>
              <a:t>retrieve the information the </a:t>
            </a:r>
            <a:br>
              <a:rPr lang="en-US" dirty="0">
                <a:latin typeface="Century Schoolbook" charset="0"/>
              </a:rPr>
            </a:br>
            <a:r>
              <a:rPr lang="en-US" dirty="0">
                <a:latin typeface="Century Schoolbook" charset="0"/>
              </a:rPr>
              <a:t>helix must be split.</a:t>
            </a:r>
          </a:p>
          <a:p>
            <a:pPr marL="273050" indent="-2730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charset="2"/>
              <a:buChar char=""/>
            </a:pPr>
            <a:r>
              <a:rPr lang="en-US" dirty="0">
                <a:latin typeface="Century Schoolbook" charset="0"/>
              </a:rPr>
              <a:t>When the double helix is opened, the hydrogen bonds between base pairs break and this leads to “melted” DNA.</a:t>
            </a:r>
          </a:p>
          <a:p>
            <a:pPr marL="273050" indent="-273050" defTabSz="914400">
              <a:spcBef>
                <a:spcPts val="600"/>
              </a:spcBef>
              <a:buClr>
                <a:schemeClr val="accent1"/>
              </a:buClr>
              <a:buSzPct val="70000"/>
              <a:buFont typeface="Wingdings" charset="2"/>
              <a:buChar char=""/>
            </a:pPr>
            <a:r>
              <a:rPr lang="en-US" dirty="0">
                <a:latin typeface="Century Schoolbook" charset="0"/>
              </a:rPr>
              <a:t>This change always occurs before copying but can also occur when proteins are bound to the DNA molecule or when the molecule undergoes significant stress.</a:t>
            </a:r>
          </a:p>
          <a:p>
            <a:pPr marL="273050" indent="-273050" defTabSz="914400"/>
            <a:endParaRPr lang="en-US" sz="1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Why is DNA Topology Important?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25638"/>
            <a:ext cx="5257800" cy="3978275"/>
          </a:xfrm>
        </p:spPr>
        <p:txBody>
          <a:bodyPr/>
          <a:lstStyle/>
          <a:p>
            <a:pPr eaLnBrk="1" hangingPunct="1"/>
            <a:r>
              <a:rPr lang="en-US" smtClean="0"/>
              <a:t>The topology of a DNA molecule affects how it functions biologically.</a:t>
            </a:r>
          </a:p>
          <a:p>
            <a:pPr lvl="1" eaLnBrk="1" hangingPunct="1"/>
            <a:r>
              <a:rPr lang="en-US" smtClean="0"/>
              <a:t>Many proteins and drugs affect the topology.</a:t>
            </a:r>
          </a:p>
          <a:p>
            <a:pPr eaLnBrk="1" hangingPunct="1"/>
            <a:r>
              <a:rPr lang="en-US" smtClean="0"/>
              <a:t>Changes in topology of a DNA molecule also make it possible to infer information about the way it reacts with specific proteins.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3825" y="4467225"/>
            <a:ext cx="1903413" cy="549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Antitumor Drug, Nogalamycin, Bound to DNA</a:t>
            </a:r>
          </a:p>
          <a:p>
            <a:pPr>
              <a:defRPr/>
            </a:pPr>
            <a:r>
              <a:rPr lang="en-US" sz="1000" dirty="0">
                <a:latin typeface="+mn-lt"/>
              </a:rPr>
              <a:t>PDB ID: 1D21</a:t>
            </a:r>
          </a:p>
        </p:txBody>
      </p:sp>
      <p:pic>
        <p:nvPicPr>
          <p:cNvPr id="7" name="Picture 6" descr="1D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223" y="1845816"/>
            <a:ext cx="2741789" cy="2621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7467600" cy="7286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DNA Topology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55675"/>
            <a:ext cx="8202613" cy="3752850"/>
          </a:xfrm>
        </p:spPr>
        <p:txBody>
          <a:bodyPr/>
          <a:lstStyle/>
          <a:p>
            <a:pPr eaLnBrk="1" hangingPunct="1"/>
            <a:r>
              <a:rPr lang="en-US" dirty="0" smtClean="0"/>
              <a:t>Twist (</a:t>
            </a:r>
            <a:r>
              <a:rPr lang="en-US" dirty="0" err="1" smtClean="0"/>
              <a:t>Tw</a:t>
            </a:r>
            <a:r>
              <a:rPr lang="en-US" dirty="0" smtClean="0"/>
              <a:t>) is defined as the number of times one of the DNA strands is wound about the helical axis</a:t>
            </a:r>
          </a:p>
          <a:p>
            <a:pPr eaLnBrk="1" hangingPunct="1"/>
            <a:r>
              <a:rPr lang="en-US" dirty="0" smtClean="0"/>
              <a:t>Writhe (</a:t>
            </a:r>
            <a:r>
              <a:rPr lang="en-US" dirty="0" err="1" smtClean="0"/>
              <a:t>Wr</a:t>
            </a:r>
            <a:r>
              <a:rPr lang="en-US" dirty="0" smtClean="0"/>
              <a:t>) is how many times the helical axis crosses over itself and is a measure of overall folding.</a:t>
            </a:r>
          </a:p>
          <a:p>
            <a:pPr eaLnBrk="1" hangingPunct="1"/>
            <a:r>
              <a:rPr lang="en-US" dirty="0" smtClean="0"/>
              <a:t>Linking number (</a:t>
            </a:r>
            <a:r>
              <a:rPr lang="en-US" dirty="0" err="1" smtClean="0"/>
              <a:t>Lk</a:t>
            </a:r>
            <a:r>
              <a:rPr lang="en-US" dirty="0" smtClean="0"/>
              <a:t> = </a:t>
            </a:r>
            <a:r>
              <a:rPr lang="en-US" dirty="0" err="1" smtClean="0"/>
              <a:t>Tw</a:t>
            </a:r>
            <a:r>
              <a:rPr lang="en-US" dirty="0" smtClean="0"/>
              <a:t> + </a:t>
            </a:r>
            <a:r>
              <a:rPr lang="en-US" dirty="0" err="1" smtClean="0"/>
              <a:t>Wr</a:t>
            </a:r>
            <a:r>
              <a:rPr lang="en-US" dirty="0" smtClean="0"/>
              <a:t> ) is a topological invariant. </a:t>
            </a:r>
          </a:p>
          <a:p>
            <a:pPr lvl="1" eaLnBrk="1" hangingPunct="1"/>
            <a:r>
              <a:rPr lang="en-US" dirty="0" err="1" smtClean="0"/>
              <a:t>Lk</a:t>
            </a:r>
            <a:r>
              <a:rPr lang="en-US" dirty="0" smtClean="0"/>
              <a:t> must be an integer, but </a:t>
            </a:r>
            <a:r>
              <a:rPr lang="en-US" dirty="0" err="1" smtClean="0"/>
              <a:t>Tw</a:t>
            </a:r>
            <a:r>
              <a:rPr lang="en-US" dirty="0" smtClean="0"/>
              <a:t> and </a:t>
            </a:r>
            <a:r>
              <a:rPr lang="en-US" dirty="0" err="1" smtClean="0"/>
              <a:t>Wr</a:t>
            </a:r>
            <a:r>
              <a:rPr lang="en-US" dirty="0" smtClean="0"/>
              <a:t> are not necessarily integers.</a:t>
            </a:r>
          </a:p>
          <a:p>
            <a:pPr lvl="1" eaLnBrk="1" hangingPunct="1"/>
            <a:r>
              <a:rPr lang="en-US" dirty="0" smtClean="0"/>
              <a:t>A positive </a:t>
            </a:r>
            <a:r>
              <a:rPr lang="en-US" dirty="0" err="1" smtClean="0"/>
              <a:t>ΔLk</a:t>
            </a:r>
            <a:r>
              <a:rPr lang="en-US" dirty="0" smtClean="0"/>
              <a:t> means the molecule is </a:t>
            </a:r>
            <a:r>
              <a:rPr lang="en-US" dirty="0" err="1" smtClean="0"/>
              <a:t>overwound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A negative </a:t>
            </a:r>
            <a:r>
              <a:rPr lang="en-US" dirty="0" err="1" smtClean="0"/>
              <a:t>ΔLk</a:t>
            </a:r>
            <a:r>
              <a:rPr lang="en-US" dirty="0" smtClean="0"/>
              <a:t> means the molecule is </a:t>
            </a:r>
            <a:r>
              <a:rPr lang="en-US" dirty="0" err="1" smtClean="0"/>
              <a:t>underwound</a:t>
            </a:r>
            <a:r>
              <a:rPr lang="en-US" dirty="0" smtClean="0"/>
              <a:t>.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32771" name="Picture 3" descr="Picture 6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4840288"/>
            <a:ext cx="5965825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80263" y="6426200"/>
            <a:ext cx="152082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Image from the University of Arizona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Content Placeholder 10" descr="Picture 3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-15388" b="-15388"/>
          <a:stretch>
            <a:fillRect/>
          </a:stretch>
        </p:blipFill>
        <p:spPr>
          <a:xfrm>
            <a:off x="120650" y="1285875"/>
            <a:ext cx="8064500" cy="5172075"/>
          </a:xfrm>
        </p:spPr>
      </p:pic>
      <p:sp>
        <p:nvSpPr>
          <p:cNvPr id="12" name="TextBox 11"/>
          <p:cNvSpPr txBox="1"/>
          <p:nvPr/>
        </p:nvSpPr>
        <p:spPr>
          <a:xfrm>
            <a:off x="6224588" y="6457950"/>
            <a:ext cx="254952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Image from </a:t>
            </a:r>
            <a:r>
              <a:rPr lang="en-US" sz="1000" u="sng" dirty="0">
                <a:latin typeface="+mn-lt"/>
              </a:rPr>
              <a:t>Understanding DNA: the molecule and how it works </a:t>
            </a:r>
            <a:r>
              <a:rPr lang="en-US" sz="1000" dirty="0">
                <a:latin typeface="+mn-lt"/>
              </a:rPr>
              <a:t>(3</a:t>
            </a:r>
            <a:r>
              <a:rPr lang="en-US" sz="1000" baseline="30000" dirty="0">
                <a:latin typeface="+mn-lt"/>
              </a:rPr>
              <a:t>rd</a:t>
            </a:r>
            <a:r>
              <a:rPr lang="en-US" sz="1000" dirty="0">
                <a:latin typeface="+mn-lt"/>
              </a:rPr>
              <a:t> edition)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84163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914400">
              <a:defRPr/>
            </a:pPr>
            <a:r>
              <a:rPr lang="en-US" sz="3000" cap="small" dirty="0">
                <a:solidFill>
                  <a:schemeClr val="tx2"/>
                </a:solidFill>
                <a:latin typeface="+mj-lt"/>
              </a:rPr>
              <a:t>DNA Topology cont’d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Content Placeholder 7" descr="Picture 1.png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t="-4903" b="-4903"/>
          <a:stretch>
            <a:fillRect/>
          </a:stretch>
        </p:blipFill>
        <p:spPr/>
      </p:pic>
      <p:sp>
        <p:nvSpPr>
          <p:cNvPr id="30723" name="Text Placeholder 3"/>
          <p:cNvSpPr>
            <a:spLocks noGrp="1"/>
          </p:cNvSpPr>
          <p:nvPr>
            <p:ph type="body" sz="quarter" idx="1"/>
          </p:nvPr>
        </p:nvSpPr>
        <p:spPr>
          <a:xfrm>
            <a:off x="4572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en-US" smtClean="0"/>
              <a:t>Toroidal Structure</a:t>
            </a:r>
            <a:endParaRPr lang="en-US"/>
          </a:p>
        </p:txBody>
      </p:sp>
      <p:sp>
        <p:nvSpPr>
          <p:cNvPr id="30724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343400" y="1570038"/>
            <a:ext cx="3657600" cy="658812"/>
          </a:xfrm>
        </p:spPr>
        <p:txBody>
          <a:bodyPr/>
          <a:lstStyle/>
          <a:p>
            <a:pPr algn="ctr" eaLnBrk="1" hangingPunct="1"/>
            <a:r>
              <a:rPr lang="en-US" smtClean="0"/>
              <a:t>Interwound Structure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24588" y="6457950"/>
            <a:ext cx="254952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Images from </a:t>
            </a:r>
            <a:r>
              <a:rPr lang="en-US" sz="1000" u="sng" dirty="0">
                <a:latin typeface="+mn-lt"/>
              </a:rPr>
              <a:t>Understanding DNA: the molecule and how it works </a:t>
            </a:r>
            <a:r>
              <a:rPr lang="en-US" sz="1000" dirty="0">
                <a:latin typeface="+mn-lt"/>
              </a:rPr>
              <a:t>(3</a:t>
            </a:r>
            <a:r>
              <a:rPr lang="en-US" sz="1000" baseline="30000" dirty="0">
                <a:latin typeface="+mn-lt"/>
              </a:rPr>
              <a:t>rd</a:t>
            </a:r>
            <a:r>
              <a:rPr lang="en-US" sz="1000" dirty="0">
                <a:latin typeface="+mn-lt"/>
              </a:rPr>
              <a:t> edition)</a:t>
            </a:r>
          </a:p>
        </p:txBody>
      </p:sp>
      <p:pic>
        <p:nvPicPr>
          <p:cNvPr id="30725" name="Picture 10" descr="Picture 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5925" y="2362200"/>
            <a:ext cx="1458913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273050"/>
            <a:ext cx="7467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914400">
              <a:defRPr/>
            </a:pPr>
            <a:r>
              <a:rPr lang="en-US" sz="3000" cap="small" dirty="0">
                <a:solidFill>
                  <a:schemeClr val="tx2"/>
                </a:solidFill>
                <a:latin typeface="+mj-lt"/>
              </a:rPr>
              <a:t>DNA Topology cont’d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DNA Topology cont’d</a:t>
            </a:r>
            <a:endParaRPr lang="en-US" dirty="0"/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234950" y="1914525"/>
            <a:ext cx="7467600" cy="4124325"/>
          </a:xfrm>
        </p:spPr>
        <p:txBody>
          <a:bodyPr/>
          <a:lstStyle/>
          <a:p>
            <a:pPr eaLnBrk="1" hangingPunct="1"/>
            <a:r>
              <a:rPr lang="en-US" smtClean="0"/>
              <a:t>Tw(D,C) =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>
              <a:buFont typeface="Wingdings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Wr(C) = 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eaLnBrk="1" hangingPunct="1"/>
            <a:r>
              <a:rPr lang="en-US" smtClean="0"/>
              <a:t>Lk(D,C) = </a:t>
            </a:r>
          </a:p>
          <a:p>
            <a:pPr eaLnBrk="1" hangingPunct="1">
              <a:buFont typeface="Wingdings" charset="2"/>
              <a:buNone/>
            </a:pPr>
            <a:endParaRPr lang="en-US" smtClean="0"/>
          </a:p>
        </p:txBody>
      </p:sp>
      <p:graphicFrame>
        <p:nvGraphicFramePr>
          <p:cNvPr id="26627" name="Object 1027"/>
          <p:cNvGraphicFramePr>
            <a:graphicFrameLocks noChangeAspect="1"/>
          </p:cNvGraphicFramePr>
          <p:nvPr/>
        </p:nvGraphicFramePr>
        <p:xfrm>
          <a:off x="2305050" y="1843088"/>
          <a:ext cx="2557463" cy="852487"/>
        </p:xfrm>
        <a:graphic>
          <a:graphicData uri="http://schemas.openxmlformats.org/presentationml/2006/ole">
            <p:oleObj spid="_x0000_s26627" name="Equation" r:id="rId4" imgW="1104900" imgH="368300" progId="Equation.3">
              <p:embed/>
            </p:oleObj>
          </a:graphicData>
        </a:graphic>
      </p:graphicFrame>
      <p:graphicFrame>
        <p:nvGraphicFramePr>
          <p:cNvPr id="26629" name="Object 1029"/>
          <p:cNvGraphicFramePr>
            <a:graphicFrameLocks noChangeAspect="1"/>
          </p:cNvGraphicFramePr>
          <p:nvPr/>
        </p:nvGraphicFramePr>
        <p:xfrm>
          <a:off x="2030413" y="4762500"/>
          <a:ext cx="6384925" cy="973138"/>
        </p:xfrm>
        <a:graphic>
          <a:graphicData uri="http://schemas.openxmlformats.org/presentationml/2006/ole">
            <p:oleObj spid="_x0000_s26629" name="Equation" r:id="rId5" imgW="2832100" imgH="431800" progId="Equation.3">
              <p:embed/>
            </p:oleObj>
          </a:graphicData>
        </a:graphic>
      </p:graphicFrame>
      <p:graphicFrame>
        <p:nvGraphicFramePr>
          <p:cNvPr id="26631" name="Object 1031"/>
          <p:cNvGraphicFramePr>
            <a:graphicFrameLocks noChangeAspect="1"/>
          </p:cNvGraphicFramePr>
          <p:nvPr/>
        </p:nvGraphicFramePr>
        <p:xfrm>
          <a:off x="2030413" y="3273425"/>
          <a:ext cx="6097587" cy="901700"/>
        </p:xfrm>
        <a:graphic>
          <a:graphicData uri="http://schemas.openxmlformats.org/presentationml/2006/ole">
            <p:oleObj spid="_x0000_s26631" name="Equation" r:id="rId6" imgW="2921000" imgH="431800" progId="Equation.3">
              <p:embed/>
            </p:oleObj>
          </a:graphicData>
        </a:graphic>
      </p:graphicFrame>
      <p:pic>
        <p:nvPicPr>
          <p:cNvPr id="7" name="Picture 6" descr="1D3U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5443" y="425613"/>
            <a:ext cx="2269962" cy="2269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554913" y="1166813"/>
            <a:ext cx="1400175" cy="1006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TATA-Binding Protein and Transcription Factor Bound to DNA</a:t>
            </a:r>
          </a:p>
          <a:p>
            <a:pPr>
              <a:defRPr/>
            </a:pPr>
            <a:r>
              <a:rPr lang="en-US" sz="1000" dirty="0">
                <a:latin typeface="+mn-lt"/>
              </a:rPr>
              <a:t>PDB ID: 1D3U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1776</TotalTime>
  <Words>1063</Words>
  <Application>Microsoft Macintosh PowerPoint</Application>
  <PresentationFormat>On-screen Show (4:3)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Oriel</vt:lpstr>
      <vt:lpstr>Equation</vt:lpstr>
      <vt:lpstr>Protein-induced DNA Topology</vt:lpstr>
      <vt:lpstr>DNA Basics</vt:lpstr>
      <vt:lpstr>DNA-Protein Interactions</vt:lpstr>
      <vt:lpstr>DNA “Melting”</vt:lpstr>
      <vt:lpstr>Why is DNA Topology Important?</vt:lpstr>
      <vt:lpstr>DNA Topology</vt:lpstr>
      <vt:lpstr>Slide 7</vt:lpstr>
      <vt:lpstr>Slide 8</vt:lpstr>
      <vt:lpstr>DNA Topology cont’d</vt:lpstr>
      <vt:lpstr>MY RESEARCH: </vt:lpstr>
      <vt:lpstr>Acknowledgements</vt:lpstr>
    </vt:vector>
  </TitlesOfParts>
  <Company>Rutgers The State University of New Jersey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Interactions and their Effects on “Melted” DNA</dc:title>
  <dc:creator>Nicolas</dc:creator>
  <cp:lastModifiedBy>Nicolas</cp:lastModifiedBy>
  <cp:revision>115</cp:revision>
  <dcterms:created xsi:type="dcterms:W3CDTF">2010-07-13T16:11:32Z</dcterms:created>
  <dcterms:modified xsi:type="dcterms:W3CDTF">2010-07-13T16:39:11Z</dcterms:modified>
</cp:coreProperties>
</file>