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  <p:sldMasterId id="2147483768" r:id="rId2"/>
  </p:sldMasterIdLst>
  <p:notesMasterIdLst>
    <p:notesMasterId r:id="rId16"/>
  </p:notesMasterIdLst>
  <p:sldIdLst>
    <p:sldId id="268" r:id="rId3"/>
    <p:sldId id="257" r:id="rId4"/>
    <p:sldId id="267" r:id="rId5"/>
    <p:sldId id="263" r:id="rId6"/>
    <p:sldId id="258" r:id="rId7"/>
    <p:sldId id="269" r:id="rId8"/>
    <p:sldId id="264" r:id="rId9"/>
    <p:sldId id="270" r:id="rId10"/>
    <p:sldId id="259" r:id="rId11"/>
    <p:sldId id="266" r:id="rId12"/>
    <p:sldId id="265" r:id="rId13"/>
    <p:sldId id="260" r:id="rId14"/>
    <p:sldId id="261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EA4CC1"/>
    <a:srgbClr val="34F21A"/>
    <a:srgbClr val="FE13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70" autoAdjust="0"/>
  </p:normalViewPr>
  <p:slideViewPr>
    <p:cSldViewPr snapToGrid="0" snapToObjects="1"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7696762-48C2-4CA6-A3CA-E3FFB954F219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4E74B13-A506-4629-BA20-98D844A61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Olson-- professor in the Chemistry department and BioMaPs Institute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Clauvelin-- post-doc at BioMaps Institute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GOOD!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/>
              <a:t>DNA is mostly used as information storage, but similar to a blueprint.</a:t>
            </a:r>
          </a:p>
          <a:p>
            <a:pPr eaLnBrk="1" hangingPunct="1"/>
            <a:r>
              <a:rPr lang="en-US"/>
              <a:t>DNA is a chain of nucleotides.</a:t>
            </a:r>
          </a:p>
          <a:p>
            <a:pPr eaLnBrk="1" hangingPunct="1"/>
            <a:r>
              <a:rPr lang="en-US"/>
              <a:t>Instructions for proteins and RNA, as well as other stuff</a:t>
            </a:r>
          </a:p>
          <a:p>
            <a:pPr eaLnBrk="1" hangingPunct="1"/>
            <a:r>
              <a:rPr lang="en-US"/>
              <a:t>Adenine, guanine, thymine, and cytosine</a:t>
            </a:r>
          </a:p>
          <a:p>
            <a:pPr eaLnBrk="1" hangingPunct="1"/>
            <a:r>
              <a:rPr lang="en-US"/>
              <a:t>A, B, Z DNA</a:t>
            </a:r>
          </a:p>
          <a:p>
            <a:pPr eaLnBrk="1" hangingPunct="1"/>
            <a:r>
              <a:rPr lang="en-US"/>
              <a:t>Right and left handed.</a:t>
            </a:r>
          </a:p>
          <a:p>
            <a:pPr eaLnBrk="1" hangingPunct="1"/>
            <a:r>
              <a:rPr lang="en-US"/>
              <a:t>Some circular or have three or four strands of DNA</a:t>
            </a:r>
          </a:p>
          <a:p>
            <a:pPr eaLnBrk="1" hangingPunct="1"/>
            <a:r>
              <a:rPr lang="en-US"/>
              <a:t>Protein help package the DNA since two meters of information need to fit inside a cell that typically has a diamteer of 10 to 30 micrometers (10^-6)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In transcription and replication usually around 20 base pairs separate.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Proteins and drugs act on the topology to force the DNA to function a specific way.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/>
              <a:t>Not knowing where the helical axis lies is a major problem because that information is needed to use the equation that exists.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/>
              <a:t>Since DNA is always read 3’ to 5’ end, the subscripts of each strand run in opposite directions</a:t>
            </a:r>
          </a:p>
          <a:p>
            <a:pPr eaLnBrk="1" hangingPunct="1"/>
            <a:r>
              <a:rPr lang="en-US"/>
              <a:t>The typical diameter of DNA is 20 angstroms.</a:t>
            </a:r>
          </a:p>
          <a:p>
            <a:pPr eaLnBrk="1" hangingPunct="1"/>
            <a:r>
              <a:rPr lang="en-US"/>
              <a:t>A &amp; G -&gt; N9</a:t>
            </a:r>
          </a:p>
          <a:p>
            <a:pPr eaLnBrk="1" hangingPunct="1"/>
            <a:r>
              <a:rPr lang="en-US"/>
              <a:t>T &amp; C -&gt; N1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/>
              <a:t>P-P		N-N		P-N		P1-N</a:t>
            </a:r>
          </a:p>
          <a:p>
            <a:pPr eaLnBrk="1" hangingPunct="1"/>
            <a:r>
              <a:rPr lang="en-US"/>
              <a:t>Angle 	Areax3 		P-P Across			N-N Across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98B6-D7AE-4B1F-9428-9AC8D3822A75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3FDAA-AAB5-470C-AFB8-A17E52E8C5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DD1C1-383C-4604-A25B-BDC6FA6323C4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3E16-0CE7-4174-BEE8-DC4FE7605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AA64-221C-4E3A-A130-7EB7179F35EE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F8CF4-1239-46EC-B892-F7996781A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6A107-03BF-44E3-B942-D91D4A38BDF4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B2D9D-61E7-4A06-A997-4F96FBCE4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63FD01A-1682-4ABE-B117-0CC5E47BC044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DCD8F65-AB98-4C45-A867-C58698B24D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96B50-C4D7-4096-82B5-9AAFBC27148E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8D721-F185-4A30-A688-3604016578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D6567-BFF9-4CBC-99F2-707B3CC5DE2D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01150-1343-4B6D-A4A2-BB07E05C38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7669F-B0D5-46CE-97A1-9604E119A238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52C21-5BB4-4482-833F-5CBB33F77A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A12C628-C73B-47C6-BDE0-E9D9FB729F46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8B9F3C-161F-4AB6-9609-0E1C3AD16D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E3480-38B2-42E5-A913-A8B3A5892726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E662B-8C3E-4C14-B8D7-E88685A9C8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FE4C51-6741-4104-AC2D-DE7CD7D95CD8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5FC9545-1BEE-441C-8AE9-1C520FBF14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FFF24C5-6CC5-4082-B277-4F0118BD3407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7C5177-1B01-43BC-9871-49463CCBB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65DD9F8-E516-44B8-B03C-40CD3DFCF31D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078222-4BEA-4198-B4D4-39ACFFB18F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94955-B2B0-432A-8663-39352E55F29C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52BB7-074C-41F8-B56F-890F4418D9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AE764-6BC5-4F4D-AEA6-0E7D691278DC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BF213-BC4B-4CDC-ABFD-48D1506257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F117C-39A8-4B25-AD55-423A773846B0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8A33E-0DD2-4310-929B-D3B680F55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C32B1-56AB-4FF8-8E28-144AEDBCA8A3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34600-0531-47D9-A648-CA17C88FC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176F-987D-4B76-9ED8-DC912BFFD8F2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DFB8B-9C1D-44C3-92A9-600EF0445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556EBF-4451-42D6-B414-45B3E25DEAAC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AC74929-BD0D-43D5-88AD-AF371597A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9F8C0-BA78-413F-AE6A-C773409AE013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693F-92AB-4A9D-ABF4-2A516A63A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87DCA9C-2E72-4158-946D-F54A64223E04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BE54586-226C-4156-9515-4F8E7B61A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971D9AA-7EEE-47D4-8EB1-595F3FF4B555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B0EC4B1-B085-4885-AFF1-4569637FF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26F99B1-9BA8-4F47-8662-0E8FCF3DC1C1}" type="datetimeFigureOut">
              <a:rPr lang="en-US"/>
              <a:pPr>
                <a:defRPr/>
              </a:pPr>
              <a:t>7/16/2010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1F40E5C-487A-4933-91D9-7D6D546E3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85" r:id="rId4"/>
    <p:sldLayoutId id="2147483784" r:id="rId5"/>
    <p:sldLayoutId id="2147483794" r:id="rId6"/>
    <p:sldLayoutId id="2147483783" r:id="rId7"/>
    <p:sldLayoutId id="2147483795" r:id="rId8"/>
    <p:sldLayoutId id="2147483796" r:id="rId9"/>
    <p:sldLayoutId id="2147483782" r:id="rId10"/>
    <p:sldLayoutId id="2147483781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charset="2"/>
        <a:buChar char="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charset="2"/>
        <a:buChar char="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charset="2"/>
        <a:buChar char="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charset="2"/>
        <a:buChar char="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31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C8CC3FC-F953-4283-9D0C-11CE753EB978}" type="datetimeFigureOut">
              <a:rPr lang="en-US"/>
              <a:pPr>
                <a:defRPr/>
              </a:pPr>
              <a:t>7/16/2010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9016C64-F170-4BDD-9D60-36E2B96862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790" r:id="rId4"/>
    <p:sldLayoutId id="2147483789" r:id="rId5"/>
    <p:sldLayoutId id="2147483800" r:id="rId6"/>
    <p:sldLayoutId id="2147483788" r:id="rId7"/>
    <p:sldLayoutId id="2147483801" r:id="rId8"/>
    <p:sldLayoutId id="2147483802" r:id="rId9"/>
    <p:sldLayoutId id="2147483787" r:id="rId10"/>
    <p:sldLayoutId id="2147483786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charset="2"/>
        <a:buChar char="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charset="2"/>
        <a:buChar char="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charset="2"/>
        <a:buChar char="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charset="2"/>
        <a:buChar char="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5" descr="1dc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4539457" y="954881"/>
            <a:ext cx="4546600" cy="466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2782888"/>
            <a:ext cx="4314825" cy="1016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Protein-induced DNA Topology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6627" name="Subtitle 2"/>
          <p:cNvSpPr>
            <a:spLocks noGrp="1"/>
          </p:cNvSpPr>
          <p:nvPr>
            <p:ph type="subTitle" idx="1"/>
          </p:nvPr>
        </p:nvSpPr>
        <p:spPr>
          <a:xfrm>
            <a:off x="2551113" y="4324350"/>
            <a:ext cx="3429000" cy="1371600"/>
          </a:xfrm>
        </p:spPr>
        <p:txBody>
          <a:bodyPr/>
          <a:lstStyle/>
          <a:p>
            <a:pPr eaLnBrk="1" hangingPunct="1"/>
            <a:r>
              <a:rPr lang="en-US" smtClean="0"/>
              <a:t>Kathleen McClain</a:t>
            </a:r>
          </a:p>
          <a:p>
            <a:pPr eaLnBrk="1" hangingPunct="1"/>
            <a:r>
              <a:rPr lang="en-US" smtClean="0"/>
              <a:t>Hofstra University</a:t>
            </a:r>
          </a:p>
          <a:p>
            <a:pPr eaLnBrk="1" hangingPunct="1"/>
            <a:r>
              <a:rPr lang="en-US" smtClean="0"/>
              <a:t>Mentors: Wilma Olson</a:t>
            </a:r>
          </a:p>
          <a:p>
            <a:pPr eaLnBrk="1" hangingPunct="1"/>
            <a:r>
              <a:rPr lang="en-US" smtClean="0"/>
              <a:t>	   Nicolas Clauvelin</a:t>
            </a: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6169025" y="5010150"/>
            <a:ext cx="1819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Methylase from HAEIII Covalently Bound to DNA</a:t>
            </a:r>
          </a:p>
          <a:p>
            <a:r>
              <a:rPr lang="en-US" sz="1000">
                <a:latin typeface="Century Schoolbook" charset="0"/>
              </a:rPr>
              <a:t>PDB ID: 1DCT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1925"/>
            <a:ext cx="7467600" cy="969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Research Results</a:t>
            </a:r>
            <a:endParaRPr lang="en-US" dirty="0">
              <a:ea typeface="+mj-ea"/>
              <a:cs typeface="+mj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77900" y="2209800"/>
          <a:ext cx="6714028" cy="4412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587"/>
                <a:gridCol w="763896"/>
                <a:gridCol w="1197458"/>
                <a:gridCol w="1156167"/>
                <a:gridCol w="1207783"/>
                <a:gridCol w="1187137"/>
              </a:tblGrid>
              <a:tr h="333769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 DNA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Nucleosome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Bubble</a:t>
                      </a:r>
                      <a:r>
                        <a:rPr lang="en-US" sz="1200" baseline="0" dirty="0" smtClean="0"/>
                        <a:t> Lk5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Bubble Lk6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Bubble Lk7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Pi-Pi+1 (pm)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663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668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671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677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677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Ni-Ni+1 (pm)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438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446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489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465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481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Pi-Ni (pm)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524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545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569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573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559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Pi+1-Ni (pm)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564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555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567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568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568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Ni-Pi-Pi+1 Angle (°)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53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Pi-Ni-Pi+1</a:t>
                      </a:r>
                      <a:r>
                        <a:rPr lang="en-US" sz="1200" baseline="0" dirty="0" smtClean="0"/>
                        <a:t> Area </a:t>
                      </a:r>
                      <a:r>
                        <a:rPr lang="en-US" sz="1200" dirty="0" smtClean="0">
                          <a:latin typeface="Century Schoolbook" charset="0"/>
                        </a:rPr>
                        <a:t>(pm</a:t>
                      </a:r>
                      <a:r>
                        <a:rPr lang="en-US" sz="1200" baseline="30000" dirty="0" smtClean="0">
                          <a:latin typeface="Century Schoolbook" charset="0"/>
                        </a:rPr>
                        <a:t>2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143000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145000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152000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154000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151000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Ni-Pi+1-Ni+1</a:t>
                      </a:r>
                      <a:r>
                        <a:rPr lang="en-US" sz="1200" baseline="0" dirty="0" smtClean="0"/>
                        <a:t> Area </a:t>
                      </a:r>
                      <a:r>
                        <a:rPr lang="en-US" sz="1200" dirty="0" smtClean="0">
                          <a:latin typeface="Century Schoolbook" charset="0"/>
                        </a:rPr>
                        <a:t>(pm</a:t>
                      </a:r>
                      <a:r>
                        <a:rPr lang="en-US" sz="1200" baseline="30000" dirty="0" smtClean="0">
                          <a:latin typeface="Century Schoolbook" charset="0"/>
                        </a:rPr>
                        <a:t>2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109000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111000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119000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119000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119000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Quadrilateral Area </a:t>
                      </a:r>
                      <a:r>
                        <a:rPr lang="en-US" sz="1200" dirty="0" smtClean="0">
                          <a:latin typeface="Century Schoolbook" charset="0"/>
                        </a:rPr>
                        <a:t>(pm</a:t>
                      </a:r>
                      <a:r>
                        <a:rPr lang="en-US" sz="1200" baseline="30000" dirty="0" smtClean="0">
                          <a:latin typeface="Century Schoolbook" charset="0"/>
                        </a:rPr>
                        <a:t>2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251000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256000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271000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274000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269000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 Across Strands (pm)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1880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1790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1870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1950</a:t>
                      </a:r>
                      <a:endParaRPr lang="en-US" sz="1200" dirty="0"/>
                    </a:p>
                  </a:txBody>
                  <a:tcPr/>
                </a:tc>
              </a:tr>
              <a:tr h="3337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 Across Strands (pm)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895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857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934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906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921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5144" name="Content Placeholder 6"/>
          <p:cNvSpPr txBox="1">
            <a:spLocks/>
          </p:cNvSpPr>
          <p:nvPr/>
        </p:nvSpPr>
        <p:spPr bwMode="auto">
          <a:xfrm>
            <a:off x="639763" y="1281113"/>
            <a:ext cx="7481887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buFont typeface="Wingdings" charset="2"/>
              <a:buChar char=""/>
            </a:pPr>
            <a:r>
              <a:rPr lang="en-US" sz="2200">
                <a:latin typeface="Century Schoolbook" charset="0"/>
              </a:rPr>
              <a:t>But the means of the data of all our structures, both melted and not, are relatively conserved</a:t>
            </a:r>
            <a:r>
              <a:rPr lang="en-US">
                <a:latin typeface="Century Schoolbook" charset="0"/>
              </a:rPr>
              <a:t>.</a:t>
            </a:r>
            <a:endParaRPr lang="en-US" sz="2200">
              <a:latin typeface="Century Schoolbook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19" descr="65bpLk6End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8288" y="3798888"/>
            <a:ext cx="4052887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000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Research Results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8288" y="1101725"/>
            <a:ext cx="8056562" cy="21748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>
                <a:ea typeface="+mn-ea"/>
                <a:cs typeface="+mn-cs"/>
              </a:rPr>
              <a:t>We also found that when bubbles cause a peak in the data, the value of the peak was very similar for the same measurement in each of the three bubble structures.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118" dirty="0" smtClean="0">
                <a:ea typeface="+mn-ea"/>
              </a:rPr>
              <a:t>An example of this is the </a:t>
            </a:r>
            <a:br>
              <a:rPr lang="en-US" sz="2118" dirty="0" smtClean="0">
                <a:ea typeface="+mn-ea"/>
              </a:rPr>
            </a:br>
            <a:r>
              <a:rPr lang="en-US" sz="2118" dirty="0" smtClean="0">
                <a:ea typeface="+mn-ea"/>
              </a:rPr>
              <a:t>Ni-Ni+1 distance data, each peak is about 1000 </a:t>
            </a:r>
            <a:r>
              <a:rPr lang="en-US" sz="2118" dirty="0" smtClean="0"/>
              <a:t>pm</a:t>
            </a:r>
            <a:r>
              <a:rPr lang="en-US" sz="2118" dirty="0" smtClean="0">
                <a:ea typeface="+mn-ea"/>
              </a:rPr>
              <a:t>.</a:t>
            </a:r>
            <a:endParaRPr lang="en-US" sz="2118" dirty="0">
              <a:ea typeface="+mn-ea"/>
            </a:endParaRPr>
          </a:p>
        </p:txBody>
      </p:sp>
      <p:sp>
        <p:nvSpPr>
          <p:cNvPr id="47108" name="TextBox 9"/>
          <p:cNvSpPr txBox="1">
            <a:spLocks noChangeArrowheads="1"/>
          </p:cNvSpPr>
          <p:nvPr/>
        </p:nvSpPr>
        <p:spPr bwMode="auto">
          <a:xfrm>
            <a:off x="1520825" y="3276600"/>
            <a:ext cx="2087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>
                <a:latin typeface="Century Schoolbook" charset="0"/>
              </a:rPr>
              <a:t>Bubble Lk6</a:t>
            </a:r>
          </a:p>
          <a:p>
            <a:pPr algn="ctr"/>
            <a:r>
              <a:rPr lang="en-US" sz="1400">
                <a:latin typeface="Century Schoolbook" charset="0"/>
              </a:rPr>
              <a:t>Ni-Ni+1 Distances</a:t>
            </a:r>
          </a:p>
        </p:txBody>
      </p:sp>
      <p:sp>
        <p:nvSpPr>
          <p:cNvPr id="47109" name="TextBox 5"/>
          <p:cNvSpPr txBox="1">
            <a:spLocks noChangeArrowheads="1"/>
          </p:cNvSpPr>
          <p:nvPr/>
        </p:nvSpPr>
        <p:spPr bwMode="auto">
          <a:xfrm rot="-5400000">
            <a:off x="-472281" y="4899819"/>
            <a:ext cx="1446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Century Schoolbook" charset="0"/>
              </a:rPr>
              <a:t>Distance (pm)</a:t>
            </a:r>
            <a:endParaRPr lang="en-US" sz="1400" baseline="30000">
              <a:latin typeface="Century Schoolbook" charset="0"/>
            </a:endParaRPr>
          </a:p>
        </p:txBody>
      </p:sp>
      <p:sp>
        <p:nvSpPr>
          <p:cNvPr id="47110" name="TextBox 5"/>
          <p:cNvSpPr txBox="1">
            <a:spLocks noChangeArrowheads="1"/>
          </p:cNvSpPr>
          <p:nvPr/>
        </p:nvSpPr>
        <p:spPr bwMode="auto">
          <a:xfrm>
            <a:off x="1657350" y="6399213"/>
            <a:ext cx="1771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Century Schoolbook" charset="0"/>
              </a:rPr>
              <a:t>Base pair number</a:t>
            </a:r>
          </a:p>
        </p:txBody>
      </p:sp>
      <p:pic>
        <p:nvPicPr>
          <p:cNvPr id="47111" name="Picture 20" descr="65bpLk7End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03763" y="3798888"/>
            <a:ext cx="4049712" cy="259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2" name="TextBox 5"/>
          <p:cNvSpPr txBox="1">
            <a:spLocks noChangeArrowheads="1"/>
          </p:cNvSpPr>
          <p:nvPr/>
        </p:nvSpPr>
        <p:spPr bwMode="auto">
          <a:xfrm rot="-5400000">
            <a:off x="3977482" y="4769644"/>
            <a:ext cx="1446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Century Schoolbook" charset="0"/>
              </a:rPr>
              <a:t>Distance (pm)</a:t>
            </a:r>
            <a:endParaRPr lang="en-US" sz="1400" baseline="30000">
              <a:latin typeface="Century Schoolbook" charset="0"/>
            </a:endParaRPr>
          </a:p>
        </p:txBody>
      </p:sp>
      <p:sp>
        <p:nvSpPr>
          <p:cNvPr id="47113" name="TextBox 5"/>
          <p:cNvSpPr txBox="1">
            <a:spLocks noChangeArrowheads="1"/>
          </p:cNvSpPr>
          <p:nvPr/>
        </p:nvSpPr>
        <p:spPr bwMode="auto">
          <a:xfrm>
            <a:off x="6272213" y="6397625"/>
            <a:ext cx="1771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Century Schoolbook" charset="0"/>
              </a:rPr>
              <a:t>Base pair number</a:t>
            </a:r>
          </a:p>
        </p:txBody>
      </p:sp>
      <p:sp>
        <p:nvSpPr>
          <p:cNvPr id="47114" name="TextBox 9"/>
          <p:cNvSpPr txBox="1">
            <a:spLocks noChangeArrowheads="1"/>
          </p:cNvSpPr>
          <p:nvPr/>
        </p:nvSpPr>
        <p:spPr bwMode="auto">
          <a:xfrm>
            <a:off x="5956300" y="3275013"/>
            <a:ext cx="2087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>
                <a:latin typeface="Century Schoolbook" charset="0"/>
              </a:rPr>
              <a:t>Bubble Lk7</a:t>
            </a:r>
          </a:p>
          <a:p>
            <a:pPr algn="ctr"/>
            <a:r>
              <a:rPr lang="en-US" sz="1400">
                <a:latin typeface="Century Schoolbook" charset="0"/>
              </a:rPr>
              <a:t>Ni-Ni+1 Distances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5" descr="65bpLk6Endpic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95850" y="2287588"/>
            <a:ext cx="3627438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7063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What’s Next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49155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7200" y="2170113"/>
            <a:ext cx="4581525" cy="31988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smtClean="0"/>
              <a:t>The ultimate goal is to construct a formula to calculate the twist of melted DNA structures. 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The next step would be to see how the data already collected could help lead us in the right direction.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We also would need to consider what other measurements and information from the DNA molecules is needed to formulate an equation.</a:t>
            </a:r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7177088" y="5091113"/>
            <a:ext cx="15081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Courtesy of Jonathan Mitchell (University of Leeds, UK)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6" descr="1JEY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08463" y="1266825"/>
            <a:ext cx="441642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663" y="95250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Acknowledgements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51203" name="Rectangle 3"/>
          <p:cNvSpPr>
            <a:spLocks noGrp="1"/>
          </p:cNvSpPr>
          <p:nvPr>
            <p:ph sz="quarter" idx="1"/>
          </p:nvPr>
        </p:nvSpPr>
        <p:spPr>
          <a:xfrm>
            <a:off x="836613" y="2790825"/>
            <a:ext cx="3652837" cy="1778000"/>
          </a:xfrm>
        </p:spPr>
        <p:txBody>
          <a:bodyPr/>
          <a:lstStyle/>
          <a:p>
            <a:pPr eaLnBrk="1" hangingPunct="1"/>
            <a:r>
              <a:rPr lang="en-US" smtClean="0"/>
              <a:t>Wilma Olson</a:t>
            </a:r>
          </a:p>
          <a:p>
            <a:pPr eaLnBrk="1" hangingPunct="1"/>
            <a:r>
              <a:rPr lang="en-US" smtClean="0"/>
              <a:t>Nicolas Clauvelin</a:t>
            </a:r>
          </a:p>
          <a:p>
            <a:pPr eaLnBrk="1" hangingPunct="1"/>
            <a:r>
              <a:rPr lang="en-US" smtClean="0"/>
              <a:t>Andrew Colasanti</a:t>
            </a:r>
          </a:p>
        </p:txBody>
      </p:sp>
      <p:sp>
        <p:nvSpPr>
          <p:cNvPr id="51204" name="TextBox 6"/>
          <p:cNvSpPr txBox="1">
            <a:spLocks noChangeArrowheads="1"/>
          </p:cNvSpPr>
          <p:nvPr/>
        </p:nvSpPr>
        <p:spPr bwMode="auto">
          <a:xfrm>
            <a:off x="6121400" y="4943475"/>
            <a:ext cx="1503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PDB ID: 1JEY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963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Introduction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8674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6435725" cy="406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smtClean="0"/>
              <a:t>DNA contains the genetic information in most living organisms. 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DNA is made up of an alternating sugar-phosphate backbone and the two strands of the double helix are attached through hydrogen bonds between the base pairs.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The sequence of bases within DNA contains instructions for the molecular content of every cell.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Protein-DNA interactions are important because DNA functions are dependent on those proteins.</a:t>
            </a:r>
          </a:p>
        </p:txBody>
      </p:sp>
      <p:pic>
        <p:nvPicPr>
          <p:cNvPr id="28675" name="Picture 6" descr="BDN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4353719" y="2913856"/>
            <a:ext cx="648493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extBox 5"/>
          <p:cNvSpPr txBox="1">
            <a:spLocks noChangeArrowheads="1"/>
          </p:cNvSpPr>
          <p:nvPr/>
        </p:nvSpPr>
        <p:spPr bwMode="auto">
          <a:xfrm>
            <a:off x="6978650" y="6361113"/>
            <a:ext cx="15668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Generic B-form DNA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7" descr="4wayJunction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4230687" y="-84137"/>
            <a:ext cx="4340225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623888"/>
            <a:ext cx="3733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Melted DNA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412750" y="1973263"/>
            <a:ext cx="4149725" cy="168433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200" dirty="0" smtClean="0"/>
              <a:t>Genetic information is contained inside the DNA double helix, in order to access it the DNA must be split.</a:t>
            </a:r>
          </a:p>
        </p:txBody>
      </p:sp>
      <p:sp>
        <p:nvSpPr>
          <p:cNvPr id="30724" name="Content Placeholder 2"/>
          <p:cNvSpPr txBox="1">
            <a:spLocks/>
          </p:cNvSpPr>
          <p:nvPr/>
        </p:nvSpPr>
        <p:spPr bwMode="auto">
          <a:xfrm>
            <a:off x="412750" y="3657600"/>
            <a:ext cx="7345363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73050" indent="-273050" defTabSz="914400">
              <a:spcBef>
                <a:spcPts val="600"/>
              </a:spcBef>
              <a:buClr>
                <a:schemeClr val="accent1"/>
              </a:buClr>
              <a:buSzPct val="70000"/>
              <a:buFont typeface="Wingdings" charset="2"/>
              <a:buChar char=""/>
            </a:pPr>
            <a:r>
              <a:rPr lang="en-US" sz="2200">
                <a:latin typeface="Century Schoolbook" charset="0"/>
              </a:rPr>
              <a:t>The splitting breaks hydrogen bonds between base pairs and leads to a melted DNA structure.</a:t>
            </a:r>
          </a:p>
          <a:p>
            <a:pPr marL="639763" lvl="1" indent="-273050" defTabSz="914400">
              <a:spcBef>
                <a:spcPct val="20000"/>
              </a:spcBef>
              <a:buClr>
                <a:schemeClr val="accent1"/>
              </a:buClr>
              <a:buSzPct val="80000"/>
              <a:buFont typeface="Wingdings 2" charset="2"/>
              <a:buChar char=""/>
            </a:pPr>
            <a:r>
              <a:rPr lang="en-US" sz="1900">
                <a:latin typeface="Century Schoolbook" charset="0"/>
              </a:rPr>
              <a:t>This always occurs before copying but can also occur when a protein binds to the molecule or if the molecule undergoes significant stress.</a:t>
            </a:r>
          </a:p>
        </p:txBody>
      </p:sp>
      <p:sp>
        <p:nvSpPr>
          <p:cNvPr id="30725" name="TextBox 4"/>
          <p:cNvSpPr txBox="1">
            <a:spLocks noChangeArrowheads="1"/>
          </p:cNvSpPr>
          <p:nvPr/>
        </p:nvSpPr>
        <p:spPr bwMode="auto">
          <a:xfrm>
            <a:off x="7342188" y="2457450"/>
            <a:ext cx="13128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Four Way Junction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DNA Topology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0188" y="1143000"/>
            <a:ext cx="7694612" cy="2168525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>
                <a:ea typeface="+mn-ea"/>
                <a:cs typeface="+mn-cs"/>
              </a:rPr>
              <a:t>The topology of a DNA molecule affects how it functions biologically.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>
                <a:ea typeface="+mn-ea"/>
                <a:cs typeface="+mn-cs"/>
              </a:rPr>
              <a:t>Twist (Tw), Writhe (Wr), and Linking Number (Lk) are three values that help to define the topology of DNA.</a:t>
            </a:r>
          </a:p>
          <a:p>
            <a:pPr lvl="1" eaLnBrk="1" hangingPunct="1">
              <a:defRPr/>
            </a:pPr>
            <a:r>
              <a:rPr lang="en-US" dirty="0" smtClean="0"/>
              <a:t>But only one of those, Linking number, can be calculated for melted DNA.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32025" y="6543675"/>
            <a:ext cx="4838700" cy="24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latin typeface="+mn-lt"/>
              </a:rPr>
              <a:t>Image from </a:t>
            </a:r>
            <a:r>
              <a:rPr lang="en-US" sz="1000" u="sng" dirty="0">
                <a:latin typeface="+mn-lt"/>
              </a:rPr>
              <a:t>Understanding DNA: the molecule and how it works </a:t>
            </a:r>
            <a:r>
              <a:rPr lang="en-US" sz="1000" dirty="0">
                <a:latin typeface="+mn-lt"/>
              </a:rPr>
              <a:t>(3</a:t>
            </a:r>
            <a:r>
              <a:rPr lang="en-US" sz="1000" baseline="30000" dirty="0">
                <a:latin typeface="+mn-lt"/>
              </a:rPr>
              <a:t>rd</a:t>
            </a:r>
            <a:r>
              <a:rPr lang="en-US" sz="1000" dirty="0">
                <a:latin typeface="+mn-lt"/>
              </a:rPr>
              <a:t> edition)</a:t>
            </a:r>
          </a:p>
        </p:txBody>
      </p:sp>
      <p:pic>
        <p:nvPicPr>
          <p:cNvPr id="32772" name="Picture 7" descr="Twist and Writh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03313" y="3228975"/>
            <a:ext cx="6640512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6" descr="65bpLk7Endpic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6364472">
            <a:off x="5586412" y="1963738"/>
            <a:ext cx="30384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My Research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719763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dirty="0" smtClean="0"/>
              <a:t>The existing equation for twist does not work for melted DNA because the helical axis cannot easily be defined.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dirty="0" smtClean="0"/>
              <a:t>So we were looking to develop a systematic way to calculate these values for melted DNA.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dirty="0" smtClean="0"/>
              <a:t>Our data came from the Nucleic Acid Database, the RCSB Protein Data Bank and Jonathan Mitchell from the University of Leeds, UK.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dirty="0" smtClean="0"/>
              <a:t>We used </a:t>
            </a:r>
            <a:r>
              <a:rPr lang="en-US" sz="2200" dirty="0" err="1" smtClean="0"/>
              <a:t>Mathematica</a:t>
            </a:r>
            <a:r>
              <a:rPr lang="en-US" sz="2200" dirty="0" smtClean="0"/>
              <a:t> to reconstruct and analyze the topology of DNA-protein complexes.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 smtClean="0"/>
              <a:t>We gathered distances between specific atoms, </a:t>
            </a:r>
            <a:r>
              <a:rPr lang="en-US" sz="1900" dirty="0" smtClean="0"/>
              <a:t>areas </a:t>
            </a:r>
            <a:r>
              <a:rPr lang="en-US" sz="1900" dirty="0" smtClean="0"/>
              <a:t>of polygons with the atoms as vertices, and angles with the atoms as vertices.</a:t>
            </a:r>
            <a:endParaRPr lang="en-US" dirty="0" smtClean="0"/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7170738" y="4581525"/>
            <a:ext cx="15081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Courtesy of Jonathan Mitchell (University of Leeds, UK)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My Research</a:t>
            </a:r>
            <a:endParaRPr lang="en-US" dirty="0">
              <a:ea typeface="+mj-ea"/>
              <a:cs typeface="+mj-cs"/>
            </a:endParaRPr>
          </a:p>
        </p:txBody>
      </p:sp>
      <p:pic>
        <p:nvPicPr>
          <p:cNvPr id="36866" name="Content Placeholder 3" descr="1KX5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4664075" y="0"/>
            <a:ext cx="4013200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Box 4"/>
          <p:cNvSpPr txBox="1">
            <a:spLocks noChangeArrowheads="1"/>
          </p:cNvSpPr>
          <p:nvPr/>
        </p:nvSpPr>
        <p:spPr bwMode="auto">
          <a:xfrm>
            <a:off x="7051675" y="24384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Nucleosome Core Particle</a:t>
            </a:r>
          </a:p>
          <a:p>
            <a:r>
              <a:rPr lang="en-US" sz="1000">
                <a:latin typeface="Century Schoolbook" charset="0"/>
              </a:rPr>
              <a:t>PDB ID: 1KX5</a:t>
            </a:r>
          </a:p>
        </p:txBody>
      </p:sp>
      <p:sp>
        <p:nvSpPr>
          <p:cNvPr id="36868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7200" y="1733550"/>
            <a:ext cx="5864225" cy="4451350"/>
          </a:xfrm>
        </p:spPr>
        <p:txBody>
          <a:bodyPr/>
          <a:lstStyle/>
          <a:p>
            <a:pPr eaLnBrk="1" hangingPunct="1"/>
            <a:r>
              <a:rPr lang="en-US" sz="2200" smtClean="0"/>
              <a:t>Once being introduced to Mathematica and its PDB format capabilities, I began to build my own program for extracting the information needed.</a:t>
            </a:r>
          </a:p>
          <a:p>
            <a:pPr eaLnBrk="1" hangingPunct="1"/>
            <a:r>
              <a:rPr lang="en-US" sz="2200" smtClean="0"/>
              <a:t>After getting the values wanted, the data were put into histograms and line plots with the means and standard deviations.</a:t>
            </a:r>
          </a:p>
          <a:p>
            <a:pPr eaLnBrk="1" hangingPunct="1"/>
            <a:r>
              <a:rPr lang="en-US" sz="2200" smtClean="0"/>
              <a:t>Then the data were compared with what was already known about the structures (i.e. bubbles, flipped out bases, and other unique characteristics).</a:t>
            </a:r>
          </a:p>
          <a:p>
            <a:pPr lvl="1" eaLnBrk="1" hangingPunct="1">
              <a:buFont typeface="Wingdings 2" charset="2"/>
              <a:buNone/>
            </a:pPr>
            <a:endParaRPr lang="en-US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My Research 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4" name="Regular Pentagon 3"/>
          <p:cNvSpPr/>
          <p:nvPr/>
        </p:nvSpPr>
        <p:spPr>
          <a:xfrm rot="16200000">
            <a:off x="658089" y="4967946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gular Pentagon 4"/>
          <p:cNvSpPr/>
          <p:nvPr/>
        </p:nvSpPr>
        <p:spPr>
          <a:xfrm rot="16200000">
            <a:off x="2911764" y="4990456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gular Pentagon 5"/>
          <p:cNvSpPr/>
          <p:nvPr/>
        </p:nvSpPr>
        <p:spPr>
          <a:xfrm rot="16200000">
            <a:off x="5003801" y="4967947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gular Pentagon 6"/>
          <p:cNvSpPr/>
          <p:nvPr/>
        </p:nvSpPr>
        <p:spPr>
          <a:xfrm rot="16200000">
            <a:off x="7167553" y="4996523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 </a:t>
            </a:r>
          </a:p>
        </p:txBody>
      </p:sp>
      <p:cxnSp>
        <p:nvCxnSpPr>
          <p:cNvPr id="9" name="Straight Connector 8"/>
          <p:cNvCxnSpPr>
            <a:endCxn id="38930" idx="2"/>
          </p:cNvCxnSpPr>
          <p:nvPr/>
        </p:nvCxnSpPr>
        <p:spPr>
          <a:xfrm rot="16200000" flipV="1">
            <a:off x="572294" y="4590256"/>
            <a:ext cx="469900" cy="1920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V="1">
            <a:off x="2789237" y="4576763"/>
            <a:ext cx="498475" cy="247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4911726" y="4589462"/>
            <a:ext cx="469900" cy="193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V="1">
            <a:off x="7073106" y="4591844"/>
            <a:ext cx="493713" cy="2127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30" name="TextBox 13"/>
          <p:cNvSpPr txBox="1">
            <a:spLocks noChangeArrowheads="1"/>
          </p:cNvSpPr>
          <p:nvPr/>
        </p:nvSpPr>
        <p:spPr bwMode="auto">
          <a:xfrm>
            <a:off x="319088" y="4084638"/>
            <a:ext cx="784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Ni-2</a:t>
            </a:r>
          </a:p>
        </p:txBody>
      </p:sp>
      <p:sp>
        <p:nvSpPr>
          <p:cNvPr id="38931" name="TextBox 14"/>
          <p:cNvSpPr txBox="1">
            <a:spLocks noChangeArrowheads="1"/>
          </p:cNvSpPr>
          <p:nvPr/>
        </p:nvSpPr>
        <p:spPr bwMode="auto">
          <a:xfrm>
            <a:off x="4840288" y="4084638"/>
            <a:ext cx="708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</a:t>
            </a:r>
          </a:p>
        </p:txBody>
      </p:sp>
      <p:sp>
        <p:nvSpPr>
          <p:cNvPr id="38932" name="TextBox 15"/>
          <p:cNvSpPr txBox="1">
            <a:spLocks noChangeArrowheads="1"/>
          </p:cNvSpPr>
          <p:nvPr/>
        </p:nvSpPr>
        <p:spPr bwMode="auto">
          <a:xfrm>
            <a:off x="7032625" y="4113213"/>
            <a:ext cx="785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Ni+1</a:t>
            </a:r>
          </a:p>
        </p:txBody>
      </p:sp>
      <p:sp>
        <p:nvSpPr>
          <p:cNvPr id="38933" name="TextBox 16"/>
          <p:cNvSpPr txBox="1">
            <a:spLocks noChangeArrowheads="1"/>
          </p:cNvSpPr>
          <p:nvPr/>
        </p:nvSpPr>
        <p:spPr bwMode="auto">
          <a:xfrm>
            <a:off x="2508250" y="4081463"/>
            <a:ext cx="804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Ni-1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16200000" flipH="1">
            <a:off x="1215232" y="5412581"/>
            <a:ext cx="260350" cy="2428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3468688" y="5413375"/>
            <a:ext cx="260350" cy="241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5560219" y="5412581"/>
            <a:ext cx="260350" cy="2428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7685088" y="5413375"/>
            <a:ext cx="260350" cy="241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466850" y="5403850"/>
            <a:ext cx="276225" cy="260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935913" y="5381625"/>
            <a:ext cx="277812" cy="2587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11838" y="5381625"/>
            <a:ext cx="277812" cy="2587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719513" y="5403850"/>
            <a:ext cx="277812" cy="260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42" name="TextBox 29"/>
          <p:cNvSpPr txBox="1">
            <a:spLocks noChangeArrowheads="1"/>
          </p:cNvSpPr>
          <p:nvPr/>
        </p:nvSpPr>
        <p:spPr bwMode="auto">
          <a:xfrm>
            <a:off x="1395413" y="5011738"/>
            <a:ext cx="693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Pi-1</a:t>
            </a:r>
          </a:p>
        </p:txBody>
      </p:sp>
      <p:sp>
        <p:nvSpPr>
          <p:cNvPr id="38943" name="TextBox 30"/>
          <p:cNvSpPr txBox="1">
            <a:spLocks noChangeArrowheads="1"/>
          </p:cNvSpPr>
          <p:nvPr/>
        </p:nvSpPr>
        <p:spPr bwMode="auto">
          <a:xfrm>
            <a:off x="7924800" y="4989513"/>
            <a:ext cx="76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Pi+2</a:t>
            </a:r>
          </a:p>
        </p:txBody>
      </p:sp>
      <p:sp>
        <p:nvSpPr>
          <p:cNvPr id="38944" name="TextBox 31"/>
          <p:cNvSpPr txBox="1">
            <a:spLocks noChangeArrowheads="1"/>
          </p:cNvSpPr>
          <p:nvPr/>
        </p:nvSpPr>
        <p:spPr bwMode="auto">
          <a:xfrm>
            <a:off x="5734050" y="4989513"/>
            <a:ext cx="711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Pi+1</a:t>
            </a:r>
          </a:p>
        </p:txBody>
      </p:sp>
      <p:sp>
        <p:nvSpPr>
          <p:cNvPr id="38945" name="TextBox 32"/>
          <p:cNvSpPr txBox="1">
            <a:spLocks noChangeArrowheads="1"/>
          </p:cNvSpPr>
          <p:nvPr/>
        </p:nvSpPr>
        <p:spPr bwMode="auto">
          <a:xfrm>
            <a:off x="3838575" y="5011738"/>
            <a:ext cx="439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16200000" flipH="1">
            <a:off x="1866900" y="5302250"/>
            <a:ext cx="238125" cy="4857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8337550" y="5257800"/>
            <a:ext cx="236538" cy="484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6213475" y="5280025"/>
            <a:ext cx="236538" cy="484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4121150" y="5280025"/>
            <a:ext cx="236538" cy="484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2228850" y="5403850"/>
            <a:ext cx="427038" cy="260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573838" y="5426075"/>
            <a:ext cx="427037" cy="2381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481513" y="5359400"/>
            <a:ext cx="381000" cy="2809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655888" y="5403850"/>
            <a:ext cx="4826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000875" y="5432425"/>
            <a:ext cx="425450" cy="130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856163" y="5359400"/>
            <a:ext cx="387350" cy="138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Regular Pentagon 69"/>
          <p:cNvSpPr/>
          <p:nvPr/>
        </p:nvSpPr>
        <p:spPr>
          <a:xfrm rot="5151171">
            <a:off x="8059738" y="2120900"/>
            <a:ext cx="603250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1" name="Regular Pentagon 70"/>
          <p:cNvSpPr/>
          <p:nvPr/>
        </p:nvSpPr>
        <p:spPr>
          <a:xfrm rot="5151171">
            <a:off x="5816600" y="2135188"/>
            <a:ext cx="603250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2" name="Regular Pentagon 71"/>
          <p:cNvSpPr/>
          <p:nvPr/>
        </p:nvSpPr>
        <p:spPr>
          <a:xfrm rot="5151171">
            <a:off x="3498056" y="2112169"/>
            <a:ext cx="604838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3" name="Regular Pentagon 72"/>
          <p:cNvSpPr/>
          <p:nvPr/>
        </p:nvSpPr>
        <p:spPr>
          <a:xfrm rot="5151171">
            <a:off x="1305719" y="2091532"/>
            <a:ext cx="604837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77" name="Straight Connector 76"/>
          <p:cNvCxnSpPr/>
          <p:nvPr/>
        </p:nvCxnSpPr>
        <p:spPr>
          <a:xfrm rot="16200000" flipH="1">
            <a:off x="8373269" y="2697957"/>
            <a:ext cx="361950" cy="27781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3" idx="5"/>
          </p:cNvCxnSpPr>
          <p:nvPr/>
        </p:nvCxnSpPr>
        <p:spPr>
          <a:xfrm rot="16200000" flipH="1">
            <a:off x="1634331" y="2697957"/>
            <a:ext cx="333375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71" idx="5"/>
          </p:cNvCxnSpPr>
          <p:nvPr/>
        </p:nvCxnSpPr>
        <p:spPr>
          <a:xfrm rot="16200000" flipH="1">
            <a:off x="6142038" y="2744787"/>
            <a:ext cx="361950" cy="2444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H="1">
            <a:off x="3815557" y="2697956"/>
            <a:ext cx="361950" cy="2778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64" name="TextBox 83"/>
          <p:cNvSpPr txBox="1">
            <a:spLocks noChangeArrowheads="1"/>
          </p:cNvSpPr>
          <p:nvPr/>
        </p:nvSpPr>
        <p:spPr bwMode="auto">
          <a:xfrm>
            <a:off x="6200775" y="30480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Nj-1</a:t>
            </a:r>
          </a:p>
        </p:txBody>
      </p:sp>
      <p:sp>
        <p:nvSpPr>
          <p:cNvPr id="38965" name="TextBox 84"/>
          <p:cNvSpPr txBox="1">
            <a:spLocks noChangeArrowheads="1"/>
          </p:cNvSpPr>
          <p:nvPr/>
        </p:nvSpPr>
        <p:spPr bwMode="auto">
          <a:xfrm>
            <a:off x="8094663" y="3017838"/>
            <a:ext cx="642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Nj-2</a:t>
            </a:r>
          </a:p>
        </p:txBody>
      </p:sp>
      <p:sp>
        <p:nvSpPr>
          <p:cNvPr id="38966" name="TextBox 85"/>
          <p:cNvSpPr txBox="1">
            <a:spLocks noChangeArrowheads="1"/>
          </p:cNvSpPr>
          <p:nvPr/>
        </p:nvSpPr>
        <p:spPr bwMode="auto">
          <a:xfrm>
            <a:off x="3770313" y="3017838"/>
            <a:ext cx="731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</a:t>
            </a:r>
          </a:p>
        </p:txBody>
      </p:sp>
      <p:sp>
        <p:nvSpPr>
          <p:cNvPr id="38967" name="TextBox 86"/>
          <p:cNvSpPr txBox="1">
            <a:spLocks noChangeArrowheads="1"/>
          </p:cNvSpPr>
          <p:nvPr/>
        </p:nvSpPr>
        <p:spPr bwMode="auto">
          <a:xfrm>
            <a:off x="1514475" y="2976563"/>
            <a:ext cx="714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Nj+1</a:t>
            </a:r>
          </a:p>
        </p:txBody>
      </p:sp>
      <p:cxnSp>
        <p:nvCxnSpPr>
          <p:cNvPr id="89" name="Straight Connector 88"/>
          <p:cNvCxnSpPr>
            <a:stCxn id="70" idx="2"/>
          </p:cNvCxnSpPr>
          <p:nvPr/>
        </p:nvCxnSpPr>
        <p:spPr>
          <a:xfrm rot="10800000">
            <a:off x="7872413" y="1901825"/>
            <a:ext cx="222250" cy="3048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V="1">
            <a:off x="1027907" y="1880393"/>
            <a:ext cx="317500" cy="2905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3259932" y="1955006"/>
            <a:ext cx="319088" cy="21272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V="1">
            <a:off x="5573713" y="1968500"/>
            <a:ext cx="319088" cy="230187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5400000">
            <a:off x="7608094" y="1942306"/>
            <a:ext cx="304800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3048794" y="1956594"/>
            <a:ext cx="304800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>
            <a:off x="5353844" y="1978819"/>
            <a:ext cx="304800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10800000">
            <a:off x="7140575" y="1901825"/>
            <a:ext cx="508000" cy="3048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10800000">
            <a:off x="2581275" y="1901825"/>
            <a:ext cx="508000" cy="3048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4886325" y="1917700"/>
            <a:ext cx="508000" cy="3032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78" name="TextBox 112"/>
          <p:cNvSpPr txBox="1">
            <a:spLocks noChangeArrowheads="1"/>
          </p:cNvSpPr>
          <p:nvPr/>
        </p:nvSpPr>
        <p:spPr bwMode="auto">
          <a:xfrm>
            <a:off x="7377113" y="2214563"/>
            <a:ext cx="709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Pj-1</a:t>
            </a:r>
          </a:p>
        </p:txBody>
      </p:sp>
      <p:sp>
        <p:nvSpPr>
          <p:cNvPr id="38979" name="TextBox 113"/>
          <p:cNvSpPr txBox="1">
            <a:spLocks noChangeArrowheads="1"/>
          </p:cNvSpPr>
          <p:nvPr/>
        </p:nvSpPr>
        <p:spPr bwMode="auto">
          <a:xfrm>
            <a:off x="2678113" y="2243138"/>
            <a:ext cx="682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Pj+1</a:t>
            </a:r>
          </a:p>
        </p:txBody>
      </p:sp>
      <p:sp>
        <p:nvSpPr>
          <p:cNvPr id="38980" name="TextBox 114"/>
          <p:cNvSpPr txBox="1">
            <a:spLocks noChangeArrowheads="1"/>
          </p:cNvSpPr>
          <p:nvPr/>
        </p:nvSpPr>
        <p:spPr bwMode="auto">
          <a:xfrm>
            <a:off x="5030788" y="2222500"/>
            <a:ext cx="703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</a:t>
            </a:r>
          </a:p>
        </p:txBody>
      </p:sp>
      <p:cxnSp>
        <p:nvCxnSpPr>
          <p:cNvPr id="117" name="Straight Connector 116"/>
          <p:cNvCxnSpPr/>
          <p:nvPr/>
        </p:nvCxnSpPr>
        <p:spPr>
          <a:xfrm rot="10800000" flipV="1">
            <a:off x="6683375" y="1901825"/>
            <a:ext cx="457200" cy="3127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16200000" flipV="1">
            <a:off x="6388100" y="1903413"/>
            <a:ext cx="296863" cy="293687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endCxn id="71" idx="1"/>
          </p:cNvCxnSpPr>
          <p:nvPr/>
        </p:nvCxnSpPr>
        <p:spPr>
          <a:xfrm rot="10800000" flipV="1">
            <a:off x="6156325" y="1901825"/>
            <a:ext cx="238125" cy="1809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0800000" flipV="1">
            <a:off x="4535488" y="1901825"/>
            <a:ext cx="350837" cy="28416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10800000">
            <a:off x="4076700" y="1901825"/>
            <a:ext cx="458788" cy="28416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endCxn id="72" idx="1"/>
          </p:cNvCxnSpPr>
          <p:nvPr/>
        </p:nvCxnSpPr>
        <p:spPr>
          <a:xfrm rot="10800000" flipV="1">
            <a:off x="3838575" y="1917700"/>
            <a:ext cx="257175" cy="1428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10800000" flipV="1">
            <a:off x="2289175" y="1905000"/>
            <a:ext cx="292100" cy="2825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10800000">
            <a:off x="1912938" y="1881188"/>
            <a:ext cx="376237" cy="3175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endCxn id="73" idx="1"/>
          </p:cNvCxnSpPr>
          <p:nvPr/>
        </p:nvCxnSpPr>
        <p:spPr>
          <a:xfrm rot="10800000" flipV="1">
            <a:off x="1646238" y="1881188"/>
            <a:ext cx="266700" cy="15875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rot="5400000">
            <a:off x="692150" y="1893888"/>
            <a:ext cx="361950" cy="33655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rot="10800000">
            <a:off x="242888" y="1881188"/>
            <a:ext cx="461962" cy="36195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92" name="TextBox 144"/>
          <p:cNvSpPr txBox="1">
            <a:spLocks noChangeArrowheads="1"/>
          </p:cNvSpPr>
          <p:nvPr/>
        </p:nvSpPr>
        <p:spPr bwMode="auto">
          <a:xfrm>
            <a:off x="319088" y="2243138"/>
            <a:ext cx="769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Pj+2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H="1">
            <a:off x="1858962" y="3435351"/>
            <a:ext cx="741363" cy="557212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16200000" flipH="1">
            <a:off x="2136775" y="3432175"/>
            <a:ext cx="741363" cy="557213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16200000" flipH="1">
            <a:off x="4210844" y="3261519"/>
            <a:ext cx="957263" cy="682625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38931" idx="1"/>
          </p:cNvCxnSpPr>
          <p:nvPr/>
        </p:nvCxnSpPr>
        <p:spPr>
          <a:xfrm rot="16200000" flipH="1">
            <a:off x="4057650" y="3486150"/>
            <a:ext cx="928688" cy="636588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6200000" flipH="1">
            <a:off x="6564312" y="3463926"/>
            <a:ext cx="741363" cy="557212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16200000" flipH="1">
            <a:off x="6383338" y="3509963"/>
            <a:ext cx="741362" cy="557212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My Research 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4" name="Regular Pentagon 3"/>
          <p:cNvSpPr/>
          <p:nvPr/>
        </p:nvSpPr>
        <p:spPr>
          <a:xfrm rot="16200000">
            <a:off x="658089" y="4967946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gular Pentagon 4"/>
          <p:cNvSpPr/>
          <p:nvPr/>
        </p:nvSpPr>
        <p:spPr>
          <a:xfrm rot="16200000">
            <a:off x="2911764" y="4990456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gular Pentagon 5"/>
          <p:cNvSpPr/>
          <p:nvPr/>
        </p:nvSpPr>
        <p:spPr>
          <a:xfrm rot="16200000">
            <a:off x="5003801" y="4967947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gular Pentagon 6"/>
          <p:cNvSpPr/>
          <p:nvPr/>
        </p:nvSpPr>
        <p:spPr>
          <a:xfrm rot="16200000">
            <a:off x="7167553" y="4996523"/>
            <a:ext cx="611909" cy="51954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 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16200000" flipV="1">
            <a:off x="569119" y="4587081"/>
            <a:ext cx="469900" cy="198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V="1">
            <a:off x="2823369" y="4610894"/>
            <a:ext cx="473075" cy="2047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4911726" y="4589462"/>
            <a:ext cx="469900" cy="193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V="1">
            <a:off x="7073106" y="4591844"/>
            <a:ext cx="493713" cy="2127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978" name="TextBox 13"/>
          <p:cNvSpPr txBox="1">
            <a:spLocks noChangeArrowheads="1"/>
          </p:cNvSpPr>
          <p:nvPr/>
        </p:nvSpPr>
        <p:spPr bwMode="auto">
          <a:xfrm>
            <a:off x="461963" y="4084638"/>
            <a:ext cx="784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Ni-2</a:t>
            </a:r>
          </a:p>
        </p:txBody>
      </p:sp>
      <p:sp>
        <p:nvSpPr>
          <p:cNvPr id="40979" name="TextBox 14"/>
          <p:cNvSpPr txBox="1">
            <a:spLocks noChangeArrowheads="1"/>
          </p:cNvSpPr>
          <p:nvPr/>
        </p:nvSpPr>
        <p:spPr bwMode="auto">
          <a:xfrm>
            <a:off x="4840288" y="4084638"/>
            <a:ext cx="708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</a:t>
            </a:r>
          </a:p>
        </p:txBody>
      </p:sp>
      <p:sp>
        <p:nvSpPr>
          <p:cNvPr id="40980" name="TextBox 15"/>
          <p:cNvSpPr txBox="1">
            <a:spLocks noChangeArrowheads="1"/>
          </p:cNvSpPr>
          <p:nvPr/>
        </p:nvSpPr>
        <p:spPr bwMode="auto">
          <a:xfrm>
            <a:off x="7032625" y="4113213"/>
            <a:ext cx="785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Ni+1</a:t>
            </a:r>
          </a:p>
        </p:txBody>
      </p:sp>
      <p:sp>
        <p:nvSpPr>
          <p:cNvPr id="40981" name="TextBox 16"/>
          <p:cNvSpPr txBox="1">
            <a:spLocks noChangeArrowheads="1"/>
          </p:cNvSpPr>
          <p:nvPr/>
        </p:nvSpPr>
        <p:spPr bwMode="auto">
          <a:xfrm>
            <a:off x="2628900" y="4113213"/>
            <a:ext cx="731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Ni-1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16200000" flipH="1">
            <a:off x="1215232" y="5412581"/>
            <a:ext cx="260350" cy="2428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3468688" y="5413375"/>
            <a:ext cx="260350" cy="241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5560219" y="5412581"/>
            <a:ext cx="260350" cy="2428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7685088" y="5413375"/>
            <a:ext cx="260350" cy="241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466850" y="5403850"/>
            <a:ext cx="276225" cy="260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935913" y="5381625"/>
            <a:ext cx="277812" cy="2587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11838" y="5381625"/>
            <a:ext cx="277812" cy="2587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719513" y="5403850"/>
            <a:ext cx="277812" cy="260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990" name="TextBox 29"/>
          <p:cNvSpPr txBox="1">
            <a:spLocks noChangeArrowheads="1"/>
          </p:cNvSpPr>
          <p:nvPr/>
        </p:nvSpPr>
        <p:spPr bwMode="auto">
          <a:xfrm>
            <a:off x="1395413" y="5008563"/>
            <a:ext cx="693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Pi-1</a:t>
            </a:r>
          </a:p>
        </p:txBody>
      </p:sp>
      <p:sp>
        <p:nvSpPr>
          <p:cNvPr id="40991" name="TextBox 30"/>
          <p:cNvSpPr txBox="1">
            <a:spLocks noChangeArrowheads="1"/>
          </p:cNvSpPr>
          <p:nvPr/>
        </p:nvSpPr>
        <p:spPr bwMode="auto">
          <a:xfrm>
            <a:off x="7924800" y="4989513"/>
            <a:ext cx="76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Pi+2</a:t>
            </a:r>
          </a:p>
        </p:txBody>
      </p:sp>
      <p:sp>
        <p:nvSpPr>
          <p:cNvPr id="40992" name="TextBox 31"/>
          <p:cNvSpPr txBox="1">
            <a:spLocks noChangeArrowheads="1"/>
          </p:cNvSpPr>
          <p:nvPr/>
        </p:nvSpPr>
        <p:spPr bwMode="auto">
          <a:xfrm>
            <a:off x="5734050" y="4989513"/>
            <a:ext cx="711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Pi+1</a:t>
            </a:r>
          </a:p>
        </p:txBody>
      </p:sp>
      <p:sp>
        <p:nvSpPr>
          <p:cNvPr id="40993" name="TextBox 32"/>
          <p:cNvSpPr txBox="1">
            <a:spLocks noChangeArrowheads="1"/>
          </p:cNvSpPr>
          <p:nvPr/>
        </p:nvSpPr>
        <p:spPr bwMode="auto">
          <a:xfrm>
            <a:off x="3770313" y="4992688"/>
            <a:ext cx="428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Pi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16200000" flipH="1">
            <a:off x="1866900" y="5302250"/>
            <a:ext cx="238125" cy="4857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8337550" y="5257800"/>
            <a:ext cx="236538" cy="484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6213475" y="5280025"/>
            <a:ext cx="236538" cy="484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4121150" y="5280025"/>
            <a:ext cx="236538" cy="484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2228850" y="5403850"/>
            <a:ext cx="427038" cy="260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573838" y="5426075"/>
            <a:ext cx="427037" cy="2381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481513" y="5359400"/>
            <a:ext cx="381000" cy="2809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655888" y="5403850"/>
            <a:ext cx="4826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000875" y="5432425"/>
            <a:ext cx="425450" cy="130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856163" y="5359400"/>
            <a:ext cx="387350" cy="138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Regular Pentagon 69"/>
          <p:cNvSpPr/>
          <p:nvPr/>
        </p:nvSpPr>
        <p:spPr>
          <a:xfrm rot="5151171">
            <a:off x="8059738" y="2120900"/>
            <a:ext cx="603250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1" name="Regular Pentagon 70"/>
          <p:cNvSpPr/>
          <p:nvPr/>
        </p:nvSpPr>
        <p:spPr>
          <a:xfrm rot="5151171">
            <a:off x="5816600" y="2135188"/>
            <a:ext cx="603250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2" name="Regular Pentagon 71"/>
          <p:cNvSpPr/>
          <p:nvPr/>
        </p:nvSpPr>
        <p:spPr>
          <a:xfrm rot="5151171">
            <a:off x="3498056" y="2112169"/>
            <a:ext cx="604838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3" name="Regular Pentagon 72"/>
          <p:cNvSpPr/>
          <p:nvPr/>
        </p:nvSpPr>
        <p:spPr>
          <a:xfrm rot="5151171">
            <a:off x="1305719" y="2091532"/>
            <a:ext cx="604837" cy="508000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77" name="Straight Connector 76"/>
          <p:cNvCxnSpPr/>
          <p:nvPr/>
        </p:nvCxnSpPr>
        <p:spPr>
          <a:xfrm rot="16200000" flipH="1">
            <a:off x="8373269" y="2697957"/>
            <a:ext cx="361950" cy="27781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3" idx="5"/>
          </p:cNvCxnSpPr>
          <p:nvPr/>
        </p:nvCxnSpPr>
        <p:spPr>
          <a:xfrm rot="16200000" flipH="1">
            <a:off x="1634331" y="2697957"/>
            <a:ext cx="333375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71" idx="5"/>
          </p:cNvCxnSpPr>
          <p:nvPr/>
        </p:nvCxnSpPr>
        <p:spPr>
          <a:xfrm rot="16200000" flipH="1">
            <a:off x="6142038" y="2744787"/>
            <a:ext cx="361950" cy="2444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H="1">
            <a:off x="3815557" y="2697956"/>
            <a:ext cx="361950" cy="2778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12" name="TextBox 83"/>
          <p:cNvSpPr txBox="1">
            <a:spLocks noChangeArrowheads="1"/>
          </p:cNvSpPr>
          <p:nvPr/>
        </p:nvSpPr>
        <p:spPr bwMode="auto">
          <a:xfrm>
            <a:off x="6200775" y="3048000"/>
            <a:ext cx="80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Nj-1</a:t>
            </a:r>
          </a:p>
        </p:txBody>
      </p:sp>
      <p:sp>
        <p:nvSpPr>
          <p:cNvPr id="41013" name="TextBox 84"/>
          <p:cNvSpPr txBox="1">
            <a:spLocks noChangeArrowheads="1"/>
          </p:cNvSpPr>
          <p:nvPr/>
        </p:nvSpPr>
        <p:spPr bwMode="auto">
          <a:xfrm>
            <a:off x="8094663" y="3017838"/>
            <a:ext cx="642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Nj-2</a:t>
            </a:r>
          </a:p>
        </p:txBody>
      </p:sp>
      <p:sp>
        <p:nvSpPr>
          <p:cNvPr id="41014" name="TextBox 85"/>
          <p:cNvSpPr txBox="1">
            <a:spLocks noChangeArrowheads="1"/>
          </p:cNvSpPr>
          <p:nvPr/>
        </p:nvSpPr>
        <p:spPr bwMode="auto">
          <a:xfrm>
            <a:off x="3924300" y="3017838"/>
            <a:ext cx="731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</a:t>
            </a:r>
          </a:p>
        </p:txBody>
      </p:sp>
      <p:sp>
        <p:nvSpPr>
          <p:cNvPr id="41015" name="TextBox 86"/>
          <p:cNvSpPr txBox="1">
            <a:spLocks noChangeArrowheads="1"/>
          </p:cNvSpPr>
          <p:nvPr/>
        </p:nvSpPr>
        <p:spPr bwMode="auto">
          <a:xfrm>
            <a:off x="1514475" y="2976563"/>
            <a:ext cx="714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Nj+1</a:t>
            </a:r>
          </a:p>
        </p:txBody>
      </p:sp>
      <p:cxnSp>
        <p:nvCxnSpPr>
          <p:cNvPr id="89" name="Straight Connector 88"/>
          <p:cNvCxnSpPr>
            <a:stCxn id="70" idx="2"/>
          </p:cNvCxnSpPr>
          <p:nvPr/>
        </p:nvCxnSpPr>
        <p:spPr>
          <a:xfrm rot="10800000">
            <a:off x="7872413" y="1901825"/>
            <a:ext cx="222250" cy="3048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V="1">
            <a:off x="1027907" y="1880393"/>
            <a:ext cx="317500" cy="2905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3259932" y="1955006"/>
            <a:ext cx="319088" cy="21272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V="1">
            <a:off x="5573713" y="1968500"/>
            <a:ext cx="319088" cy="230187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5400000">
            <a:off x="7608094" y="1942306"/>
            <a:ext cx="304800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3048794" y="1956594"/>
            <a:ext cx="304800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>
            <a:off x="5353844" y="1978819"/>
            <a:ext cx="304800" cy="2238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10800000">
            <a:off x="7140575" y="1901825"/>
            <a:ext cx="508000" cy="3048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10800000">
            <a:off x="2581275" y="1901825"/>
            <a:ext cx="508000" cy="3048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4886325" y="1917700"/>
            <a:ext cx="508000" cy="30321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26" name="TextBox 112"/>
          <p:cNvSpPr txBox="1">
            <a:spLocks noChangeArrowheads="1"/>
          </p:cNvSpPr>
          <p:nvPr/>
        </p:nvSpPr>
        <p:spPr bwMode="auto">
          <a:xfrm>
            <a:off x="7377113" y="2214563"/>
            <a:ext cx="709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Pj-1</a:t>
            </a:r>
          </a:p>
        </p:txBody>
      </p:sp>
      <p:sp>
        <p:nvSpPr>
          <p:cNvPr id="41027" name="TextBox 113"/>
          <p:cNvSpPr txBox="1">
            <a:spLocks noChangeArrowheads="1"/>
          </p:cNvSpPr>
          <p:nvPr/>
        </p:nvSpPr>
        <p:spPr bwMode="auto">
          <a:xfrm>
            <a:off x="2797175" y="2184400"/>
            <a:ext cx="682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Pj+1</a:t>
            </a:r>
          </a:p>
        </p:txBody>
      </p:sp>
      <p:sp>
        <p:nvSpPr>
          <p:cNvPr id="41028" name="TextBox 114"/>
          <p:cNvSpPr txBox="1">
            <a:spLocks noChangeArrowheads="1"/>
          </p:cNvSpPr>
          <p:nvPr/>
        </p:nvSpPr>
        <p:spPr bwMode="auto">
          <a:xfrm>
            <a:off x="5133975" y="2192338"/>
            <a:ext cx="520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</a:t>
            </a:r>
          </a:p>
        </p:txBody>
      </p:sp>
      <p:cxnSp>
        <p:nvCxnSpPr>
          <p:cNvPr id="117" name="Straight Connector 116"/>
          <p:cNvCxnSpPr/>
          <p:nvPr/>
        </p:nvCxnSpPr>
        <p:spPr>
          <a:xfrm rot="10800000" flipV="1">
            <a:off x="6683375" y="1901825"/>
            <a:ext cx="457200" cy="31273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16200000" flipV="1">
            <a:off x="6388100" y="1903413"/>
            <a:ext cx="296863" cy="293687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endCxn id="71" idx="1"/>
          </p:cNvCxnSpPr>
          <p:nvPr/>
        </p:nvCxnSpPr>
        <p:spPr>
          <a:xfrm rot="10800000" flipV="1">
            <a:off x="6156325" y="1901825"/>
            <a:ext cx="238125" cy="1809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0800000" flipV="1">
            <a:off x="4535488" y="1901825"/>
            <a:ext cx="350837" cy="28416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10800000">
            <a:off x="4076700" y="1901825"/>
            <a:ext cx="458788" cy="28416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endCxn id="72" idx="1"/>
          </p:cNvCxnSpPr>
          <p:nvPr/>
        </p:nvCxnSpPr>
        <p:spPr>
          <a:xfrm rot="10800000" flipV="1">
            <a:off x="3838575" y="1917700"/>
            <a:ext cx="257175" cy="1428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10800000" flipV="1">
            <a:off x="2289175" y="1905000"/>
            <a:ext cx="292100" cy="28257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10800000">
            <a:off x="1912938" y="1881188"/>
            <a:ext cx="376237" cy="3175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endCxn id="73" idx="1"/>
          </p:cNvCxnSpPr>
          <p:nvPr/>
        </p:nvCxnSpPr>
        <p:spPr>
          <a:xfrm rot="10800000" flipV="1">
            <a:off x="1646238" y="1881188"/>
            <a:ext cx="266700" cy="15875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rot="5400000">
            <a:off x="692150" y="1893888"/>
            <a:ext cx="361950" cy="33655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rot="10800000">
            <a:off x="242888" y="1881188"/>
            <a:ext cx="461962" cy="36195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40" name="TextBox 144"/>
          <p:cNvSpPr txBox="1">
            <a:spLocks noChangeArrowheads="1"/>
          </p:cNvSpPr>
          <p:nvPr/>
        </p:nvSpPr>
        <p:spPr bwMode="auto">
          <a:xfrm>
            <a:off x="319088" y="2243138"/>
            <a:ext cx="769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Pj+2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5394325" y="2184400"/>
            <a:ext cx="2254250" cy="58738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1015" idx="0"/>
          </p:cNvCxnSpPr>
          <p:nvPr/>
        </p:nvCxnSpPr>
        <p:spPr>
          <a:xfrm rot="16200000" flipH="1">
            <a:off x="2982913" y="1865313"/>
            <a:ext cx="41275" cy="22637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7213600" y="3017838"/>
            <a:ext cx="1479550" cy="1433512"/>
          </a:xfrm>
          <a:prstGeom prst="straightConnector1">
            <a:avLst/>
          </a:prstGeom>
          <a:ln>
            <a:solidFill>
              <a:srgbClr val="66006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5049838" y="4451350"/>
            <a:ext cx="21637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0800000" flipV="1">
            <a:off x="3997325" y="4451350"/>
            <a:ext cx="1052513" cy="955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6200000" flipH="1">
            <a:off x="5046663" y="4332287"/>
            <a:ext cx="25400" cy="21240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0800000" flipV="1">
            <a:off x="6121400" y="4451350"/>
            <a:ext cx="1092200" cy="952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41040" idx="0"/>
          </p:cNvCxnSpPr>
          <p:nvPr/>
        </p:nvCxnSpPr>
        <p:spPr>
          <a:xfrm rot="16200000" flipH="1">
            <a:off x="-370681" y="3318669"/>
            <a:ext cx="3189287" cy="1038225"/>
          </a:xfrm>
          <a:prstGeom prst="straightConnector1">
            <a:avLst/>
          </a:prstGeom>
          <a:ln>
            <a:solidFill>
              <a:srgbClr val="FE133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5049838" y="4451350"/>
            <a:ext cx="1071562" cy="95567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rot="10800000">
            <a:off x="3089275" y="2198688"/>
            <a:ext cx="2305050" cy="4445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rot="10800000" flipV="1">
            <a:off x="4135438" y="2243138"/>
            <a:ext cx="1258887" cy="7747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Arc 125"/>
          <p:cNvSpPr/>
          <p:nvPr/>
        </p:nvSpPr>
        <p:spPr>
          <a:xfrm rot="12450283">
            <a:off x="4697413" y="2089150"/>
            <a:ext cx="500062" cy="519113"/>
          </a:xfrm>
          <a:prstGeom prst="arc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115" name="Straight Arrow Connector 114"/>
          <p:cNvCxnSpPr/>
          <p:nvPr/>
        </p:nvCxnSpPr>
        <p:spPr>
          <a:xfrm rot="10800000">
            <a:off x="2957513" y="4432300"/>
            <a:ext cx="1039812" cy="974725"/>
          </a:xfrm>
          <a:prstGeom prst="straightConnector1">
            <a:avLst/>
          </a:prstGeom>
          <a:ln>
            <a:solidFill>
              <a:srgbClr val="34F21A"/>
            </a:solidFill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V="1">
            <a:off x="6445250" y="2230438"/>
            <a:ext cx="1203325" cy="817562"/>
          </a:xfrm>
          <a:prstGeom prst="straightConnector1">
            <a:avLst/>
          </a:prstGeom>
          <a:ln>
            <a:solidFill>
              <a:srgbClr val="EA4CC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3" descr="untitled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376863"/>
            <a:ext cx="30321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0" name="Picture 21" descr="65bplk5 copy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4863306" y="3058319"/>
            <a:ext cx="4271963" cy="276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12" descr="65bpLk5End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563" y="3476625"/>
            <a:ext cx="4830762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850"/>
            <a:ext cx="7467600" cy="554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Research Results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43013" name="Content Placeholder 2"/>
          <p:cNvSpPr>
            <a:spLocks noGrp="1"/>
          </p:cNvSpPr>
          <p:nvPr>
            <p:ph sz="quarter" idx="1"/>
          </p:nvPr>
        </p:nvSpPr>
        <p:spPr>
          <a:xfrm>
            <a:off x="835025" y="1181100"/>
            <a:ext cx="7302500" cy="1831975"/>
          </a:xfrm>
        </p:spPr>
        <p:txBody>
          <a:bodyPr/>
          <a:lstStyle/>
          <a:p>
            <a:pPr eaLnBrk="1" hangingPunct="1"/>
            <a:r>
              <a:rPr lang="en-US" sz="2200" smtClean="0"/>
              <a:t>We found that bubbles can cause major fluctuations at specific data points.</a:t>
            </a:r>
          </a:p>
          <a:p>
            <a:pPr lvl="1" eaLnBrk="1" hangingPunct="1"/>
            <a:r>
              <a:rPr lang="en-US" sz="1800" smtClean="0"/>
              <a:t>Example: The locations of the three bubbles of the melted DNA with linking number 5.</a:t>
            </a:r>
          </a:p>
        </p:txBody>
      </p:sp>
      <p:sp>
        <p:nvSpPr>
          <p:cNvPr id="43014" name="TextBox 6"/>
          <p:cNvSpPr txBox="1">
            <a:spLocks noChangeArrowheads="1"/>
          </p:cNvSpPr>
          <p:nvPr/>
        </p:nvSpPr>
        <p:spPr bwMode="auto">
          <a:xfrm>
            <a:off x="1736725" y="2835275"/>
            <a:ext cx="274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entury Schoolbook" charset="0"/>
              </a:rPr>
              <a:t>Bubble Lk 5 </a:t>
            </a:r>
          </a:p>
          <a:p>
            <a:pPr algn="ctr"/>
            <a:r>
              <a:rPr lang="en-US" sz="1800">
                <a:latin typeface="Century Schoolbook" charset="0"/>
              </a:rPr>
              <a:t>Ni-Ni+1 Distances</a:t>
            </a:r>
          </a:p>
        </p:txBody>
      </p:sp>
      <p:sp>
        <p:nvSpPr>
          <p:cNvPr id="8" name="Block Arc 7"/>
          <p:cNvSpPr/>
          <p:nvPr/>
        </p:nvSpPr>
        <p:spPr>
          <a:xfrm>
            <a:off x="1345120" y="4404357"/>
            <a:ext cx="559880" cy="312191"/>
          </a:xfrm>
          <a:prstGeom prst="blockArc">
            <a:avLst/>
          </a:prstGeom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0" name="Block Arc 9"/>
          <p:cNvSpPr/>
          <p:nvPr/>
        </p:nvSpPr>
        <p:spPr>
          <a:xfrm>
            <a:off x="4604038" y="3477015"/>
            <a:ext cx="625187" cy="312191"/>
          </a:xfrm>
          <a:prstGeom prst="blockArc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1" name="Block Arc 10"/>
          <p:cNvSpPr/>
          <p:nvPr/>
        </p:nvSpPr>
        <p:spPr>
          <a:xfrm>
            <a:off x="2165996" y="3829948"/>
            <a:ext cx="599644" cy="312191"/>
          </a:xfrm>
          <a:prstGeom prst="blockArc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43024" name="TextBox 11"/>
          <p:cNvSpPr txBox="1">
            <a:spLocks noChangeArrowheads="1"/>
          </p:cNvSpPr>
          <p:nvPr/>
        </p:nvSpPr>
        <p:spPr bwMode="auto">
          <a:xfrm rot="-5400000">
            <a:off x="-473869" y="4733132"/>
            <a:ext cx="18621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Distance (pm)</a:t>
            </a:r>
          </a:p>
        </p:txBody>
      </p:sp>
      <p:sp>
        <p:nvSpPr>
          <p:cNvPr id="43025" name="TextBox 13"/>
          <p:cNvSpPr txBox="1">
            <a:spLocks noChangeArrowheads="1"/>
          </p:cNvSpPr>
          <p:nvPr/>
        </p:nvSpPr>
        <p:spPr bwMode="auto">
          <a:xfrm>
            <a:off x="2066925" y="6488113"/>
            <a:ext cx="2162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entury Schoolbook" charset="0"/>
              </a:rPr>
              <a:t>Base pair number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000125" y="5534025"/>
            <a:ext cx="4394200" cy="0"/>
          </a:xfrm>
          <a:prstGeom prst="line">
            <a:avLst/>
          </a:prstGeom>
          <a:ln w="190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27" name="TextBox 4"/>
          <p:cNvSpPr txBox="1">
            <a:spLocks noChangeArrowheads="1"/>
          </p:cNvSpPr>
          <p:nvPr/>
        </p:nvSpPr>
        <p:spPr bwMode="auto">
          <a:xfrm>
            <a:off x="7177088" y="6211888"/>
            <a:ext cx="15081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000">
                <a:latin typeface="Century Schoolbook" charset="0"/>
              </a:rPr>
              <a:t>Courtesy of Jonathan Mitchell (University of Leeds, UK)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2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Oriel.thmx</Template>
  <TotalTime>892</TotalTime>
  <Words>992</Words>
  <Application>Microsoft Office PowerPoint</Application>
  <PresentationFormat>On-screen Show (4:3)</PresentationFormat>
  <Paragraphs>188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Oriel</vt:lpstr>
      <vt:lpstr>1_Oriel</vt:lpstr>
      <vt:lpstr>Protein-induced DNA Topology</vt:lpstr>
      <vt:lpstr>Introduction</vt:lpstr>
      <vt:lpstr>Melted DNA</vt:lpstr>
      <vt:lpstr>DNA Topology</vt:lpstr>
      <vt:lpstr>My Research</vt:lpstr>
      <vt:lpstr>My Research</vt:lpstr>
      <vt:lpstr>My Research </vt:lpstr>
      <vt:lpstr>My Research </vt:lpstr>
      <vt:lpstr>Research Results</vt:lpstr>
      <vt:lpstr>Research Results</vt:lpstr>
      <vt:lpstr>Research Results</vt:lpstr>
      <vt:lpstr>What’s Next</vt:lpstr>
      <vt:lpstr>Acknowledgements</vt:lpstr>
    </vt:vector>
  </TitlesOfParts>
  <Company>Rutgers The State University of New Jersey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Protein-induced DNA Topology</dc:title>
  <dc:creator>Nicolas</dc:creator>
  <cp:lastModifiedBy>reu</cp:lastModifiedBy>
  <cp:revision>101</cp:revision>
  <dcterms:created xsi:type="dcterms:W3CDTF">2010-07-15T14:00:26Z</dcterms:created>
  <dcterms:modified xsi:type="dcterms:W3CDTF">2010-07-16T12:46:47Z</dcterms:modified>
</cp:coreProperties>
</file>