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2"/>
  </p:sldMasterIdLst>
  <p:notesMasterIdLst>
    <p:notesMasterId r:id="rId40"/>
  </p:notesMasterIdLst>
  <p:handoutMasterIdLst>
    <p:handoutMasterId r:id="rId41"/>
  </p:handoutMasterIdLst>
  <p:sldIdLst>
    <p:sldId id="299"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25" r:id="rId29"/>
    <p:sldId id="295" r:id="rId30"/>
    <p:sldId id="270" r:id="rId31"/>
    <p:sldId id="292" r:id="rId32"/>
    <p:sldId id="293" r:id="rId33"/>
    <p:sldId id="294" r:id="rId34"/>
    <p:sldId id="290" r:id="rId35"/>
    <p:sldId id="291" r:id="rId36"/>
    <p:sldId id="296" r:id="rId37"/>
    <p:sldId id="297" r:id="rId38"/>
    <p:sldId id="32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89255" autoAdjust="0"/>
  </p:normalViewPr>
  <p:slideViewPr>
    <p:cSldViewPr snapToGrid="0">
      <p:cViewPr>
        <p:scale>
          <a:sx n="90" d="100"/>
          <a:sy n="90" d="100"/>
        </p:scale>
        <p:origin x="-72" y="498"/>
      </p:cViewPr>
      <p:guideLst>
        <p:guide orient="horz" pos="2160"/>
        <p:guide orient="horz" pos="4128"/>
        <p:guide pos="3840"/>
        <p:guide pos="7296"/>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5" Type="http://schemas.openxmlformats.org/officeDocument/2006/relationships/image" Target="../media/image7.wmf"/><Relationship Id="rId4"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pPr/>
              <a:t>7/19/2013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pPr/>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pPr/>
              <a:t>7/19/2013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pPr/>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10</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11</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12</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13</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14</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15</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16</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18</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19</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2</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20</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21</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 objectives</a:t>
            </a:r>
          </a:p>
          <a:p>
            <a:pPr marL="0" indent="0">
              <a:buFont typeface="Arial" panose="020B0604020202020204" pitchFamily="34" charset="0"/>
              <a:buNone/>
            </a:pPr>
            <a:r>
              <a:rPr lang="en-US" dirty="0" smtClean="0"/>
              <a:t>At the end of this lesson, you will be able to:</a:t>
            </a:r>
          </a:p>
          <a:p>
            <a:pPr marL="171450" indent="-171450">
              <a:buFont typeface="Arial" panose="020B0604020202020204" pitchFamily="34" charset="0"/>
              <a:buChar char="•"/>
            </a:pPr>
            <a:r>
              <a:rPr lang="en-US" dirty="0" smtClean="0"/>
              <a:t>Save files to the team Web server.</a:t>
            </a:r>
          </a:p>
          <a:p>
            <a:pPr marL="171450" indent="-171450">
              <a:buFont typeface="Arial" panose="020B0604020202020204" pitchFamily="34" charset="0"/>
              <a:buChar char="•"/>
            </a:pPr>
            <a:r>
              <a:rPr lang="en-US" dirty="0" smtClean="0"/>
              <a:t>Move files to different locations on the team Web server.</a:t>
            </a:r>
          </a:p>
          <a:p>
            <a:pPr marL="171450" indent="-171450">
              <a:buFont typeface="Arial" panose="020B0604020202020204" pitchFamily="34" charset="0"/>
              <a:buChar char="•"/>
            </a:pPr>
            <a:r>
              <a:rPr lang="en-US" dirty="0" smtClean="0"/>
              <a:t>Share files on the team Web server.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22</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25</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3</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674CE4-FBD8-4481-AEFB-CA53E599A745}" type="slidenum">
              <a:rPr lang="en-US" smtClean="0"/>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smtClean="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pPr/>
              <a:t>4</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pPr/>
              <a:t>5</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6</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7</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8</a:t>
            </a:fld>
            <a:endParaRPr lang="en-US" dirty="0"/>
          </a:p>
        </p:txBody>
      </p:sp>
    </p:spTree>
    <p:extLst>
      <p:ext uri="{BB962C8B-B14F-4D97-AF65-F5344CB8AC3E}">
        <p14:creationId xmlns:p14="http://schemas.microsoft.com/office/powerpoint/2010/main" val="908655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pPr/>
              <a:t>9</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8" name="Date Placeholder 27"/>
          <p:cNvSpPr>
            <a:spLocks noGrp="1"/>
          </p:cNvSpPr>
          <p:nvPr>
            <p:ph type="dt" sz="half" idx="10"/>
          </p:nvPr>
        </p:nvSpPr>
        <p:spPr>
          <a:xfrm>
            <a:off x="8940800" y="4206240"/>
            <a:ext cx="1280160" cy="457200"/>
          </a:xfrm>
        </p:spPr>
        <p:txBody>
          <a:bodyPr/>
          <a:lstStyle/>
          <a:p>
            <a:fld id="{4E708F12-96AD-4ED4-8132-A78F5E42C1F5}" type="datetime1">
              <a:rPr lang="en-US" smtClean="0"/>
              <a:pPr/>
              <a:t>7/19/2013</a:t>
            </a:fld>
            <a:endParaRPr lang="en-US" dirty="0"/>
          </a:p>
        </p:txBody>
      </p:sp>
      <p:sp>
        <p:nvSpPr>
          <p:cNvPr id="17" name="Footer Placeholder 16"/>
          <p:cNvSpPr>
            <a:spLocks noGrp="1"/>
          </p:cNvSpPr>
          <p:nvPr>
            <p:ph type="ftr" sz="quarter" idx="11"/>
          </p:nvPr>
        </p:nvSpPr>
        <p:spPr>
          <a:xfrm>
            <a:off x="7213600" y="4205288"/>
            <a:ext cx="1727200" cy="457200"/>
          </a:xfrm>
        </p:spPr>
        <p:txBody>
          <a:bodyPr/>
          <a:lstStyle/>
          <a:p>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pPr/>
              <a:t>‹#›</a:t>
            </a:fld>
            <a:endParaRPr lang="en-US" dirty="0"/>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FA170-8299-44AD-AEEF-FC686C3D7804}" type="datetime1">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231763A-68EC-4ECD-9620-D9FE9CDDD622}" type="datetime1">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smtClean="0"/>
              <a:t>Click to edit Master title style</a:t>
            </a:r>
            <a:endParaRPr kumimoji="0" lang="en-US"/>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98BEDD-6160-49BB-B372-861DE7DE9BA5}" type="datetime1">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AE819F-B7FD-4B29-8F66-9E318144BC2A}" type="datetime1">
              <a:rPr lang="en-US" smtClean="0"/>
              <a:pPr/>
              <a:t>7/19/2013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smtClean="0"/>
              <a:t>Click to edit Master title style</a:t>
            </a:r>
            <a:endParaRPr kumimoji="0"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4CA159C-B6E0-4F10-9F4A-2FA57003B139}" type="datetime1">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6" name="Date Placeholder 25"/>
          <p:cNvSpPr>
            <a:spLocks noGrp="1"/>
          </p:cNvSpPr>
          <p:nvPr>
            <p:ph type="dt" sz="half" idx="10"/>
          </p:nvPr>
        </p:nvSpPr>
        <p:spPr/>
        <p:txBody>
          <a:bodyPr rtlCol="0"/>
          <a:lstStyle/>
          <a:p>
            <a:fld id="{8170CBBB-D1D1-4386-A5E9-07F3477B78F3}" type="datetime1">
              <a:rPr lang="en-US" smtClean="0"/>
              <a:pPr/>
              <a:t>7/19/2013</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smtClean="0"/>
              <a:t>Click to edit Master title style</a:t>
            </a:r>
            <a:endParaRPr kumimoji="0" lang="en-US"/>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pPr/>
              <a:t>7/19/2013</a:t>
            </a:fld>
            <a:endParaRPr lang="en-US" dirty="0"/>
          </a:p>
        </p:txBody>
      </p:sp>
      <p:sp>
        <p:nvSpPr>
          <p:cNvPr id="4" name="Footer Placeholder 3"/>
          <p:cNvSpPr>
            <a:spLocks noGrp="1"/>
          </p:cNvSpPr>
          <p:nvPr>
            <p:ph type="ftr" sz="quarter" idx="11"/>
          </p:nvPr>
        </p:nvSpPr>
        <p:spPr>
          <a:xfrm>
            <a:off x="7010400" y="612648"/>
            <a:ext cx="1767840" cy="457200"/>
          </a:xfrm>
        </p:spPr>
        <p:txBody>
          <a:bodyPr/>
          <a:lstStyle/>
          <a:p>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pPr/>
              <a:t>‹#›</a:t>
            </a:fld>
            <a:endParaRPr lang="en-US" dirty="0"/>
          </a:p>
        </p:txBody>
      </p:sp>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234BD7-6953-492C-921B-E68B2D7F14C8}" type="datetime1">
              <a:rPr lang="en-US" smtClean="0"/>
              <a:pPr/>
              <a:t>7/19/2013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pPr/>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5A17D9B-D4D3-4E23-88DF-2E354FA43196}" type="datetime1">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1F67C5-D04E-4576-B61C-12ABA14BBD6C}" type="datetime1">
              <a:rPr lang="en-US" smtClean="0"/>
              <a:pPr/>
              <a:t>7/19/2013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dirty="0"/>
          </a:p>
        </p:txBody>
      </p:sp>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fld id="{C20F09E4-6EA4-4BF3-9FC8-FF40373B88E6}" type="datetime1">
              <a:rPr lang="en-US" smtClean="0"/>
              <a:pPr/>
              <a:t>7/19/2013</a:t>
            </a:fld>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pPr/>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smtClean="0"/>
              <a:t>Click to edit Master title style</a:t>
            </a:r>
            <a:endParaRPr kumimoji="0"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0" orient="horz" pos="2160" userDrawn="1">
          <p15:clr>
            <a:srgbClr val="F26B43"/>
          </p15:clr>
        </p15:guide>
        <p15:guide id="0" pos="3840" userDrawn="1">
          <p15:clr>
            <a:srgbClr val="F26B43"/>
          </p15:clr>
        </p15:guide>
        <p15:guide id="1"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oleObject" Target="../embeddings/oleObject7.bin"/><Relationship Id="rId3" Type="http://schemas.openxmlformats.org/officeDocument/2006/relationships/notesSlide" Target="../notesSlides/notesSlide24.xml"/><Relationship Id="rId7" Type="http://schemas.openxmlformats.org/officeDocument/2006/relationships/image" Target="../media/image4.wmf"/><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6.bin"/><Relationship Id="rId5" Type="http://schemas.openxmlformats.org/officeDocument/2006/relationships/image" Target="../media/image3.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5.wmf"/><Relationship Id="rId14" Type="http://schemas.openxmlformats.org/officeDocument/2006/relationships/image" Target="../media/image7.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dmac.rutgers.edu/Workshops/WGDataMining/HartkeDissertation.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Leonard Lopez</a:t>
            </a:r>
          </a:p>
          <a:p>
            <a:r>
              <a:rPr lang="en-US" dirty="0" smtClean="0"/>
              <a:t>Sergio Sandoval</a:t>
            </a:r>
            <a:endParaRPr lang="en-US" dirty="0"/>
          </a:p>
        </p:txBody>
      </p:sp>
      <p:sp>
        <p:nvSpPr>
          <p:cNvPr id="2" name="Title 1"/>
          <p:cNvSpPr>
            <a:spLocks noGrp="1"/>
          </p:cNvSpPr>
          <p:nvPr>
            <p:ph type="ctrTitle"/>
          </p:nvPr>
        </p:nvSpPr>
        <p:spPr/>
        <p:txBody>
          <a:bodyPr>
            <a:normAutofit/>
          </a:bodyPr>
          <a:lstStyle/>
          <a:p>
            <a:r>
              <a:rPr lang="en-US" dirty="0" smtClean="0"/>
              <a:t>Applying Line Graphs to Resource Allocation During Extreme Events</a:t>
            </a:r>
            <a:endParaRPr lang="en-US" dirty="0"/>
          </a:p>
        </p:txBody>
      </p:sp>
    </p:spTree>
    <p:extLst>
      <p:ext uri="{BB962C8B-B14F-4D97-AF65-F5344CB8AC3E}">
        <p14:creationId xmlns:p14="http://schemas.microsoft.com/office/powerpoint/2010/main" val="3506452422"/>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9516442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9063211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00959674"/>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4757112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62745103"/>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506194121"/>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01142648"/>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40746099"/>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7737639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778723418"/>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Leonard Lopez</a:t>
            </a:r>
          </a:p>
          <a:p>
            <a:r>
              <a:rPr lang="en-US" dirty="0" smtClean="0"/>
              <a:t>Sergio Sandoval</a:t>
            </a:r>
            <a:endParaRPr lang="en-US" dirty="0"/>
          </a:p>
        </p:txBody>
      </p:sp>
      <p:sp>
        <p:nvSpPr>
          <p:cNvPr id="2" name="Title 1"/>
          <p:cNvSpPr>
            <a:spLocks noGrp="1"/>
          </p:cNvSpPr>
          <p:nvPr>
            <p:ph type="ctrTitle"/>
          </p:nvPr>
        </p:nvSpPr>
        <p:spPr/>
        <p:txBody>
          <a:bodyPr>
            <a:normAutofit/>
          </a:bodyPr>
          <a:lstStyle/>
          <a:p>
            <a:r>
              <a:rPr lang="en-US" dirty="0" smtClean="0"/>
              <a:t>Applying Line Graphs to Resource Allocation During Extreme Events</a:t>
            </a:r>
            <a:endParaRPr lang="en-US" dirty="0"/>
          </a:p>
        </p:txBody>
      </p:sp>
      <p:sp>
        <p:nvSpPr>
          <p:cNvPr id="6" name="&quot;No&quot; Symbol 5"/>
          <p:cNvSpPr/>
          <p:nvPr/>
        </p:nvSpPr>
        <p:spPr>
          <a:xfrm>
            <a:off x="769256" y="2002971"/>
            <a:ext cx="10319657" cy="1785257"/>
          </a:xfrm>
          <a:prstGeom prst="noSmoking">
            <a:avLst/>
          </a:prstGeom>
          <a:solidFill>
            <a:schemeClr val="accent1">
              <a:alpha val="5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00650266"/>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7519165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96482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Wang and Moeller (2002) showed that given any single fire outbreak in an infinite two dimensional grid, two firefighters every time step is sufficient enough to contain the fire.</a:t>
            </a:r>
          </a:p>
          <a:p>
            <a:r>
              <a:rPr lang="en-US" dirty="0" err="1" smtClean="0"/>
              <a:t>Hartke</a:t>
            </a:r>
            <a:r>
              <a:rPr lang="en-US" dirty="0" smtClean="0"/>
              <a:t> (2004) verified Wang and Moeller’s results and proved that the minimum number of vertices that will be burned is 18 and the minimum number of steps required to contain the fire is 8.</a:t>
            </a:r>
          </a:p>
          <a:p>
            <a:r>
              <a:rPr lang="en-US" dirty="0" smtClean="0"/>
              <a:t>Raff and Ng (2008) proved that if the number of firefighters available is periodic in t and the average exceed 1.5, then a finite number of fire outbreaks can be contained.</a:t>
            </a:r>
            <a:endParaRPr lang="en-US" dirty="0"/>
          </a:p>
        </p:txBody>
      </p:sp>
      <p:sp>
        <p:nvSpPr>
          <p:cNvPr id="2" name="Title 1"/>
          <p:cNvSpPr>
            <a:spLocks noGrp="1"/>
          </p:cNvSpPr>
          <p:nvPr>
            <p:ph type="title"/>
          </p:nvPr>
        </p:nvSpPr>
        <p:spPr/>
        <p:txBody>
          <a:bodyPr/>
          <a:lstStyle/>
          <a:p>
            <a:r>
              <a:rPr lang="en-US" dirty="0" smtClean="0"/>
              <a:t>Previous Work</a:t>
            </a:r>
            <a:endParaRPr lang="en-US" dirty="0"/>
          </a:p>
        </p:txBody>
      </p:sp>
    </p:spTree>
    <p:extLst>
      <p:ext uri="{BB962C8B-B14F-4D97-AF65-F5344CB8AC3E}">
        <p14:creationId xmlns:p14="http://schemas.microsoft.com/office/powerpoint/2010/main" val="224589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sz="half" idx="1"/>
          </p:nvPr>
        </p:nvSpPr>
        <p:spPr/>
        <p:txBody>
          <a:bodyPr>
            <a:normAutofit/>
          </a:bodyPr>
          <a:lstStyle/>
          <a:p>
            <a:r>
              <a:rPr lang="en-US" dirty="0" smtClean="0"/>
              <a:t>Consider two dimensional  directed infinite graph defined by</a:t>
            </a:r>
          </a:p>
          <a:p>
            <a:endParaRPr lang="en-US" dirty="0" smtClean="0"/>
          </a:p>
          <a:p>
            <a:endParaRPr lang="en-US" dirty="0" smtClean="0"/>
          </a:p>
          <a:p>
            <a:endParaRPr lang="en-US" dirty="0" smtClean="0"/>
          </a:p>
          <a:p>
            <a:endParaRPr lang="en-US" dirty="0" smtClean="0"/>
          </a:p>
          <a:p>
            <a:endParaRPr lang="en-US" dirty="0" smtClean="0"/>
          </a:p>
          <a:p>
            <a:r>
              <a:rPr lang="en-US" dirty="0" smtClean="0"/>
              <a:t>Goal: Determine a strategy to optimally place f(t) firefighters at time interval t to best contain the fire</a:t>
            </a:r>
          </a:p>
          <a:p>
            <a:pPr>
              <a:buNone/>
            </a:pPr>
            <a:endParaRPr lang="en-US" dirty="0" smtClean="0"/>
          </a:p>
          <a:p>
            <a:pPr>
              <a:buNone/>
            </a:pPr>
            <a:endParaRPr lang="en-US" dirty="0" smtClean="0"/>
          </a:p>
        </p:txBody>
      </p:sp>
      <p:sp>
        <p:nvSpPr>
          <p:cNvPr id="9" name="Title 8"/>
          <p:cNvSpPr>
            <a:spLocks noGrp="1"/>
          </p:cNvSpPr>
          <p:nvPr>
            <p:ph type="title"/>
          </p:nvPr>
        </p:nvSpPr>
        <p:spPr/>
        <p:txBody>
          <a:bodyPr/>
          <a:lstStyle/>
          <a:p>
            <a:r>
              <a:rPr lang="en-US" dirty="0" smtClean="0"/>
              <a:t>Firefighter Problem: Our Approach</a:t>
            </a:r>
            <a:endParaRPr lang="en-US" dirty="0"/>
          </a:p>
        </p:txBody>
      </p:sp>
      <p:sp>
        <p:nvSpPr>
          <p:cNvPr id="1029" name="Rectangle 5"/>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Content Placeholder 13"/>
          <p:cNvGraphicFramePr>
            <a:graphicFrameLocks noGrp="1" noChangeAspect="1"/>
          </p:cNvGraphicFramePr>
          <p:nvPr>
            <p:ph sz="half" idx="2"/>
          </p:nvPr>
        </p:nvGraphicFramePr>
        <p:xfrm>
          <a:off x="726190" y="3122769"/>
          <a:ext cx="5384800" cy="974725"/>
        </p:xfrm>
        <a:graphic>
          <a:graphicData uri="http://schemas.openxmlformats.org/presentationml/2006/ole">
            <mc:AlternateContent xmlns:mc="http://schemas.openxmlformats.org/markup-compatibility/2006">
              <mc:Choice xmlns:v="urn:schemas-microsoft-com:vml" Requires="v">
                <p:oleObj spid="_x0000_s1026" name="Equation" r:id="rId4" imgW="2666880" imgH="482400" progId="Equation.3">
                  <p:embed/>
                </p:oleObj>
              </mc:Choice>
              <mc:Fallback>
                <p:oleObj name="Equation" r:id="rId4" imgW="266688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190" y="3122769"/>
                        <a:ext cx="5384800" cy="974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 name="Rectangle 39"/>
          <p:cNvSpPr/>
          <p:nvPr/>
        </p:nvSpPr>
        <p:spPr>
          <a:xfrm>
            <a:off x="8000941"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000941"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000941"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000941"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8000941"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8000941"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8566998"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566998"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8566998"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566998"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566998"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566998"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9133056"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9133056"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9133056"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133056"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9133056"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9133056"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9699113"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9699113"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9699113"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9699113"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9699113"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9699113"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10250656"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0250656"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10250656"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10250656"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10250656"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10250656"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10816713"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816713"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10816713"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816713"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10816713"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10816713"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8485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Oval 76"/>
          <p:cNvSpPr/>
          <p:nvPr/>
        </p:nvSpPr>
        <p:spPr>
          <a:xfrm>
            <a:off x="8414596"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Oval 77"/>
          <p:cNvSpPr/>
          <p:nvPr/>
        </p:nvSpPr>
        <p:spPr>
          <a:xfrm>
            <a:off x="89661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Oval 78"/>
          <p:cNvSpPr/>
          <p:nvPr/>
        </p:nvSpPr>
        <p:spPr>
          <a:xfrm>
            <a:off x="9546711"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Oval 79"/>
          <p:cNvSpPr/>
          <p:nvPr/>
        </p:nvSpPr>
        <p:spPr>
          <a:xfrm>
            <a:off x="10098254"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Oval 80"/>
          <p:cNvSpPr/>
          <p:nvPr/>
        </p:nvSpPr>
        <p:spPr>
          <a:xfrm>
            <a:off x="10649796"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Oval 81"/>
          <p:cNvSpPr/>
          <p:nvPr/>
        </p:nvSpPr>
        <p:spPr>
          <a:xfrm>
            <a:off x="112013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Oval 82"/>
          <p:cNvSpPr/>
          <p:nvPr/>
        </p:nvSpPr>
        <p:spPr>
          <a:xfrm>
            <a:off x="7848539"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Oval 83"/>
          <p:cNvSpPr/>
          <p:nvPr/>
        </p:nvSpPr>
        <p:spPr>
          <a:xfrm>
            <a:off x="8414596"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Oval 84"/>
          <p:cNvSpPr/>
          <p:nvPr/>
        </p:nvSpPr>
        <p:spPr>
          <a:xfrm>
            <a:off x="8966139"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Oval 85"/>
          <p:cNvSpPr/>
          <p:nvPr/>
        </p:nvSpPr>
        <p:spPr>
          <a:xfrm>
            <a:off x="9546711"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Oval 86"/>
          <p:cNvSpPr/>
          <p:nvPr/>
        </p:nvSpPr>
        <p:spPr>
          <a:xfrm>
            <a:off x="10098254"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Oval 87"/>
          <p:cNvSpPr/>
          <p:nvPr/>
        </p:nvSpPr>
        <p:spPr>
          <a:xfrm>
            <a:off x="10649796"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Oval 88"/>
          <p:cNvSpPr/>
          <p:nvPr/>
        </p:nvSpPr>
        <p:spPr>
          <a:xfrm>
            <a:off x="11201339"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Oval 89"/>
          <p:cNvSpPr/>
          <p:nvPr/>
        </p:nvSpPr>
        <p:spPr>
          <a:xfrm>
            <a:off x="78485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Oval 90"/>
          <p:cNvSpPr/>
          <p:nvPr/>
        </p:nvSpPr>
        <p:spPr>
          <a:xfrm>
            <a:off x="8414596"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Oval 91"/>
          <p:cNvSpPr/>
          <p:nvPr/>
        </p:nvSpPr>
        <p:spPr>
          <a:xfrm>
            <a:off x="89661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9546711"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4" name="Oval 93"/>
          <p:cNvSpPr/>
          <p:nvPr/>
        </p:nvSpPr>
        <p:spPr>
          <a:xfrm>
            <a:off x="10098254"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5" name="Oval 94"/>
          <p:cNvSpPr/>
          <p:nvPr/>
        </p:nvSpPr>
        <p:spPr>
          <a:xfrm>
            <a:off x="10649796"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6" name="Oval 95"/>
          <p:cNvSpPr/>
          <p:nvPr/>
        </p:nvSpPr>
        <p:spPr>
          <a:xfrm>
            <a:off x="112013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7" name="Oval 96"/>
          <p:cNvSpPr/>
          <p:nvPr/>
        </p:nvSpPr>
        <p:spPr>
          <a:xfrm>
            <a:off x="7848539"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8" name="Oval 97"/>
          <p:cNvSpPr/>
          <p:nvPr/>
        </p:nvSpPr>
        <p:spPr>
          <a:xfrm>
            <a:off x="8414596"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9" name="Oval 98"/>
          <p:cNvSpPr/>
          <p:nvPr/>
        </p:nvSpPr>
        <p:spPr>
          <a:xfrm>
            <a:off x="8966139"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0" name="Oval 99"/>
          <p:cNvSpPr/>
          <p:nvPr/>
        </p:nvSpPr>
        <p:spPr>
          <a:xfrm>
            <a:off x="9546711"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1" name="Oval 100"/>
          <p:cNvSpPr/>
          <p:nvPr/>
        </p:nvSpPr>
        <p:spPr>
          <a:xfrm>
            <a:off x="10098254"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2" name="Oval 101"/>
          <p:cNvSpPr/>
          <p:nvPr/>
        </p:nvSpPr>
        <p:spPr>
          <a:xfrm>
            <a:off x="10649796"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3" name="Oval 102"/>
          <p:cNvSpPr/>
          <p:nvPr/>
        </p:nvSpPr>
        <p:spPr>
          <a:xfrm>
            <a:off x="11201339"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4" name="Oval 103"/>
          <p:cNvSpPr/>
          <p:nvPr/>
        </p:nvSpPr>
        <p:spPr>
          <a:xfrm>
            <a:off x="7848539"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5" name="Oval 104"/>
          <p:cNvSpPr/>
          <p:nvPr/>
        </p:nvSpPr>
        <p:spPr>
          <a:xfrm>
            <a:off x="8414596"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6" name="Oval 105"/>
          <p:cNvSpPr/>
          <p:nvPr/>
        </p:nvSpPr>
        <p:spPr>
          <a:xfrm>
            <a:off x="8966139"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7" name="Oval 106"/>
          <p:cNvSpPr/>
          <p:nvPr/>
        </p:nvSpPr>
        <p:spPr>
          <a:xfrm>
            <a:off x="9546711"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8" name="Oval 107"/>
          <p:cNvSpPr/>
          <p:nvPr/>
        </p:nvSpPr>
        <p:spPr>
          <a:xfrm>
            <a:off x="10098254"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9" name="Oval 108"/>
          <p:cNvSpPr/>
          <p:nvPr/>
        </p:nvSpPr>
        <p:spPr>
          <a:xfrm>
            <a:off x="10649796"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11201339"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78485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8414596"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89661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9546711"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10098254"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10649796"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112013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7848539"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8414596"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8966139"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9546711"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10098254"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10649796"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11201339"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131" name="Straight Arrow Connector 130"/>
          <p:cNvCxnSpPr/>
          <p:nvPr/>
        </p:nvCxnSpPr>
        <p:spPr>
          <a:xfrm flipH="1" flipV="1">
            <a:off x="799930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8138160" y="23317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7999307" y="2403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10247207" y="40993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flipV="1">
            <a:off x="9123257" y="51915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8551757" y="41183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H="1" flipV="1">
            <a:off x="912325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9688407" y="35595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flipV="1">
            <a:off x="1080600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flipV="1">
            <a:off x="11364807" y="24102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flipV="1">
            <a:off x="10247207" y="2403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9139767" y="240897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flipV="1">
            <a:off x="7999307" y="46327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10247207" y="5197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11364807" y="40993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9124950" y="4660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a:off x="9690100" y="41148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10248900" y="3568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8566150" y="3009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8553450" y="2425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10807700" y="24193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11366500" y="3009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10807700" y="52260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a:off x="7994650" y="5219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8001000" y="35877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8705428" y="23440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9284548" y="45538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8145780" y="28727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H="1" flipV="1">
            <a:off x="9829800" y="45643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H="1" flipV="1">
            <a:off x="10370820" y="34442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8164408" y="51177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9284548" y="34336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H="1" flipV="1">
            <a:off x="8702040" y="40005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p:nvPr/>
        </p:nvCxnSpPr>
        <p:spPr>
          <a:xfrm flipH="1" flipV="1">
            <a:off x="868680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4" name="Straight Arrow Connector 183"/>
          <p:cNvCxnSpPr/>
          <p:nvPr/>
        </p:nvCxnSpPr>
        <p:spPr>
          <a:xfrm flipH="1" flipV="1">
            <a:off x="10919460" y="40081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9822180" y="28879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8133928" y="399756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V="1">
            <a:off x="8149168" y="45614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926592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1093470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flipV="1">
            <a:off x="9837420" y="56692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flipV="1">
            <a:off x="10251017" y="465052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flipV="1">
            <a:off x="8559377" y="519916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flipV="1">
            <a:off x="9265920" y="40005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V="1">
            <a:off x="9848428" y="40051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H="1" flipV="1">
            <a:off x="813816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9833188" y="23364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10389448" y="23440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H="1" flipV="1">
            <a:off x="10934700" y="23393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10386060" y="28803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9829800" y="51206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p:nvPr/>
        </p:nvCxnSpPr>
        <p:spPr>
          <a:xfrm flipV="1">
            <a:off x="10404688" y="399756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p:nvPr/>
        </p:nvCxnSpPr>
        <p:spPr>
          <a:xfrm flipH="1" flipV="1">
            <a:off x="10812357" y="35659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flipH="1">
            <a:off x="10812780" y="412877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10386060" y="45567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flipV="1">
            <a:off x="10960948" y="45538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9265920" y="23317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flipH="1">
            <a:off x="8001000" y="415163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8566997" y="46581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flipV="1">
            <a:off x="8720668" y="51100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9124527" y="356721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2" name="Straight Arrow Connector 211"/>
          <p:cNvCxnSpPr/>
          <p:nvPr/>
        </p:nvCxnSpPr>
        <p:spPr>
          <a:xfrm flipH="1">
            <a:off x="9133840" y="414528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flipV="1">
            <a:off x="8694420" y="45567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flipH="1">
            <a:off x="9697720" y="467106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a:off x="10828020" y="46545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flipH="1">
            <a:off x="11369040" y="467741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1037082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H="1">
            <a:off x="11376660" y="523367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V="1">
            <a:off x="10945708" y="56663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flipV="1">
            <a:off x="1037844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8560647" y="358245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flipH="1" flipV="1">
            <a:off x="8130540" y="34366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H="1" flipV="1">
            <a:off x="8686800" y="34290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flipV="1">
            <a:off x="9848428" y="34413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9703647" y="29880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flipH="1" flipV="1">
            <a:off x="9273540" y="28879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8709660" y="28803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flipV="1">
            <a:off x="9269308" y="56663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a:off x="9690100" y="524256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flipH="1" flipV="1">
            <a:off x="10244667" y="299571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11372427" y="35595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2" name="Straight Arrow Connector 231"/>
          <p:cNvCxnSpPr/>
          <p:nvPr/>
        </p:nvCxnSpPr>
        <p:spPr>
          <a:xfrm flipV="1">
            <a:off x="10960948" y="28774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a:off x="9697720" y="244602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flipV="1">
            <a:off x="10948248" y="34362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04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represents the number of new firefighters in round </a:t>
            </a:r>
          </a:p>
          <a:p>
            <a:r>
              <a:rPr lang="en-US" dirty="0" smtClean="0"/>
              <a:t>At round   , you have        vertices on fire. </a:t>
            </a:r>
          </a:p>
          <a:p>
            <a:r>
              <a:rPr lang="en-US" dirty="0" smtClean="0"/>
              <a:t>    is the number of susceptible vertices </a:t>
            </a:r>
          </a:p>
          <a:p>
            <a:endParaRPr lang="en-US" dirty="0" smtClean="0"/>
          </a:p>
        </p:txBody>
      </p:sp>
      <p:sp>
        <p:nvSpPr>
          <p:cNvPr id="2" name="Title 1"/>
          <p:cNvSpPr>
            <a:spLocks noGrp="1"/>
          </p:cNvSpPr>
          <p:nvPr>
            <p:ph type="title"/>
          </p:nvPr>
        </p:nvSpPr>
        <p:spPr/>
        <p:txBody>
          <a:bodyPr/>
          <a:lstStyle/>
          <a:p>
            <a:r>
              <a:rPr lang="en-US" dirty="0" smtClean="0"/>
              <a:t>Definitions</a:t>
            </a:r>
            <a:endParaRPr lang="en-US" dirty="0"/>
          </a:p>
        </p:txBody>
      </p:sp>
      <p:graphicFrame>
        <p:nvGraphicFramePr>
          <p:cNvPr id="4" name="Object 3"/>
          <p:cNvGraphicFramePr>
            <a:graphicFrameLocks noChangeAspect="1"/>
          </p:cNvGraphicFramePr>
          <p:nvPr/>
        </p:nvGraphicFramePr>
        <p:xfrm>
          <a:off x="4057650" y="2741613"/>
          <a:ext cx="755650" cy="500709"/>
        </p:xfrm>
        <a:graphic>
          <a:graphicData uri="http://schemas.openxmlformats.org/presentationml/2006/ole">
            <mc:AlternateContent xmlns:mc="http://schemas.openxmlformats.org/markup-compatibility/2006">
              <mc:Choice xmlns:v="urn:schemas-microsoft-com:vml" Requires="v">
                <p:oleObj spid="_x0000_s2050" name="Equation" r:id="rId4" imgW="215640" imgH="228600" progId="Equation.3">
                  <p:embed/>
                </p:oleObj>
              </mc:Choice>
              <mc:Fallback>
                <p:oleObj name="Equation" r:id="rId4" imgW="21564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7650" y="2741613"/>
                        <a:ext cx="755650" cy="5007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966258" y="2197099"/>
          <a:ext cx="329142" cy="493713"/>
        </p:xfrm>
        <a:graphic>
          <a:graphicData uri="http://schemas.openxmlformats.org/presentationml/2006/ole">
            <mc:AlternateContent xmlns:mc="http://schemas.openxmlformats.org/markup-compatibility/2006">
              <mc:Choice xmlns:v="urn:schemas-microsoft-com:vml" Requires="v">
                <p:oleObj spid="_x0000_s2051" name="Equation" r:id="rId6" imgW="152280" imgH="228600" progId="Equation.3">
                  <p:embed/>
                </p:oleObj>
              </mc:Choice>
              <mc:Fallback>
                <p:oleObj name="Equation" r:id="rId6" imgW="152280"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6258" y="2197099"/>
                        <a:ext cx="329142" cy="493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nvGraphicFramePr>
        <p:xfrm>
          <a:off x="8560394" y="2349501"/>
          <a:ext cx="1180506" cy="388112"/>
        </p:xfrm>
        <a:graphic>
          <a:graphicData uri="http://schemas.openxmlformats.org/presentationml/2006/ole">
            <mc:AlternateContent xmlns:mc="http://schemas.openxmlformats.org/markup-compatibility/2006">
              <mc:Choice xmlns:v="urn:schemas-microsoft-com:vml" Requires="v">
                <p:oleObj spid="_x0000_s2052" name="Equation" r:id="rId8" imgW="88560" imgH="152280" progId="Equation.3">
                  <p:embed/>
                </p:oleObj>
              </mc:Choice>
              <mc:Fallback>
                <p:oleObj name="Equation" r:id="rId8" imgW="8856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0394" y="2349501"/>
                        <a:ext cx="1180506" cy="388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1205" name="Object 5"/>
          <p:cNvGraphicFramePr>
            <a:graphicFrameLocks noChangeAspect="1"/>
          </p:cNvGraphicFramePr>
          <p:nvPr/>
        </p:nvGraphicFramePr>
        <p:xfrm>
          <a:off x="2222500" y="2819400"/>
          <a:ext cx="1181100" cy="387350"/>
        </p:xfrm>
        <a:graphic>
          <a:graphicData uri="http://schemas.openxmlformats.org/presentationml/2006/ole">
            <mc:AlternateContent xmlns:mc="http://schemas.openxmlformats.org/markup-compatibility/2006">
              <mc:Choice xmlns:v="urn:schemas-microsoft-com:vml" Requires="v">
                <p:oleObj spid="_x0000_s2053" name="Equation" r:id="rId10" imgW="88560" imgH="152280" progId="Equation.3">
                  <p:embed/>
                </p:oleObj>
              </mc:Choice>
              <mc:Fallback>
                <p:oleObj name="Equation" r:id="rId10" imgW="88560" imgH="15228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22500" y="2819400"/>
                        <a:ext cx="1181100" cy="387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1016000" y="3149383"/>
          <a:ext cx="374650" cy="506630"/>
        </p:xfrm>
        <a:graphic>
          <a:graphicData uri="http://schemas.openxmlformats.org/presentationml/2006/ole">
            <mc:AlternateContent xmlns:mc="http://schemas.openxmlformats.org/markup-compatibility/2006">
              <mc:Choice xmlns:v="urn:schemas-microsoft-com:vml" Requires="v">
                <p:oleObj spid="_x0000_s2054" name="Equation" r:id="rId11" imgW="139680" imgH="228600" progId="Equation.3">
                  <p:embed/>
                </p:oleObj>
              </mc:Choice>
              <mc:Fallback>
                <p:oleObj name="Equation" r:id="rId11" imgW="1396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16000" y="3149383"/>
                        <a:ext cx="374650" cy="506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4216400" y="4146274"/>
          <a:ext cx="2971801" cy="1090890"/>
        </p:xfrm>
        <a:graphic>
          <a:graphicData uri="http://schemas.openxmlformats.org/presentationml/2006/ole">
            <mc:AlternateContent xmlns:mc="http://schemas.openxmlformats.org/markup-compatibility/2006">
              <mc:Choice xmlns:v="urn:schemas-microsoft-com:vml" Requires="v">
                <p:oleObj spid="_x0000_s2055" name="Equation" r:id="rId13" imgW="1168200" imgH="444240" progId="Equation.3">
                  <p:embed/>
                </p:oleObj>
              </mc:Choice>
              <mc:Fallback>
                <p:oleObj name="Equation" r:id="rId13" imgW="1168200" imgH="4442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6400" y="4146274"/>
                        <a:ext cx="2971801" cy="10908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67979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Source node: A vertex with 0 in-degree</a:t>
            </a:r>
          </a:p>
          <a:p>
            <a:pPr lvl="1"/>
            <a:r>
              <a:rPr lang="en-US" dirty="0" smtClean="0"/>
              <a:t>Labeled as orange</a:t>
            </a:r>
          </a:p>
          <a:p>
            <a:endParaRPr lang="en-US" dirty="0" smtClean="0"/>
          </a:p>
          <a:p>
            <a:endParaRPr lang="en-US" dirty="0" smtClean="0"/>
          </a:p>
          <a:p>
            <a:r>
              <a:rPr lang="en-US" dirty="0" smtClean="0"/>
              <a:t>Sink node: A vertex with 0 out-degree</a:t>
            </a:r>
          </a:p>
          <a:p>
            <a:pPr lvl="1"/>
            <a:r>
              <a:rPr lang="en-US" dirty="0" smtClean="0"/>
              <a:t>Labeled as light blue</a:t>
            </a:r>
          </a:p>
        </p:txBody>
      </p:sp>
      <p:sp>
        <p:nvSpPr>
          <p:cNvPr id="2" name="Title 1"/>
          <p:cNvSpPr>
            <a:spLocks noGrp="1"/>
          </p:cNvSpPr>
          <p:nvPr>
            <p:ph type="title"/>
          </p:nvPr>
        </p:nvSpPr>
        <p:spPr/>
        <p:txBody>
          <a:bodyPr/>
          <a:lstStyle/>
          <a:p>
            <a:r>
              <a:rPr lang="en-US" dirty="0" smtClean="0"/>
              <a:t>Source and Sink Nodes</a:t>
            </a:r>
            <a:endParaRPr lang="en-US" dirty="0"/>
          </a:p>
        </p:txBody>
      </p:sp>
      <p:sp>
        <p:nvSpPr>
          <p:cNvPr id="9" name="Rectangle 8"/>
          <p:cNvSpPr/>
          <p:nvPr/>
        </p:nvSpPr>
        <p:spPr>
          <a:xfrm>
            <a:off x="8000941"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0941"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00941"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000941"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000941"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000941"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66998"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8566998"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66998"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566998"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566998"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66998"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33056"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133056"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9133056"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9133056"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133056"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133056"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9699113"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9699113"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9699113"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9699113"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699113"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699113"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250656"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0250656"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10250656"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10250656"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0250656"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0250656"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816713" y="2875971"/>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0816713" y="344202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0816713" y="40080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10816713" y="455963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816713" y="511117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10816713" y="233894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78485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6" name="Oval 45"/>
          <p:cNvSpPr/>
          <p:nvPr/>
        </p:nvSpPr>
        <p:spPr>
          <a:xfrm>
            <a:off x="8414596"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Oval 46"/>
          <p:cNvSpPr/>
          <p:nvPr/>
        </p:nvSpPr>
        <p:spPr>
          <a:xfrm>
            <a:off x="89661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Oval 47"/>
          <p:cNvSpPr/>
          <p:nvPr/>
        </p:nvSpPr>
        <p:spPr>
          <a:xfrm>
            <a:off x="9546711"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9" name="Oval 48"/>
          <p:cNvSpPr/>
          <p:nvPr/>
        </p:nvSpPr>
        <p:spPr>
          <a:xfrm>
            <a:off x="10098254"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0" name="Oval 49"/>
          <p:cNvSpPr/>
          <p:nvPr/>
        </p:nvSpPr>
        <p:spPr>
          <a:xfrm>
            <a:off x="10649796"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1" name="Oval 50"/>
          <p:cNvSpPr/>
          <p:nvPr/>
        </p:nvSpPr>
        <p:spPr>
          <a:xfrm>
            <a:off x="11201339" y="269454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2" name="Oval 51"/>
          <p:cNvSpPr/>
          <p:nvPr/>
        </p:nvSpPr>
        <p:spPr>
          <a:xfrm>
            <a:off x="7848539" y="2143001"/>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3" name="Oval 52"/>
          <p:cNvSpPr/>
          <p:nvPr/>
        </p:nvSpPr>
        <p:spPr>
          <a:xfrm>
            <a:off x="8414596" y="2143001"/>
            <a:ext cx="319315" cy="319315"/>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4" name="Oval 53"/>
          <p:cNvSpPr/>
          <p:nvPr/>
        </p:nvSpPr>
        <p:spPr>
          <a:xfrm>
            <a:off x="8966139" y="2143001"/>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5" name="Oval 54"/>
          <p:cNvSpPr/>
          <p:nvPr/>
        </p:nvSpPr>
        <p:spPr>
          <a:xfrm>
            <a:off x="9546711" y="2143001"/>
            <a:ext cx="319315" cy="319315"/>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6" name="Oval 55"/>
          <p:cNvSpPr/>
          <p:nvPr/>
        </p:nvSpPr>
        <p:spPr>
          <a:xfrm>
            <a:off x="10098254"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7" name="Oval 56"/>
          <p:cNvSpPr/>
          <p:nvPr/>
        </p:nvSpPr>
        <p:spPr>
          <a:xfrm>
            <a:off x="10649796"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8" name="Oval 57"/>
          <p:cNvSpPr/>
          <p:nvPr/>
        </p:nvSpPr>
        <p:spPr>
          <a:xfrm>
            <a:off x="11201339" y="214300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9" name="Oval 58"/>
          <p:cNvSpPr/>
          <p:nvPr/>
        </p:nvSpPr>
        <p:spPr>
          <a:xfrm>
            <a:off x="78485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Oval 59"/>
          <p:cNvSpPr/>
          <p:nvPr/>
        </p:nvSpPr>
        <p:spPr>
          <a:xfrm>
            <a:off x="8414596"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1" name="Oval 60"/>
          <p:cNvSpPr/>
          <p:nvPr/>
        </p:nvSpPr>
        <p:spPr>
          <a:xfrm>
            <a:off x="89661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2" name="Oval 61"/>
          <p:cNvSpPr/>
          <p:nvPr/>
        </p:nvSpPr>
        <p:spPr>
          <a:xfrm>
            <a:off x="9546711" y="3841171"/>
            <a:ext cx="319315" cy="319315"/>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Oval 62"/>
          <p:cNvSpPr/>
          <p:nvPr/>
        </p:nvSpPr>
        <p:spPr>
          <a:xfrm>
            <a:off x="10098254"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4" name="Oval 63"/>
          <p:cNvSpPr/>
          <p:nvPr/>
        </p:nvSpPr>
        <p:spPr>
          <a:xfrm>
            <a:off x="10649796"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5" name="Oval 64"/>
          <p:cNvSpPr/>
          <p:nvPr/>
        </p:nvSpPr>
        <p:spPr>
          <a:xfrm>
            <a:off x="11201339" y="384117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6" name="Oval 65"/>
          <p:cNvSpPr/>
          <p:nvPr/>
        </p:nvSpPr>
        <p:spPr>
          <a:xfrm>
            <a:off x="7848539"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7" name="Oval 66"/>
          <p:cNvSpPr/>
          <p:nvPr/>
        </p:nvSpPr>
        <p:spPr>
          <a:xfrm>
            <a:off x="8414596"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8" name="Oval 67"/>
          <p:cNvSpPr/>
          <p:nvPr/>
        </p:nvSpPr>
        <p:spPr>
          <a:xfrm>
            <a:off x="8966139"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9" name="Oval 68"/>
          <p:cNvSpPr/>
          <p:nvPr/>
        </p:nvSpPr>
        <p:spPr>
          <a:xfrm>
            <a:off x="9546711"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0" name="Oval 69"/>
          <p:cNvSpPr/>
          <p:nvPr/>
        </p:nvSpPr>
        <p:spPr>
          <a:xfrm>
            <a:off x="10098254"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1" name="Oval 70"/>
          <p:cNvSpPr/>
          <p:nvPr/>
        </p:nvSpPr>
        <p:spPr>
          <a:xfrm>
            <a:off x="10649796" y="328962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2" name="Oval 71"/>
          <p:cNvSpPr/>
          <p:nvPr/>
        </p:nvSpPr>
        <p:spPr>
          <a:xfrm>
            <a:off x="11201339" y="3289629"/>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3" name="Oval 72"/>
          <p:cNvSpPr/>
          <p:nvPr/>
        </p:nvSpPr>
        <p:spPr>
          <a:xfrm>
            <a:off x="7848539" y="4915228"/>
            <a:ext cx="319315" cy="319315"/>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4" name="Oval 73"/>
          <p:cNvSpPr/>
          <p:nvPr/>
        </p:nvSpPr>
        <p:spPr>
          <a:xfrm>
            <a:off x="8414596"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5" name="Oval 74"/>
          <p:cNvSpPr/>
          <p:nvPr/>
        </p:nvSpPr>
        <p:spPr>
          <a:xfrm>
            <a:off x="8966139" y="4915228"/>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6" name="Oval 75"/>
          <p:cNvSpPr/>
          <p:nvPr/>
        </p:nvSpPr>
        <p:spPr>
          <a:xfrm>
            <a:off x="9546711"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7" name="Oval 76"/>
          <p:cNvSpPr/>
          <p:nvPr/>
        </p:nvSpPr>
        <p:spPr>
          <a:xfrm>
            <a:off x="10098254"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8" name="Oval 77"/>
          <p:cNvSpPr/>
          <p:nvPr/>
        </p:nvSpPr>
        <p:spPr>
          <a:xfrm>
            <a:off x="10649796"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9" name="Oval 78"/>
          <p:cNvSpPr/>
          <p:nvPr/>
        </p:nvSpPr>
        <p:spPr>
          <a:xfrm>
            <a:off x="11201339" y="491522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0" name="Oval 79"/>
          <p:cNvSpPr/>
          <p:nvPr/>
        </p:nvSpPr>
        <p:spPr>
          <a:xfrm>
            <a:off x="78485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1" name="Oval 80"/>
          <p:cNvSpPr/>
          <p:nvPr/>
        </p:nvSpPr>
        <p:spPr>
          <a:xfrm>
            <a:off x="8414596"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Oval 81"/>
          <p:cNvSpPr/>
          <p:nvPr/>
        </p:nvSpPr>
        <p:spPr>
          <a:xfrm>
            <a:off x="89661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3" name="Oval 82"/>
          <p:cNvSpPr/>
          <p:nvPr/>
        </p:nvSpPr>
        <p:spPr>
          <a:xfrm>
            <a:off x="9546711"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4" name="Oval 83"/>
          <p:cNvSpPr/>
          <p:nvPr/>
        </p:nvSpPr>
        <p:spPr>
          <a:xfrm>
            <a:off x="10098254"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5" name="Oval 84"/>
          <p:cNvSpPr/>
          <p:nvPr/>
        </p:nvSpPr>
        <p:spPr>
          <a:xfrm>
            <a:off x="10649796"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6" name="Oval 85"/>
          <p:cNvSpPr/>
          <p:nvPr/>
        </p:nvSpPr>
        <p:spPr>
          <a:xfrm>
            <a:off x="11201339" y="43636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7" name="Oval 86"/>
          <p:cNvSpPr/>
          <p:nvPr/>
        </p:nvSpPr>
        <p:spPr>
          <a:xfrm>
            <a:off x="7848539" y="5481286"/>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8" name="Oval 87"/>
          <p:cNvSpPr/>
          <p:nvPr/>
        </p:nvSpPr>
        <p:spPr>
          <a:xfrm>
            <a:off x="8414596"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9" name="Oval 88"/>
          <p:cNvSpPr/>
          <p:nvPr/>
        </p:nvSpPr>
        <p:spPr>
          <a:xfrm>
            <a:off x="8966139" y="5481286"/>
            <a:ext cx="319315" cy="319315"/>
          </a:xfrm>
          <a:prstGeom prst="ellipse">
            <a:avLst/>
          </a:prstGeom>
          <a:solidFill>
            <a:srgbClr val="FFC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0" name="Oval 89"/>
          <p:cNvSpPr/>
          <p:nvPr/>
        </p:nvSpPr>
        <p:spPr>
          <a:xfrm>
            <a:off x="9546711" y="5481286"/>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1" name="Oval 90"/>
          <p:cNvSpPr/>
          <p:nvPr/>
        </p:nvSpPr>
        <p:spPr>
          <a:xfrm>
            <a:off x="10098254"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2" name="Oval 91"/>
          <p:cNvSpPr/>
          <p:nvPr/>
        </p:nvSpPr>
        <p:spPr>
          <a:xfrm>
            <a:off x="10649796" y="548128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3" name="Oval 92"/>
          <p:cNvSpPr/>
          <p:nvPr/>
        </p:nvSpPr>
        <p:spPr>
          <a:xfrm>
            <a:off x="11201339" y="5481286"/>
            <a:ext cx="319315" cy="319315"/>
          </a:xfrm>
          <a:prstGeom prst="ellipse">
            <a:avLst/>
          </a:prstGeom>
          <a:solidFill>
            <a:srgbClr val="00B0F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94" name="Straight Arrow Connector 93"/>
          <p:cNvCxnSpPr/>
          <p:nvPr/>
        </p:nvCxnSpPr>
        <p:spPr>
          <a:xfrm flipH="1" flipV="1">
            <a:off x="799930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flipV="1">
            <a:off x="8138160" y="23317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flipV="1">
            <a:off x="7999307" y="2403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flipV="1">
            <a:off x="10247207" y="40993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flipV="1">
            <a:off x="9123257" y="51915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flipH="1" flipV="1">
            <a:off x="8551757" y="41183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flipV="1">
            <a:off x="912325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flipV="1">
            <a:off x="9688407" y="35595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flipV="1">
            <a:off x="10806007" y="29944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flipV="1">
            <a:off x="11364807" y="24102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flipV="1">
            <a:off x="10247207" y="2403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flipV="1">
            <a:off x="9139767" y="240897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7999307" y="46327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flipH="1" flipV="1">
            <a:off x="10247207" y="51978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flipV="1">
            <a:off x="11364807" y="40993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flipH="1">
            <a:off x="9124950" y="4660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nvCxnSpPr>
        <p:spPr>
          <a:xfrm flipH="1">
            <a:off x="9690100" y="41148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H="1">
            <a:off x="10248900" y="3568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a:off x="8566150" y="3009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8553450" y="2425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H="1">
            <a:off x="10807700" y="24193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a:off x="11366500" y="30099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a:off x="10807700" y="52260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7994650" y="521970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H="1">
            <a:off x="8001000" y="35877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a:xfrm flipV="1">
            <a:off x="8705428" y="23440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9284548" y="45538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flipH="1" flipV="1">
            <a:off x="8145780" y="28727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H="1" flipV="1">
            <a:off x="9829800" y="45643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10370820" y="34442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8164408" y="51177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9284548" y="34336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H="1" flipV="1">
            <a:off x="8702040" y="40005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flipH="1" flipV="1">
            <a:off x="868680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flipH="1" flipV="1">
            <a:off x="10919460" y="40081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H="1" flipV="1">
            <a:off x="9822180" y="28879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8133928" y="399756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8149168" y="45614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H="1" flipV="1">
            <a:off x="926592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flipV="1">
            <a:off x="1093470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H="1" flipV="1">
            <a:off x="9837420" y="56692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10251017" y="465052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H="1" flipV="1">
            <a:off x="8559377" y="519916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nvCxnSpPr>
        <p:spPr>
          <a:xfrm flipH="1" flipV="1">
            <a:off x="9265920" y="40005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9848428" y="40051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813816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9833188" y="23364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0389448" y="23440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flipV="1">
            <a:off x="10934700" y="23393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flipV="1">
            <a:off x="10386060" y="28803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9829800" y="512064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V="1">
            <a:off x="10404688" y="399756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flipV="1">
            <a:off x="10812357" y="35659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10812780" y="412877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flipV="1">
            <a:off x="10386060" y="45567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10960948" y="45538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flipV="1">
            <a:off x="9265920" y="23317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8001000" y="415163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flipV="1">
            <a:off x="8566997" y="465814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V="1">
            <a:off x="8720668" y="511008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9124527" y="356721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9133840" y="414528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flipV="1">
            <a:off x="8694420" y="45567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9697720" y="467106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a:off x="10828020" y="465455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11369040" y="467741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10370820" y="51130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11376660" y="523367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10945708" y="56663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flipV="1">
            <a:off x="10378440" y="56616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8560647" y="358245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flipV="1">
            <a:off x="8130540" y="343662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flipV="1">
            <a:off x="8686800" y="342900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9848428" y="344130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flipV="1">
            <a:off x="9703647" y="29880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H="1" flipV="1">
            <a:off x="9273540" y="288798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flipV="1">
            <a:off x="8709660" y="2880360"/>
            <a:ext cx="273898" cy="4685"/>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9269308" y="566634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H="1">
            <a:off x="9690100" y="524256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Arrow Connector 172"/>
          <p:cNvCxnSpPr/>
          <p:nvPr/>
        </p:nvCxnSpPr>
        <p:spPr>
          <a:xfrm flipH="1" flipV="1">
            <a:off x="10244667" y="299571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H="1" flipV="1">
            <a:off x="11372427" y="3559598"/>
            <a:ext cx="1693" cy="301202"/>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p:nvPr/>
        </p:nvCxnSpPr>
        <p:spPr>
          <a:xfrm flipV="1">
            <a:off x="10960948" y="28774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a:off x="9697720" y="2446020"/>
            <a:ext cx="1" cy="317500"/>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10948248" y="3436227"/>
            <a:ext cx="309032" cy="1"/>
          </a:xfrm>
          <a:prstGeom prst="straightConnector1">
            <a:avLst/>
          </a:prstGeom>
          <a:ln w="31750">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normAutofit/>
          </a:bodyPr>
          <a:lstStyle/>
          <a:p>
            <a:r>
              <a:rPr lang="en-US" dirty="0" smtClean="0"/>
              <a:t>Begin with one non-sink start vertex on fire</a:t>
            </a:r>
          </a:p>
          <a:p>
            <a:r>
              <a:rPr lang="en-US" dirty="0" smtClean="0"/>
              <a:t>Identify all source and sink nodes</a:t>
            </a:r>
          </a:p>
          <a:p>
            <a:r>
              <a:rPr lang="en-US" dirty="0" smtClean="0"/>
              <a:t>Force fires into sink nodes</a:t>
            </a:r>
          </a:p>
          <a:p>
            <a:pPr lvl="1"/>
            <a:r>
              <a:rPr lang="en-US" dirty="0" smtClean="0"/>
              <a:t>Make use of source nodes</a:t>
            </a:r>
          </a:p>
          <a:p>
            <a:pPr lvl="1"/>
            <a:r>
              <a:rPr lang="en-US" dirty="0" smtClean="0"/>
              <a:t>Shortest path algorithm</a:t>
            </a:r>
          </a:p>
          <a:p>
            <a:pPr lvl="1"/>
            <a:r>
              <a:rPr lang="en-US" dirty="0" smtClean="0"/>
              <a:t>Greedy algorithm that minimizes the amount of susceptible vertices</a:t>
            </a:r>
          </a:p>
          <a:p>
            <a:r>
              <a:rPr lang="en-US" dirty="0" smtClean="0"/>
              <a:t>Test algorithm using Maple</a:t>
            </a:r>
          </a:p>
          <a:p>
            <a:pPr lvl="1"/>
            <a:endParaRPr lang="en-US" dirty="0" smtClean="0"/>
          </a:p>
        </p:txBody>
      </p:sp>
      <p:sp>
        <p:nvSpPr>
          <p:cNvPr id="2" name="Title 1"/>
          <p:cNvSpPr>
            <a:spLocks noGrp="1"/>
          </p:cNvSpPr>
          <p:nvPr>
            <p:ph type="title"/>
          </p:nvPr>
        </p:nvSpPr>
        <p:spPr/>
        <p:txBody>
          <a:bodyPr/>
          <a:lstStyle/>
          <a:p>
            <a:r>
              <a:rPr lang="en-US" dirty="0" smtClean="0"/>
              <a:t>Strategy</a:t>
            </a:r>
            <a:endParaRPr lang="en-US" dirty="0"/>
          </a:p>
        </p:txBody>
      </p:sp>
    </p:spTree>
    <p:extLst>
      <p:ext uri="{BB962C8B-B14F-4D97-AF65-F5344CB8AC3E}">
        <p14:creationId xmlns:p14="http://schemas.microsoft.com/office/powerpoint/2010/main" val="34044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p:txBody>
          <a:bodyPr/>
          <a:lstStyle/>
          <a:p>
            <a:r>
              <a:rPr lang="en-US" dirty="0" smtClean="0"/>
              <a:t>Complete and expand the algorithm</a:t>
            </a:r>
          </a:p>
          <a:p>
            <a:pPr lvl="1"/>
            <a:r>
              <a:rPr lang="en-US" dirty="0" smtClean="0"/>
              <a:t>Consider finite number of vertices that initially catch on fire</a:t>
            </a:r>
          </a:p>
          <a:p>
            <a:pPr lvl="1"/>
            <a:r>
              <a:rPr lang="en-US" dirty="0" smtClean="0"/>
              <a:t>Consider weighted graph, where weights are the probability that an unprotected node would catch fire given that a neighbor is on fire</a:t>
            </a:r>
          </a:p>
          <a:p>
            <a:r>
              <a:rPr lang="en-US" dirty="0" smtClean="0"/>
              <a:t>Combine algorithm with existing data to develop an applicable model</a:t>
            </a:r>
          </a:p>
          <a:p>
            <a:pPr lvl="1"/>
            <a:r>
              <a:rPr lang="en-US" dirty="0" smtClean="0"/>
              <a:t>Greater San Diego Area</a:t>
            </a:r>
          </a:p>
          <a:p>
            <a:pPr lvl="1"/>
            <a:endParaRPr lang="en-US" dirty="0"/>
          </a:p>
        </p:txBody>
      </p:sp>
      <p:sp>
        <p:nvSpPr>
          <p:cNvPr id="2" name="Title 1"/>
          <p:cNvSpPr>
            <a:spLocks noGrp="1"/>
          </p:cNvSpPr>
          <p:nvPr>
            <p:ph type="title"/>
          </p:nvPr>
        </p:nvSpPr>
        <p:spPr/>
        <p:txBody>
          <a:bodyPr/>
          <a:lstStyle/>
          <a:p>
            <a:r>
              <a:rPr lang="en-US" dirty="0" smtClean="0"/>
              <a:t>Continuing the Project</a:t>
            </a:r>
            <a:endParaRPr lang="en-US" dirty="0"/>
          </a:p>
        </p:txBody>
      </p:sp>
    </p:spTree>
    <p:extLst>
      <p:ext uri="{BB962C8B-B14F-4D97-AF65-F5344CB8AC3E}">
        <p14:creationId xmlns:p14="http://schemas.microsoft.com/office/powerpoint/2010/main" val="36304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cstate="print"/>
          <a:srcRect/>
          <a:stretch>
            <a:fillRect/>
          </a:stretch>
        </p:blipFill>
        <p:spPr bwMode="auto">
          <a:xfrm>
            <a:off x="4641881" y="1010090"/>
            <a:ext cx="7353646" cy="5539561"/>
          </a:xfrm>
          <a:prstGeom prst="rect">
            <a:avLst/>
          </a:prstGeom>
          <a:noFill/>
          <a:ln w="9525">
            <a:noFill/>
            <a:miter lim="800000"/>
            <a:headEnd/>
            <a:tailEnd/>
          </a:ln>
          <a:effectLst/>
        </p:spPr>
      </p:pic>
      <p:sp>
        <p:nvSpPr>
          <p:cNvPr id="5" name="Rectangle 4"/>
          <p:cNvSpPr/>
          <p:nvPr/>
        </p:nvSpPr>
        <p:spPr>
          <a:xfrm>
            <a:off x="8580474" y="967564"/>
            <a:ext cx="3434316" cy="489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p:nvSpPr>
        <p:spPr>
          <a:xfrm rot="18465416">
            <a:off x="4017412" y="303806"/>
            <a:ext cx="1526182" cy="1545092"/>
          </a:xfrm>
          <a:prstGeom prst="triangle">
            <a:avLst>
              <a:gd name="adj" fmla="val 15581"/>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3"/>
          </p:cNvCxnSpPr>
          <p:nvPr/>
        </p:nvCxnSpPr>
        <p:spPr>
          <a:xfrm flipV="1">
            <a:off x="5069644" y="1095153"/>
            <a:ext cx="671937" cy="869547"/>
          </a:xfrm>
          <a:prstGeom prst="line">
            <a:avLst/>
          </a:prstGeom>
          <a:ln>
            <a:solidFill>
              <a:schemeClr val="tx1">
                <a:lumMod val="65000"/>
                <a:lumOff val="35000"/>
              </a:schemeClr>
            </a:solidFill>
          </a:ln>
        </p:spPr>
        <p:style>
          <a:lnRef idx="3">
            <a:schemeClr val="dk1"/>
          </a:lnRef>
          <a:fillRef idx="0">
            <a:schemeClr val="dk1"/>
          </a:fillRef>
          <a:effectRef idx="2">
            <a:schemeClr val="dk1"/>
          </a:effectRef>
          <a:fontRef idx="minor">
            <a:schemeClr val="tx1"/>
          </a:fontRef>
        </p:style>
      </p:cxnSp>
      <p:sp>
        <p:nvSpPr>
          <p:cNvPr id="3" name="Title 2"/>
          <p:cNvSpPr>
            <a:spLocks noGrp="1"/>
          </p:cNvSpPr>
          <p:nvPr>
            <p:ph type="title"/>
          </p:nvPr>
        </p:nvSpPr>
        <p:spPr>
          <a:xfrm>
            <a:off x="609600" y="1143000"/>
            <a:ext cx="3994298" cy="1066800"/>
          </a:xfrm>
        </p:spPr>
        <p:txBody>
          <a:bodyPr>
            <a:noAutofit/>
          </a:bodyPr>
          <a:lstStyle/>
          <a:p>
            <a:r>
              <a:rPr lang="en-US" dirty="0" smtClean="0">
                <a:latin typeface="Rockwell" pitchFamily="18" charset="0"/>
              </a:rPr>
              <a:t>Historical Data: San Diego, 2007</a:t>
            </a:r>
            <a:endParaRPr lang="en-US" dirty="0">
              <a:latin typeface="Rockwell" pitchFamily="18" charset="0"/>
            </a:endParaRPr>
          </a:p>
        </p:txBody>
      </p:sp>
      <p:sp>
        <p:nvSpPr>
          <p:cNvPr id="12" name="TextBox 11"/>
          <p:cNvSpPr txBox="1"/>
          <p:nvPr/>
        </p:nvSpPr>
        <p:spPr>
          <a:xfrm>
            <a:off x="1286540" y="3381153"/>
            <a:ext cx="1935126" cy="1754326"/>
          </a:xfrm>
          <a:prstGeom prst="rect">
            <a:avLst/>
          </a:prstGeom>
          <a:noFill/>
        </p:spPr>
        <p:txBody>
          <a:bodyPr wrap="square" rtlCol="0">
            <a:spAutoFit/>
          </a:bodyPr>
          <a:lstStyle/>
          <a:p>
            <a:pPr>
              <a:buFont typeface="Arial" pitchFamily="34" charset="0"/>
              <a:buChar char="•"/>
            </a:pPr>
            <a:r>
              <a:rPr lang="en-US" dirty="0" smtClean="0">
                <a:latin typeface="Rockwell" pitchFamily="18" charset="0"/>
              </a:rPr>
              <a:t>Coronado Hills</a:t>
            </a:r>
          </a:p>
          <a:p>
            <a:pPr>
              <a:buFont typeface="Arial" pitchFamily="34" charset="0"/>
              <a:buChar char="•"/>
            </a:pPr>
            <a:r>
              <a:rPr lang="en-US" dirty="0" smtClean="0">
                <a:latin typeface="Rockwell" pitchFamily="18" charset="0"/>
              </a:rPr>
              <a:t>Ammo</a:t>
            </a:r>
          </a:p>
          <a:p>
            <a:pPr>
              <a:buFont typeface="Arial" pitchFamily="34" charset="0"/>
              <a:buChar char="•"/>
            </a:pPr>
            <a:r>
              <a:rPr lang="en-US" dirty="0" smtClean="0">
                <a:latin typeface="Rockwell" pitchFamily="18" charset="0"/>
              </a:rPr>
              <a:t>Harris</a:t>
            </a:r>
          </a:p>
          <a:p>
            <a:pPr>
              <a:buFont typeface="Arial" pitchFamily="34" charset="0"/>
              <a:buChar char="•"/>
            </a:pPr>
            <a:r>
              <a:rPr lang="en-US" dirty="0" smtClean="0">
                <a:latin typeface="Rockwell" pitchFamily="18" charset="0"/>
              </a:rPr>
              <a:t>Rice</a:t>
            </a:r>
          </a:p>
          <a:p>
            <a:pPr>
              <a:buFont typeface="Arial" pitchFamily="34" charset="0"/>
              <a:buChar char="•"/>
            </a:pPr>
            <a:r>
              <a:rPr lang="en-US" dirty="0" smtClean="0">
                <a:latin typeface="Rockwell" pitchFamily="18" charset="0"/>
              </a:rPr>
              <a:t>Witch</a:t>
            </a:r>
          </a:p>
          <a:p>
            <a:pPr>
              <a:buFont typeface="Arial" pitchFamily="34" charset="0"/>
              <a:buChar char="•"/>
            </a:pPr>
            <a:r>
              <a:rPr lang="en-US" dirty="0" err="1" smtClean="0">
                <a:latin typeface="Rockwell" pitchFamily="18" charset="0"/>
              </a:rPr>
              <a:t>Poomacha</a:t>
            </a:r>
            <a:endParaRPr lang="en-US" dirty="0" smtClean="0">
              <a:latin typeface="Rockwell"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3605" y="1143000"/>
            <a:ext cx="2229853" cy="1066800"/>
          </a:xfrm>
        </p:spPr>
        <p:txBody>
          <a:bodyPr/>
          <a:lstStyle/>
          <a:p>
            <a:r>
              <a:rPr lang="en-US" dirty="0" smtClean="0"/>
              <a:t>San Diego</a:t>
            </a:r>
            <a:endParaRPr lang="en-US" dirty="0"/>
          </a:p>
        </p:txBody>
      </p:sp>
      <p:pic>
        <p:nvPicPr>
          <p:cNvPr id="1026" name="Picture 2" descr="C:\Documents and Settings\reu.DIMACS-AD\My Documents\Downloads\aw_san_diego.jpg"/>
          <p:cNvPicPr>
            <a:picLocks noChangeAspect="1" noChangeArrowheads="1"/>
          </p:cNvPicPr>
          <p:nvPr/>
        </p:nvPicPr>
        <p:blipFill>
          <a:blip r:embed="rId3" cstate="print"/>
          <a:srcRect/>
          <a:stretch>
            <a:fillRect/>
          </a:stretch>
        </p:blipFill>
        <p:spPr bwMode="auto">
          <a:xfrm>
            <a:off x="4812632" y="661734"/>
            <a:ext cx="7331241" cy="6184233"/>
          </a:xfrm>
          <a:prstGeom prst="rect">
            <a:avLst/>
          </a:prstGeom>
          <a:noFill/>
        </p:spPr>
      </p:pic>
      <p:sp>
        <p:nvSpPr>
          <p:cNvPr id="6" name="TextBox 5"/>
          <p:cNvSpPr txBox="1"/>
          <p:nvPr/>
        </p:nvSpPr>
        <p:spPr>
          <a:xfrm>
            <a:off x="389742" y="2597235"/>
            <a:ext cx="2623278" cy="2985433"/>
          </a:xfrm>
          <a:prstGeom prst="rect">
            <a:avLst/>
          </a:prstGeom>
          <a:noFill/>
        </p:spPr>
        <p:txBody>
          <a:bodyPr wrap="square" numCol="1" rtlCol="0">
            <a:spAutoFit/>
          </a:bodyPr>
          <a:lstStyle/>
          <a:p>
            <a:pPr>
              <a:buFont typeface="Arial" pitchFamily="34" charset="0"/>
              <a:buChar char="•"/>
            </a:pPr>
            <a:r>
              <a:rPr lang="en-US" sz="2400" dirty="0" smtClean="0"/>
              <a:t>Camp Pendleton</a:t>
            </a:r>
          </a:p>
          <a:p>
            <a:pPr>
              <a:buFont typeface="Arial" pitchFamily="34" charset="0"/>
              <a:buChar char="•"/>
            </a:pPr>
            <a:r>
              <a:rPr lang="en-US" sz="2400" dirty="0" smtClean="0"/>
              <a:t>Riverside March</a:t>
            </a:r>
          </a:p>
          <a:p>
            <a:pPr>
              <a:buFont typeface="Arial" pitchFamily="34" charset="0"/>
              <a:buChar char="•"/>
            </a:pPr>
            <a:r>
              <a:rPr lang="en-US" sz="2400" dirty="0" smtClean="0"/>
              <a:t>Ramona</a:t>
            </a:r>
          </a:p>
          <a:p>
            <a:pPr>
              <a:buFont typeface="Arial" pitchFamily="34" charset="0"/>
              <a:buChar char="•"/>
            </a:pPr>
            <a:r>
              <a:rPr lang="en-US" sz="2400" dirty="0" smtClean="0"/>
              <a:t>Thermal</a:t>
            </a:r>
          </a:p>
          <a:p>
            <a:pPr>
              <a:buFont typeface="Arial" pitchFamily="34" charset="0"/>
              <a:buChar char="•"/>
            </a:pPr>
            <a:r>
              <a:rPr lang="en-US" sz="2400" dirty="0" smtClean="0"/>
              <a:t>Imperial Beach</a:t>
            </a:r>
          </a:p>
          <a:p>
            <a:pPr>
              <a:buFont typeface="Arial" pitchFamily="34" charset="0"/>
              <a:buChar char="•"/>
            </a:pPr>
            <a:r>
              <a:rPr lang="en-US" sz="2400" dirty="0" smtClean="0"/>
              <a:t>Palm Springs</a:t>
            </a:r>
          </a:p>
          <a:p>
            <a:pPr>
              <a:buFont typeface="Arial" pitchFamily="34" charset="0"/>
              <a:buChar char="•"/>
            </a:pPr>
            <a:r>
              <a:rPr lang="en-US" sz="2400" dirty="0" smtClean="0"/>
              <a:t>Carlsbad</a:t>
            </a:r>
          </a:p>
          <a:p>
            <a:pPr>
              <a:buFont typeface="Arial" pitchFamily="34" charset="0"/>
              <a:buChar char="•"/>
            </a:pPr>
            <a:endParaRPr lang="en-US" sz="2000" dirty="0" smtClean="0"/>
          </a:p>
        </p:txBody>
      </p:sp>
      <p:grpSp>
        <p:nvGrpSpPr>
          <p:cNvPr id="1027" name="Group 3"/>
          <p:cNvGrpSpPr>
            <a:grpSpLocks/>
          </p:cNvGrpSpPr>
          <p:nvPr/>
        </p:nvGrpSpPr>
        <p:grpSpPr bwMode="auto">
          <a:xfrm>
            <a:off x="4957011" y="1123115"/>
            <a:ext cx="6990933" cy="5205496"/>
            <a:chOff x="1665" y="2016"/>
            <a:chExt cx="8927" cy="6606"/>
          </a:xfrm>
        </p:grpSpPr>
        <p:cxnSp>
          <p:nvCxnSpPr>
            <p:cNvPr id="1028" name="AutoShape 4"/>
            <p:cNvCxnSpPr>
              <a:cxnSpLocks noChangeShapeType="1"/>
            </p:cNvCxnSpPr>
            <p:nvPr/>
          </p:nvCxnSpPr>
          <p:spPr bwMode="auto">
            <a:xfrm flipV="1">
              <a:off x="1665" y="2016"/>
              <a:ext cx="8671" cy="301"/>
            </a:xfrm>
            <a:prstGeom prst="straightConnector1">
              <a:avLst/>
            </a:prstGeom>
            <a:noFill/>
            <a:ln w="9525">
              <a:solidFill>
                <a:srgbClr val="000000"/>
              </a:solidFill>
              <a:round/>
              <a:headEnd/>
              <a:tailEnd/>
            </a:ln>
          </p:spPr>
        </p:cxnSp>
        <p:cxnSp>
          <p:nvCxnSpPr>
            <p:cNvPr id="1029" name="AutoShape 5"/>
            <p:cNvCxnSpPr>
              <a:cxnSpLocks noChangeShapeType="1"/>
            </p:cNvCxnSpPr>
            <p:nvPr/>
          </p:nvCxnSpPr>
          <p:spPr bwMode="auto">
            <a:xfrm>
              <a:off x="1665" y="2317"/>
              <a:ext cx="49" cy="1597"/>
            </a:xfrm>
            <a:prstGeom prst="straightConnector1">
              <a:avLst/>
            </a:prstGeom>
            <a:noFill/>
            <a:ln w="9525">
              <a:solidFill>
                <a:srgbClr val="000000"/>
              </a:solidFill>
              <a:round/>
              <a:headEnd/>
              <a:tailEnd/>
            </a:ln>
          </p:spPr>
        </p:cxnSp>
        <p:cxnSp>
          <p:nvCxnSpPr>
            <p:cNvPr id="1030" name="AutoShape 6"/>
            <p:cNvCxnSpPr>
              <a:cxnSpLocks noChangeShapeType="1"/>
            </p:cNvCxnSpPr>
            <p:nvPr/>
          </p:nvCxnSpPr>
          <p:spPr bwMode="auto">
            <a:xfrm flipV="1">
              <a:off x="1714" y="3622"/>
              <a:ext cx="8693" cy="292"/>
            </a:xfrm>
            <a:prstGeom prst="straightConnector1">
              <a:avLst/>
            </a:prstGeom>
            <a:noFill/>
            <a:ln w="9525">
              <a:solidFill>
                <a:srgbClr val="000000"/>
              </a:solidFill>
              <a:round/>
              <a:headEnd/>
              <a:tailEnd/>
            </a:ln>
          </p:spPr>
        </p:cxnSp>
        <p:cxnSp>
          <p:nvCxnSpPr>
            <p:cNvPr id="1031" name="AutoShape 7"/>
            <p:cNvCxnSpPr>
              <a:cxnSpLocks noChangeShapeType="1"/>
            </p:cNvCxnSpPr>
            <p:nvPr/>
          </p:nvCxnSpPr>
          <p:spPr bwMode="auto">
            <a:xfrm>
              <a:off x="10336" y="2016"/>
              <a:ext cx="256" cy="5582"/>
            </a:xfrm>
            <a:prstGeom prst="straightConnector1">
              <a:avLst/>
            </a:prstGeom>
            <a:noFill/>
            <a:ln w="9525">
              <a:solidFill>
                <a:srgbClr val="000000"/>
              </a:solidFill>
              <a:round/>
              <a:headEnd/>
              <a:tailEnd/>
            </a:ln>
          </p:spPr>
        </p:cxnSp>
        <p:cxnSp>
          <p:nvCxnSpPr>
            <p:cNvPr id="1032" name="AutoShape 8"/>
            <p:cNvCxnSpPr>
              <a:cxnSpLocks noChangeShapeType="1"/>
            </p:cNvCxnSpPr>
            <p:nvPr/>
          </p:nvCxnSpPr>
          <p:spPr bwMode="auto">
            <a:xfrm flipV="1">
              <a:off x="1683" y="2827"/>
              <a:ext cx="8671" cy="292"/>
            </a:xfrm>
            <a:prstGeom prst="straightConnector1">
              <a:avLst/>
            </a:prstGeom>
            <a:noFill/>
            <a:ln w="9525">
              <a:solidFill>
                <a:srgbClr val="000000"/>
              </a:solidFill>
              <a:round/>
              <a:headEnd/>
              <a:tailEnd/>
            </a:ln>
          </p:spPr>
        </p:cxnSp>
        <p:cxnSp>
          <p:nvCxnSpPr>
            <p:cNvPr id="1033" name="AutoShape 9"/>
            <p:cNvCxnSpPr>
              <a:cxnSpLocks noChangeShapeType="1"/>
            </p:cNvCxnSpPr>
            <p:nvPr/>
          </p:nvCxnSpPr>
          <p:spPr bwMode="auto">
            <a:xfrm flipV="1">
              <a:off x="2394" y="4417"/>
              <a:ext cx="8066" cy="265"/>
            </a:xfrm>
            <a:prstGeom prst="straightConnector1">
              <a:avLst/>
            </a:prstGeom>
            <a:noFill/>
            <a:ln w="9525">
              <a:solidFill>
                <a:srgbClr val="000000"/>
              </a:solidFill>
              <a:round/>
              <a:headEnd/>
              <a:tailEnd/>
            </a:ln>
          </p:spPr>
        </p:cxnSp>
        <p:cxnSp>
          <p:nvCxnSpPr>
            <p:cNvPr id="1034" name="AutoShape 10"/>
            <p:cNvCxnSpPr>
              <a:cxnSpLocks noChangeShapeType="1"/>
            </p:cNvCxnSpPr>
            <p:nvPr/>
          </p:nvCxnSpPr>
          <p:spPr bwMode="auto">
            <a:xfrm flipV="1">
              <a:off x="3092" y="5203"/>
              <a:ext cx="7368" cy="265"/>
            </a:xfrm>
            <a:prstGeom prst="straightConnector1">
              <a:avLst/>
            </a:prstGeom>
            <a:noFill/>
            <a:ln w="9525">
              <a:solidFill>
                <a:srgbClr val="000000"/>
              </a:solidFill>
              <a:round/>
              <a:headEnd/>
              <a:tailEnd/>
            </a:ln>
          </p:spPr>
        </p:cxnSp>
        <p:cxnSp>
          <p:nvCxnSpPr>
            <p:cNvPr id="1035" name="AutoShape 11"/>
            <p:cNvCxnSpPr>
              <a:cxnSpLocks noChangeShapeType="1"/>
            </p:cNvCxnSpPr>
            <p:nvPr/>
          </p:nvCxnSpPr>
          <p:spPr bwMode="auto">
            <a:xfrm flipV="1">
              <a:off x="3551" y="5999"/>
              <a:ext cx="6962" cy="256"/>
            </a:xfrm>
            <a:prstGeom prst="straightConnector1">
              <a:avLst/>
            </a:prstGeom>
            <a:noFill/>
            <a:ln w="9525">
              <a:solidFill>
                <a:srgbClr val="000000"/>
              </a:solidFill>
              <a:round/>
              <a:headEnd/>
              <a:tailEnd/>
            </a:ln>
          </p:spPr>
        </p:cxnSp>
        <p:cxnSp>
          <p:nvCxnSpPr>
            <p:cNvPr id="1036" name="AutoShape 12"/>
            <p:cNvCxnSpPr>
              <a:cxnSpLocks noChangeShapeType="1"/>
            </p:cNvCxnSpPr>
            <p:nvPr/>
          </p:nvCxnSpPr>
          <p:spPr bwMode="auto">
            <a:xfrm flipV="1">
              <a:off x="3578" y="6794"/>
              <a:ext cx="6962" cy="256"/>
            </a:xfrm>
            <a:prstGeom prst="straightConnector1">
              <a:avLst/>
            </a:prstGeom>
            <a:noFill/>
            <a:ln w="9525">
              <a:solidFill>
                <a:srgbClr val="000000"/>
              </a:solidFill>
              <a:round/>
              <a:headEnd/>
              <a:tailEnd/>
            </a:ln>
          </p:spPr>
        </p:cxnSp>
        <p:cxnSp>
          <p:nvCxnSpPr>
            <p:cNvPr id="1037" name="AutoShape 13"/>
            <p:cNvCxnSpPr>
              <a:cxnSpLocks noChangeShapeType="1"/>
            </p:cNvCxnSpPr>
            <p:nvPr/>
          </p:nvCxnSpPr>
          <p:spPr bwMode="auto">
            <a:xfrm flipV="1">
              <a:off x="3781" y="7642"/>
              <a:ext cx="5442" cy="194"/>
            </a:xfrm>
            <a:prstGeom prst="straightConnector1">
              <a:avLst/>
            </a:prstGeom>
            <a:noFill/>
            <a:ln w="9525">
              <a:solidFill>
                <a:srgbClr val="000000"/>
              </a:solidFill>
              <a:round/>
              <a:headEnd/>
              <a:tailEnd/>
            </a:ln>
          </p:spPr>
        </p:cxnSp>
        <p:cxnSp>
          <p:nvCxnSpPr>
            <p:cNvPr id="1038" name="AutoShape 14"/>
            <p:cNvCxnSpPr>
              <a:cxnSpLocks noChangeShapeType="1"/>
            </p:cNvCxnSpPr>
            <p:nvPr/>
          </p:nvCxnSpPr>
          <p:spPr bwMode="auto">
            <a:xfrm flipV="1">
              <a:off x="4400" y="8446"/>
              <a:ext cx="4867" cy="176"/>
            </a:xfrm>
            <a:prstGeom prst="straightConnector1">
              <a:avLst/>
            </a:prstGeom>
            <a:noFill/>
            <a:ln w="9525">
              <a:solidFill>
                <a:srgbClr val="000000"/>
              </a:solidFill>
              <a:round/>
              <a:headEnd/>
              <a:tailEnd/>
            </a:ln>
          </p:spPr>
        </p:cxnSp>
        <p:cxnSp>
          <p:nvCxnSpPr>
            <p:cNvPr id="1039" name="AutoShape 15"/>
            <p:cNvCxnSpPr>
              <a:cxnSpLocks noChangeShapeType="1"/>
            </p:cNvCxnSpPr>
            <p:nvPr/>
          </p:nvCxnSpPr>
          <p:spPr bwMode="auto">
            <a:xfrm>
              <a:off x="9674" y="2043"/>
              <a:ext cx="229" cy="5626"/>
            </a:xfrm>
            <a:prstGeom prst="straightConnector1">
              <a:avLst/>
            </a:prstGeom>
            <a:noFill/>
            <a:ln w="9525">
              <a:solidFill>
                <a:srgbClr val="000000"/>
              </a:solidFill>
              <a:round/>
              <a:headEnd/>
              <a:tailEnd/>
            </a:ln>
          </p:spPr>
        </p:cxnSp>
        <p:cxnSp>
          <p:nvCxnSpPr>
            <p:cNvPr id="1040" name="AutoShape 16"/>
            <p:cNvCxnSpPr>
              <a:cxnSpLocks noChangeShapeType="1"/>
            </p:cNvCxnSpPr>
            <p:nvPr/>
          </p:nvCxnSpPr>
          <p:spPr bwMode="auto">
            <a:xfrm>
              <a:off x="9006" y="2059"/>
              <a:ext cx="261" cy="6403"/>
            </a:xfrm>
            <a:prstGeom prst="straightConnector1">
              <a:avLst/>
            </a:prstGeom>
            <a:noFill/>
            <a:ln w="9525">
              <a:solidFill>
                <a:srgbClr val="000000"/>
              </a:solidFill>
              <a:round/>
              <a:headEnd/>
              <a:tailEnd/>
            </a:ln>
          </p:spPr>
        </p:cxnSp>
        <p:cxnSp>
          <p:nvCxnSpPr>
            <p:cNvPr id="1041" name="AutoShape 17"/>
            <p:cNvCxnSpPr>
              <a:cxnSpLocks noChangeShapeType="1"/>
            </p:cNvCxnSpPr>
            <p:nvPr/>
          </p:nvCxnSpPr>
          <p:spPr bwMode="auto">
            <a:xfrm>
              <a:off x="8340" y="2106"/>
              <a:ext cx="250" cy="6356"/>
            </a:xfrm>
            <a:prstGeom prst="straightConnector1">
              <a:avLst/>
            </a:prstGeom>
            <a:noFill/>
            <a:ln w="9525">
              <a:solidFill>
                <a:srgbClr val="000000"/>
              </a:solidFill>
              <a:round/>
              <a:headEnd/>
              <a:tailEnd/>
            </a:ln>
          </p:spPr>
        </p:cxnSp>
        <p:cxnSp>
          <p:nvCxnSpPr>
            <p:cNvPr id="1042" name="AutoShape 18"/>
            <p:cNvCxnSpPr>
              <a:cxnSpLocks noChangeShapeType="1"/>
            </p:cNvCxnSpPr>
            <p:nvPr/>
          </p:nvCxnSpPr>
          <p:spPr bwMode="auto">
            <a:xfrm flipV="1">
              <a:off x="9251" y="7598"/>
              <a:ext cx="1325" cy="168"/>
            </a:xfrm>
            <a:prstGeom prst="straightConnector1">
              <a:avLst/>
            </a:prstGeom>
            <a:noFill/>
            <a:ln w="9525">
              <a:solidFill>
                <a:srgbClr val="000000"/>
              </a:solidFill>
              <a:round/>
              <a:headEnd/>
              <a:tailEnd/>
            </a:ln>
          </p:spPr>
        </p:cxnSp>
        <p:cxnSp>
          <p:nvCxnSpPr>
            <p:cNvPr id="1043" name="AutoShape 19"/>
            <p:cNvCxnSpPr>
              <a:cxnSpLocks noChangeShapeType="1"/>
            </p:cNvCxnSpPr>
            <p:nvPr/>
          </p:nvCxnSpPr>
          <p:spPr bwMode="auto">
            <a:xfrm flipH="1" flipV="1">
              <a:off x="7674" y="2106"/>
              <a:ext cx="234" cy="6401"/>
            </a:xfrm>
            <a:prstGeom prst="straightConnector1">
              <a:avLst/>
            </a:prstGeom>
            <a:noFill/>
            <a:ln w="9525">
              <a:solidFill>
                <a:srgbClr val="000000"/>
              </a:solidFill>
              <a:round/>
              <a:headEnd/>
              <a:tailEnd/>
            </a:ln>
          </p:spPr>
        </p:cxnSp>
        <p:cxnSp>
          <p:nvCxnSpPr>
            <p:cNvPr id="1044" name="AutoShape 20"/>
            <p:cNvCxnSpPr>
              <a:cxnSpLocks noChangeShapeType="1"/>
            </p:cNvCxnSpPr>
            <p:nvPr/>
          </p:nvCxnSpPr>
          <p:spPr bwMode="auto">
            <a:xfrm>
              <a:off x="7009" y="2130"/>
              <a:ext cx="224" cy="6401"/>
            </a:xfrm>
            <a:prstGeom prst="straightConnector1">
              <a:avLst/>
            </a:prstGeom>
            <a:noFill/>
            <a:ln w="9525">
              <a:solidFill>
                <a:srgbClr val="000000"/>
              </a:solidFill>
              <a:round/>
              <a:headEnd/>
              <a:tailEnd/>
            </a:ln>
          </p:spPr>
        </p:cxnSp>
        <p:cxnSp>
          <p:nvCxnSpPr>
            <p:cNvPr id="1045" name="AutoShape 21"/>
            <p:cNvCxnSpPr>
              <a:cxnSpLocks noChangeShapeType="1"/>
            </p:cNvCxnSpPr>
            <p:nvPr/>
          </p:nvCxnSpPr>
          <p:spPr bwMode="auto">
            <a:xfrm>
              <a:off x="6343" y="2146"/>
              <a:ext cx="208" cy="6401"/>
            </a:xfrm>
            <a:prstGeom prst="straightConnector1">
              <a:avLst/>
            </a:prstGeom>
            <a:noFill/>
            <a:ln w="9525">
              <a:solidFill>
                <a:srgbClr val="000000"/>
              </a:solidFill>
              <a:round/>
              <a:headEnd/>
              <a:tailEnd/>
            </a:ln>
          </p:spPr>
        </p:cxnSp>
        <p:cxnSp>
          <p:nvCxnSpPr>
            <p:cNvPr id="1046" name="AutoShape 22"/>
            <p:cNvCxnSpPr>
              <a:cxnSpLocks noChangeShapeType="1"/>
            </p:cNvCxnSpPr>
            <p:nvPr/>
          </p:nvCxnSpPr>
          <p:spPr bwMode="auto">
            <a:xfrm>
              <a:off x="5668" y="2170"/>
              <a:ext cx="217" cy="6401"/>
            </a:xfrm>
            <a:prstGeom prst="straightConnector1">
              <a:avLst/>
            </a:prstGeom>
            <a:noFill/>
            <a:ln w="9525">
              <a:solidFill>
                <a:srgbClr val="000000"/>
              </a:solidFill>
              <a:round/>
              <a:headEnd/>
              <a:tailEnd/>
            </a:ln>
          </p:spPr>
        </p:cxnSp>
        <p:cxnSp>
          <p:nvCxnSpPr>
            <p:cNvPr id="1047" name="AutoShape 23"/>
            <p:cNvCxnSpPr>
              <a:cxnSpLocks noChangeShapeType="1"/>
            </p:cNvCxnSpPr>
            <p:nvPr/>
          </p:nvCxnSpPr>
          <p:spPr bwMode="auto">
            <a:xfrm>
              <a:off x="5011" y="2194"/>
              <a:ext cx="200" cy="6401"/>
            </a:xfrm>
            <a:prstGeom prst="straightConnector1">
              <a:avLst/>
            </a:prstGeom>
            <a:noFill/>
            <a:ln w="9525">
              <a:solidFill>
                <a:srgbClr val="000000"/>
              </a:solidFill>
              <a:round/>
              <a:headEnd/>
              <a:tailEnd/>
            </a:ln>
          </p:spPr>
        </p:cxnSp>
        <p:cxnSp>
          <p:nvCxnSpPr>
            <p:cNvPr id="1048" name="AutoShape 24"/>
            <p:cNvCxnSpPr>
              <a:cxnSpLocks noChangeShapeType="1"/>
            </p:cNvCxnSpPr>
            <p:nvPr/>
          </p:nvCxnSpPr>
          <p:spPr bwMode="auto">
            <a:xfrm>
              <a:off x="4337" y="2232"/>
              <a:ext cx="166" cy="5564"/>
            </a:xfrm>
            <a:prstGeom prst="straightConnector1">
              <a:avLst/>
            </a:prstGeom>
            <a:noFill/>
            <a:ln w="9525">
              <a:solidFill>
                <a:srgbClr val="000000"/>
              </a:solidFill>
              <a:round/>
              <a:headEnd/>
              <a:tailEnd/>
            </a:ln>
          </p:spPr>
        </p:cxnSp>
        <p:cxnSp>
          <p:nvCxnSpPr>
            <p:cNvPr id="1049" name="AutoShape 25"/>
            <p:cNvCxnSpPr>
              <a:cxnSpLocks noChangeShapeType="1"/>
            </p:cNvCxnSpPr>
            <p:nvPr/>
          </p:nvCxnSpPr>
          <p:spPr bwMode="auto">
            <a:xfrm>
              <a:off x="3671" y="2256"/>
              <a:ext cx="110" cy="3170"/>
            </a:xfrm>
            <a:prstGeom prst="straightConnector1">
              <a:avLst/>
            </a:prstGeom>
            <a:noFill/>
            <a:ln w="9525">
              <a:solidFill>
                <a:srgbClr val="000000"/>
              </a:solidFill>
              <a:round/>
              <a:headEnd/>
              <a:tailEnd/>
            </a:ln>
          </p:spPr>
        </p:cxnSp>
        <p:cxnSp>
          <p:nvCxnSpPr>
            <p:cNvPr id="1050" name="AutoShape 26"/>
            <p:cNvCxnSpPr>
              <a:cxnSpLocks noChangeShapeType="1"/>
            </p:cNvCxnSpPr>
            <p:nvPr/>
          </p:nvCxnSpPr>
          <p:spPr bwMode="auto">
            <a:xfrm>
              <a:off x="3005" y="2264"/>
              <a:ext cx="87" cy="3212"/>
            </a:xfrm>
            <a:prstGeom prst="straightConnector1">
              <a:avLst/>
            </a:prstGeom>
            <a:noFill/>
            <a:ln w="9525">
              <a:solidFill>
                <a:srgbClr val="000000"/>
              </a:solidFill>
              <a:round/>
              <a:headEnd/>
              <a:tailEnd/>
            </a:ln>
          </p:spPr>
        </p:cxnSp>
        <p:cxnSp>
          <p:nvCxnSpPr>
            <p:cNvPr id="1051" name="AutoShape 27"/>
            <p:cNvCxnSpPr>
              <a:cxnSpLocks noChangeShapeType="1"/>
            </p:cNvCxnSpPr>
            <p:nvPr/>
          </p:nvCxnSpPr>
          <p:spPr bwMode="auto">
            <a:xfrm>
              <a:off x="2331" y="2317"/>
              <a:ext cx="63" cy="2365"/>
            </a:xfrm>
            <a:prstGeom prst="straightConnector1">
              <a:avLst/>
            </a:prstGeom>
            <a:noFill/>
            <a:ln w="9525">
              <a:solidFill>
                <a:srgbClr val="000000"/>
              </a:solidFill>
              <a:round/>
              <a:headEnd/>
              <a:tailEnd/>
            </a:ln>
          </p:spPr>
        </p:cxnSp>
        <p:cxnSp>
          <p:nvCxnSpPr>
            <p:cNvPr id="1052" name="AutoShape 28"/>
            <p:cNvCxnSpPr>
              <a:cxnSpLocks noChangeShapeType="1"/>
            </p:cNvCxnSpPr>
            <p:nvPr/>
          </p:nvCxnSpPr>
          <p:spPr bwMode="auto">
            <a:xfrm>
              <a:off x="3578" y="5468"/>
              <a:ext cx="43" cy="787"/>
            </a:xfrm>
            <a:prstGeom prst="straightConnector1">
              <a:avLst/>
            </a:prstGeom>
            <a:noFill/>
            <a:ln w="9525">
              <a:solidFill>
                <a:srgbClr val="000000"/>
              </a:solidFill>
              <a:round/>
              <a:headEnd/>
              <a:tailEnd/>
            </a:ln>
          </p:spPr>
        </p:cxnSp>
        <p:cxnSp>
          <p:nvCxnSpPr>
            <p:cNvPr id="1053" name="AutoShape 29"/>
            <p:cNvCxnSpPr>
              <a:cxnSpLocks noChangeShapeType="1"/>
            </p:cNvCxnSpPr>
            <p:nvPr/>
          </p:nvCxnSpPr>
          <p:spPr bwMode="auto">
            <a:xfrm>
              <a:off x="3551" y="6255"/>
              <a:ext cx="27" cy="795"/>
            </a:xfrm>
            <a:prstGeom prst="straightConnector1">
              <a:avLst/>
            </a:prstGeom>
            <a:noFill/>
            <a:ln w="9525">
              <a:solidFill>
                <a:srgbClr val="000000"/>
              </a:solidFill>
              <a:round/>
              <a:headEnd/>
              <a:tailEnd/>
            </a:ln>
          </p:spPr>
        </p:cxnSp>
        <p:cxnSp>
          <p:nvCxnSpPr>
            <p:cNvPr id="1054" name="AutoShape 30"/>
            <p:cNvCxnSpPr>
              <a:cxnSpLocks noChangeShapeType="1"/>
            </p:cNvCxnSpPr>
            <p:nvPr/>
          </p:nvCxnSpPr>
          <p:spPr bwMode="auto">
            <a:xfrm>
              <a:off x="3781" y="7050"/>
              <a:ext cx="0" cy="786"/>
            </a:xfrm>
            <a:prstGeom prst="straightConnector1">
              <a:avLst/>
            </a:prstGeom>
            <a:noFill/>
            <a:ln w="9525">
              <a:solidFill>
                <a:srgbClr val="000000"/>
              </a:solidFill>
              <a:round/>
              <a:headEnd/>
              <a:tailEnd/>
            </a:ln>
          </p:spPr>
        </p:cxnSp>
        <p:cxnSp>
          <p:nvCxnSpPr>
            <p:cNvPr id="1055" name="AutoShape 31"/>
            <p:cNvCxnSpPr>
              <a:cxnSpLocks noChangeShapeType="1"/>
            </p:cNvCxnSpPr>
            <p:nvPr/>
          </p:nvCxnSpPr>
          <p:spPr bwMode="auto">
            <a:xfrm>
              <a:off x="4400" y="7836"/>
              <a:ext cx="1" cy="786"/>
            </a:xfrm>
            <a:prstGeom prst="straightConnector1">
              <a:avLst/>
            </a:prstGeom>
            <a:noFill/>
            <a:ln w="9525">
              <a:solidFill>
                <a:srgbClr val="000000"/>
              </a:solidFill>
              <a:round/>
              <a:headEnd/>
              <a:tailEnd/>
            </a:ln>
          </p:spPr>
        </p:cxnSp>
      </p:grpSp>
      <p:grpSp>
        <p:nvGrpSpPr>
          <p:cNvPr id="1056" name="Group 32"/>
          <p:cNvGrpSpPr>
            <a:grpSpLocks/>
          </p:cNvGrpSpPr>
          <p:nvPr/>
        </p:nvGrpSpPr>
        <p:grpSpPr bwMode="auto">
          <a:xfrm>
            <a:off x="4982407" y="1347632"/>
            <a:ext cx="2617606" cy="1215686"/>
            <a:chOff x="1685" y="2288"/>
            <a:chExt cx="3378" cy="1572"/>
          </a:xfrm>
        </p:grpSpPr>
        <p:sp>
          <p:nvSpPr>
            <p:cNvPr id="1057" name="Rectangle 33"/>
            <p:cNvSpPr>
              <a:spLocks noChangeArrowheads="1"/>
            </p:cNvSpPr>
            <p:nvPr/>
          </p:nvSpPr>
          <p:spPr bwMode="auto">
            <a:xfrm rot="21480000">
              <a:off x="1685" y="3070"/>
              <a:ext cx="3378" cy="79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58" name="Rectangle 34"/>
            <p:cNvSpPr>
              <a:spLocks noChangeArrowheads="1"/>
            </p:cNvSpPr>
            <p:nvPr/>
          </p:nvSpPr>
          <p:spPr bwMode="auto">
            <a:xfrm rot="21480000">
              <a:off x="1685" y="2288"/>
              <a:ext cx="1988" cy="827"/>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9" name="Rectangle 35"/>
          <p:cNvSpPr>
            <a:spLocks noChangeArrowheads="1"/>
          </p:cNvSpPr>
          <p:nvPr/>
        </p:nvSpPr>
        <p:spPr bwMode="auto">
          <a:xfrm rot="21480000">
            <a:off x="6536000" y="1288051"/>
            <a:ext cx="1038777" cy="63276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60" name="Group 36"/>
          <p:cNvGrpSpPr>
            <a:grpSpLocks/>
          </p:cNvGrpSpPr>
          <p:nvPr/>
        </p:nvGrpSpPr>
        <p:grpSpPr bwMode="auto">
          <a:xfrm>
            <a:off x="7135319" y="1257326"/>
            <a:ext cx="2593298" cy="3164773"/>
            <a:chOff x="4429" y="2193"/>
            <a:chExt cx="3337" cy="4008"/>
          </a:xfrm>
        </p:grpSpPr>
        <p:sp>
          <p:nvSpPr>
            <p:cNvPr id="1061" name="Rectangle 37"/>
            <p:cNvSpPr>
              <a:spLocks noChangeArrowheads="1"/>
            </p:cNvSpPr>
            <p:nvPr/>
          </p:nvSpPr>
          <p:spPr bwMode="auto">
            <a:xfrm rot="21480000">
              <a:off x="5060" y="2193"/>
              <a:ext cx="1340" cy="317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2" name="Rectangle 38"/>
            <p:cNvSpPr>
              <a:spLocks noChangeArrowheads="1"/>
            </p:cNvSpPr>
            <p:nvPr/>
          </p:nvSpPr>
          <p:spPr bwMode="auto">
            <a:xfrm rot="21480000">
              <a:off x="6426" y="3744"/>
              <a:ext cx="1340" cy="237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3" name="Rectangle 39"/>
            <p:cNvSpPr>
              <a:spLocks noChangeArrowheads="1"/>
            </p:cNvSpPr>
            <p:nvPr/>
          </p:nvSpPr>
          <p:spPr bwMode="auto">
            <a:xfrm rot="21480000">
              <a:off x="4429" y="3820"/>
              <a:ext cx="660" cy="2381"/>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4" name="Rectangle 40"/>
            <p:cNvSpPr>
              <a:spLocks noChangeArrowheads="1"/>
            </p:cNvSpPr>
            <p:nvPr/>
          </p:nvSpPr>
          <p:spPr bwMode="auto">
            <a:xfrm rot="21480000">
              <a:off x="6383" y="2957"/>
              <a:ext cx="666" cy="786"/>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5" name="TextBox 44"/>
          <p:cNvSpPr txBox="1"/>
          <p:nvPr/>
        </p:nvSpPr>
        <p:spPr>
          <a:xfrm>
            <a:off x="3043001" y="2612624"/>
            <a:ext cx="2548328" cy="2954655"/>
          </a:xfrm>
          <a:prstGeom prst="rect">
            <a:avLst/>
          </a:prstGeom>
          <a:noFill/>
        </p:spPr>
        <p:txBody>
          <a:bodyPr wrap="square" rtlCol="0">
            <a:spAutoFit/>
          </a:bodyPr>
          <a:lstStyle/>
          <a:p>
            <a:pPr lvl="0">
              <a:buFont typeface="Arial" pitchFamily="34" charset="0"/>
              <a:buChar char="•"/>
            </a:pPr>
            <a:r>
              <a:rPr lang="en-US" sz="2400" dirty="0" smtClean="0">
                <a:solidFill>
                  <a:prstClr val="black"/>
                </a:solidFill>
              </a:rPr>
              <a:t>Oceanside</a:t>
            </a:r>
          </a:p>
          <a:p>
            <a:pPr lvl="0">
              <a:buFont typeface="Arial" pitchFamily="34" charset="0"/>
              <a:buChar char="•"/>
            </a:pPr>
            <a:r>
              <a:rPr lang="en-US" sz="2400" dirty="0" smtClean="0">
                <a:solidFill>
                  <a:prstClr val="black"/>
                </a:solidFill>
              </a:rPr>
              <a:t>Miramar</a:t>
            </a:r>
          </a:p>
          <a:p>
            <a:pPr lvl="0">
              <a:buFont typeface="Arial" pitchFamily="34" charset="0"/>
              <a:buChar char="•"/>
            </a:pPr>
            <a:r>
              <a:rPr lang="en-US" sz="2400" dirty="0" smtClean="0">
                <a:solidFill>
                  <a:prstClr val="black"/>
                </a:solidFill>
              </a:rPr>
              <a:t>Santee</a:t>
            </a:r>
          </a:p>
          <a:p>
            <a:pPr lvl="0">
              <a:buFont typeface="Arial" pitchFamily="34" charset="0"/>
              <a:buChar char="•"/>
            </a:pPr>
            <a:r>
              <a:rPr lang="en-US" sz="2400" dirty="0" smtClean="0">
                <a:solidFill>
                  <a:prstClr val="black"/>
                </a:solidFill>
              </a:rPr>
              <a:t>Campo</a:t>
            </a:r>
          </a:p>
          <a:p>
            <a:pPr lvl="0">
              <a:buFont typeface="Arial" pitchFamily="34" charset="0"/>
              <a:buChar char="•"/>
            </a:pPr>
            <a:r>
              <a:rPr lang="en-US" sz="2400" dirty="0" smtClean="0">
                <a:solidFill>
                  <a:prstClr val="black"/>
                </a:solidFill>
              </a:rPr>
              <a:t>Montgomery</a:t>
            </a:r>
          </a:p>
          <a:p>
            <a:pPr lvl="0">
              <a:buFont typeface="Arial" pitchFamily="34" charset="0"/>
              <a:buChar char="•"/>
            </a:pPr>
            <a:r>
              <a:rPr lang="en-US" sz="2400" dirty="0" smtClean="0">
                <a:solidFill>
                  <a:prstClr val="black"/>
                </a:solidFill>
              </a:rPr>
              <a:t>Brown</a:t>
            </a:r>
          </a:p>
          <a:p>
            <a:pPr lvl="0">
              <a:buFont typeface="Arial" pitchFamily="34" charset="0"/>
              <a:buChar char="•"/>
            </a:pPr>
            <a:r>
              <a:rPr lang="en-US" sz="2400" dirty="0" smtClean="0">
                <a:solidFill>
                  <a:prstClr val="black"/>
                </a:solidFill>
              </a:rPr>
              <a:t>North Island</a:t>
            </a:r>
          </a:p>
          <a:p>
            <a:endParaRPr lang="en-US" dirty="0"/>
          </a:p>
        </p:txBody>
      </p:sp>
      <p:grpSp>
        <p:nvGrpSpPr>
          <p:cNvPr id="1066" name="Group 42"/>
          <p:cNvGrpSpPr>
            <a:grpSpLocks/>
          </p:cNvGrpSpPr>
          <p:nvPr/>
        </p:nvGrpSpPr>
        <p:grpSpPr bwMode="auto">
          <a:xfrm>
            <a:off x="9173980" y="1161374"/>
            <a:ext cx="2636371" cy="2511216"/>
            <a:chOff x="7049" y="2066"/>
            <a:chExt cx="3358" cy="3173"/>
          </a:xfrm>
        </p:grpSpPr>
        <p:sp>
          <p:nvSpPr>
            <p:cNvPr id="1067" name="Rectangle 43"/>
            <p:cNvSpPr>
              <a:spLocks noChangeArrowheads="1"/>
            </p:cNvSpPr>
            <p:nvPr/>
          </p:nvSpPr>
          <p:spPr bwMode="auto">
            <a:xfrm rot="21480000">
              <a:off x="7742" y="2066"/>
              <a:ext cx="2665" cy="317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68" name="Rectangle 44"/>
            <p:cNvSpPr>
              <a:spLocks noChangeArrowheads="1"/>
            </p:cNvSpPr>
            <p:nvPr/>
          </p:nvSpPr>
          <p:spPr bwMode="auto">
            <a:xfrm rot="21480000">
              <a:off x="7049" y="2128"/>
              <a:ext cx="686" cy="158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69" name="Group 45"/>
          <p:cNvGrpSpPr>
            <a:grpSpLocks/>
          </p:cNvGrpSpPr>
          <p:nvPr/>
        </p:nvGrpSpPr>
        <p:grpSpPr bwMode="auto">
          <a:xfrm>
            <a:off x="7086652" y="5081666"/>
            <a:ext cx="1697584" cy="1230598"/>
            <a:chOff x="4385" y="7015"/>
            <a:chExt cx="2151" cy="1580"/>
          </a:xfrm>
        </p:grpSpPr>
        <p:sp>
          <p:nvSpPr>
            <p:cNvPr id="1070" name="Rectangle 46"/>
            <p:cNvSpPr>
              <a:spLocks noChangeArrowheads="1"/>
            </p:cNvSpPr>
            <p:nvPr/>
          </p:nvSpPr>
          <p:spPr bwMode="auto">
            <a:xfrm rot="21480000">
              <a:off x="4385" y="7770"/>
              <a:ext cx="2151" cy="825"/>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1" name="Rectangle 47"/>
            <p:cNvSpPr>
              <a:spLocks noChangeArrowheads="1"/>
            </p:cNvSpPr>
            <p:nvPr/>
          </p:nvSpPr>
          <p:spPr bwMode="auto">
            <a:xfrm rot="21480000">
              <a:off x="4503" y="7015"/>
              <a:ext cx="686" cy="1580"/>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72" name="Rectangle 48"/>
          <p:cNvSpPr>
            <a:spLocks noChangeArrowheads="1"/>
          </p:cNvSpPr>
          <p:nvPr/>
        </p:nvSpPr>
        <p:spPr bwMode="auto">
          <a:xfrm rot="21480000">
            <a:off x="8646293" y="1240553"/>
            <a:ext cx="516896" cy="627437"/>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3" name="Rectangle 49"/>
          <p:cNvSpPr>
            <a:spLocks noChangeArrowheads="1"/>
          </p:cNvSpPr>
          <p:nvPr/>
        </p:nvSpPr>
        <p:spPr bwMode="auto">
          <a:xfrm rot="21480000">
            <a:off x="6085073" y="2563430"/>
            <a:ext cx="1028269" cy="127739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4" name="Rectangle 50"/>
          <p:cNvSpPr>
            <a:spLocks noChangeArrowheads="1"/>
          </p:cNvSpPr>
          <p:nvPr/>
        </p:nvSpPr>
        <p:spPr bwMode="auto">
          <a:xfrm rot="21480000">
            <a:off x="5516787" y="2600226"/>
            <a:ext cx="531866" cy="629726"/>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5" name="Rectangle 51"/>
          <p:cNvSpPr>
            <a:spLocks noChangeArrowheads="1"/>
          </p:cNvSpPr>
          <p:nvPr/>
        </p:nvSpPr>
        <p:spPr bwMode="auto">
          <a:xfrm rot="21480000">
            <a:off x="6475708" y="3823192"/>
            <a:ext cx="658482" cy="644224"/>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1076" name="Group 52"/>
          <p:cNvGrpSpPr>
            <a:grpSpLocks/>
          </p:cNvGrpSpPr>
          <p:nvPr/>
        </p:nvGrpSpPr>
        <p:grpSpPr bwMode="auto">
          <a:xfrm>
            <a:off x="7179247" y="3777521"/>
            <a:ext cx="2069683" cy="1279604"/>
            <a:chOff x="4459" y="5381"/>
            <a:chExt cx="2690" cy="1591"/>
          </a:xfrm>
        </p:grpSpPr>
        <p:sp>
          <p:nvSpPr>
            <p:cNvPr id="1077" name="Rectangle 53"/>
            <p:cNvSpPr>
              <a:spLocks noChangeArrowheads="1"/>
            </p:cNvSpPr>
            <p:nvPr/>
          </p:nvSpPr>
          <p:spPr bwMode="auto">
            <a:xfrm rot="21480000">
              <a:off x="4459" y="6169"/>
              <a:ext cx="2690" cy="80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78" name="Rectangle 54"/>
            <p:cNvSpPr>
              <a:spLocks noChangeArrowheads="1"/>
            </p:cNvSpPr>
            <p:nvPr/>
          </p:nvSpPr>
          <p:spPr bwMode="auto">
            <a:xfrm rot="21480000">
              <a:off x="5123" y="5381"/>
              <a:ext cx="1353" cy="80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79" name="Group 55"/>
          <p:cNvGrpSpPr>
            <a:grpSpLocks/>
          </p:cNvGrpSpPr>
          <p:nvPr/>
        </p:nvGrpSpPr>
        <p:grpSpPr bwMode="auto">
          <a:xfrm>
            <a:off x="8767399" y="4332156"/>
            <a:ext cx="3194752" cy="1909555"/>
            <a:chOff x="6513" y="6041"/>
            <a:chExt cx="4078" cy="2466"/>
          </a:xfrm>
        </p:grpSpPr>
        <p:sp>
          <p:nvSpPr>
            <p:cNvPr id="1080" name="Rectangle 56"/>
            <p:cNvSpPr>
              <a:spLocks noChangeArrowheads="1"/>
            </p:cNvSpPr>
            <p:nvPr/>
          </p:nvSpPr>
          <p:spPr bwMode="auto">
            <a:xfrm rot="21480000">
              <a:off x="6513" y="6901"/>
              <a:ext cx="2690" cy="80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1" name="Rectangle 57"/>
            <p:cNvSpPr>
              <a:spLocks noChangeArrowheads="1"/>
            </p:cNvSpPr>
            <p:nvPr/>
          </p:nvSpPr>
          <p:spPr bwMode="auto">
            <a:xfrm rot="21480000">
              <a:off x="6551" y="7704"/>
              <a:ext cx="2690" cy="80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2" name="Rectangle 58"/>
            <p:cNvSpPr>
              <a:spLocks noChangeArrowheads="1"/>
            </p:cNvSpPr>
            <p:nvPr/>
          </p:nvSpPr>
          <p:spPr bwMode="auto">
            <a:xfrm rot="21480000">
              <a:off x="7838" y="6041"/>
              <a:ext cx="2702" cy="803"/>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3" name="Rectangle 59"/>
            <p:cNvSpPr>
              <a:spLocks noChangeArrowheads="1"/>
            </p:cNvSpPr>
            <p:nvPr/>
          </p:nvSpPr>
          <p:spPr bwMode="auto">
            <a:xfrm rot="21480000">
              <a:off x="9215" y="6828"/>
              <a:ext cx="1376" cy="936"/>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4" name="Rectangle 60"/>
          <p:cNvSpPr>
            <a:spLocks noChangeArrowheads="1"/>
          </p:cNvSpPr>
          <p:nvPr/>
        </p:nvSpPr>
        <p:spPr bwMode="auto">
          <a:xfrm rot="21480000">
            <a:off x="6455961" y="4469515"/>
            <a:ext cx="708435" cy="596419"/>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5" name="Rectangle 61"/>
          <p:cNvSpPr>
            <a:spLocks noChangeArrowheads="1"/>
          </p:cNvSpPr>
          <p:nvPr/>
        </p:nvSpPr>
        <p:spPr bwMode="auto">
          <a:xfrm rot="21480000">
            <a:off x="7724410" y="5063899"/>
            <a:ext cx="1026183" cy="584654"/>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6" name="Rectangle 62"/>
          <p:cNvSpPr>
            <a:spLocks noChangeArrowheads="1"/>
          </p:cNvSpPr>
          <p:nvPr/>
        </p:nvSpPr>
        <p:spPr bwMode="auto">
          <a:xfrm rot="21480000">
            <a:off x="9763997" y="3681682"/>
            <a:ext cx="2097643" cy="642304"/>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7" name="Rectangle 63"/>
          <p:cNvSpPr>
            <a:spLocks noChangeArrowheads="1"/>
          </p:cNvSpPr>
          <p:nvPr/>
        </p:nvSpPr>
        <p:spPr bwMode="auto">
          <a:xfrm rot="21480000">
            <a:off x="9282886" y="4375623"/>
            <a:ext cx="509317" cy="622394"/>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88" name="Rectangle 64"/>
          <p:cNvSpPr>
            <a:spLocks noChangeArrowheads="1"/>
          </p:cNvSpPr>
          <p:nvPr/>
        </p:nvSpPr>
        <p:spPr bwMode="auto">
          <a:xfrm rot="21480000">
            <a:off x="6614160" y="5067902"/>
            <a:ext cx="549557" cy="648949"/>
          </a:xfrm>
          <a:prstGeom prst="rect">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6"/>
                                        </p:tgtEl>
                                        <p:attrNameLst>
                                          <p:attrName>style.visibility</p:attrName>
                                        </p:attrNameLst>
                                      </p:cBhvr>
                                      <p:to>
                                        <p:strVal val="visible"/>
                                      </p:to>
                                    </p:set>
                                    <p:animEffect transition="in" filter="fade">
                                      <p:cBhvr>
                                        <p:cTn id="7" dur="2000"/>
                                        <p:tgtEl>
                                          <p:spTgt spid="1056"/>
                                        </p:tgtEl>
                                      </p:cBhvr>
                                    </p:animEffect>
                                  </p:childTnLst>
                                </p:cTn>
                              </p:par>
                              <p:par>
                                <p:cTn id="8" presetID="3" presetClass="emph" presetSubtype="2" fill="hold" nodeType="withEffect">
                                  <p:stCondLst>
                                    <p:cond delay="0"/>
                                  </p:stCondLst>
                                  <p:childTnLst>
                                    <p:animClr clrSpc="rgb" dir="cw">
                                      <p:cBhvr override="childStyle">
                                        <p:cTn id="9" dur="2000" fill="hold"/>
                                        <p:tgtEl>
                                          <p:spTgt spid="6">
                                            <p:txEl>
                                              <p:pRg st="0" end="0"/>
                                            </p:txEl>
                                          </p:spTgt>
                                        </p:tgtEl>
                                        <p:attrNameLst>
                                          <p:attrName>style.color</p:attrName>
                                        </p:attrNameLst>
                                      </p:cBhvr>
                                      <p:to>
                                        <a:srgbClr val="DC0000"/>
                                      </p:to>
                                    </p:animClr>
                                  </p:childTnLst>
                                </p:cTn>
                              </p:par>
                            </p:childTnLst>
                          </p:cTn>
                        </p:par>
                        <p:par>
                          <p:cTn id="10" fill="hold">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059"/>
                                        </p:tgtEl>
                                        <p:attrNameLst>
                                          <p:attrName>style.visibility</p:attrName>
                                        </p:attrNameLst>
                                      </p:cBhvr>
                                      <p:to>
                                        <p:strVal val="visible"/>
                                      </p:to>
                                    </p:set>
                                    <p:animEffect transition="in" filter="fade">
                                      <p:cBhvr>
                                        <p:cTn id="13" dur="2000"/>
                                        <p:tgtEl>
                                          <p:spTgt spid="1059"/>
                                        </p:tgtEl>
                                      </p:cBhvr>
                                    </p:animEffect>
                                  </p:childTnLst>
                                </p:cTn>
                              </p:par>
                              <p:par>
                                <p:cTn id="14" presetID="10" presetClass="exit" presetSubtype="0" fill="hold" nodeType="withEffect">
                                  <p:stCondLst>
                                    <p:cond delay="0"/>
                                  </p:stCondLst>
                                  <p:childTnLst>
                                    <p:animEffect transition="out" filter="fade">
                                      <p:cBhvr>
                                        <p:cTn id="15" dur="2000"/>
                                        <p:tgtEl>
                                          <p:spTgt spid="1056"/>
                                        </p:tgtEl>
                                      </p:cBhvr>
                                    </p:animEffect>
                                    <p:set>
                                      <p:cBhvr>
                                        <p:cTn id="16" dur="1" fill="hold">
                                          <p:stCondLst>
                                            <p:cond delay="1999"/>
                                          </p:stCondLst>
                                        </p:cTn>
                                        <p:tgtEl>
                                          <p:spTgt spid="1056"/>
                                        </p:tgtEl>
                                        <p:attrNameLst>
                                          <p:attrName>style.visibility</p:attrName>
                                        </p:attrNameLst>
                                      </p:cBhvr>
                                      <p:to>
                                        <p:strVal val="hidden"/>
                                      </p:to>
                                    </p:set>
                                  </p:childTnLst>
                                </p:cTn>
                              </p:par>
                              <p:par>
                                <p:cTn id="17" presetID="3" presetClass="emph" presetSubtype="2" fill="hold" nodeType="withEffect">
                                  <p:stCondLst>
                                    <p:cond delay="0"/>
                                  </p:stCondLst>
                                  <p:childTnLst>
                                    <p:animClr clrSpc="rgb" dir="cw">
                                      <p:cBhvr override="childStyle">
                                        <p:cTn id="18" dur="2000" fill="hold"/>
                                        <p:tgtEl>
                                          <p:spTgt spid="6">
                                            <p:txEl>
                                              <p:pRg st="1" end="1"/>
                                            </p:txEl>
                                          </p:spTgt>
                                        </p:tgtEl>
                                        <p:attrNameLst>
                                          <p:attrName>style.color</p:attrName>
                                        </p:attrNameLst>
                                      </p:cBhvr>
                                      <p:to>
                                        <a:srgbClr val="DC0000"/>
                                      </p:to>
                                    </p:animClr>
                                  </p:childTnLst>
                                </p:cTn>
                              </p:par>
                              <p:par>
                                <p:cTn id="19" presetID="3" presetClass="emph" presetSubtype="2" fill="hold" nodeType="withEffect">
                                  <p:stCondLst>
                                    <p:cond delay="0"/>
                                  </p:stCondLst>
                                  <p:childTnLst>
                                    <p:animClr clrSpc="rgb" dir="cw">
                                      <p:cBhvr override="childStyle">
                                        <p:cTn id="20" dur="2000" fill="hold"/>
                                        <p:tgtEl>
                                          <p:spTgt spid="6">
                                            <p:txEl>
                                              <p:pRg st="0" end="0"/>
                                            </p:txEl>
                                          </p:spTgt>
                                        </p:tgtEl>
                                        <p:attrNameLst>
                                          <p:attrName>style.color</p:attrName>
                                        </p:attrNameLst>
                                      </p:cBhvr>
                                      <p:to>
                                        <a:schemeClr val="tx1"/>
                                      </p:to>
                                    </p:animClr>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1060"/>
                                        </p:tgtEl>
                                        <p:attrNameLst>
                                          <p:attrName>style.visibility</p:attrName>
                                        </p:attrNameLst>
                                      </p:cBhvr>
                                      <p:to>
                                        <p:strVal val="visible"/>
                                      </p:to>
                                    </p:set>
                                    <p:animEffect transition="in" filter="fade">
                                      <p:cBhvr>
                                        <p:cTn id="24" dur="2000"/>
                                        <p:tgtEl>
                                          <p:spTgt spid="10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87"/>
                                        </p:tgtEl>
                                        <p:attrNameLst>
                                          <p:attrName>style.visibility</p:attrName>
                                        </p:attrNameLst>
                                      </p:cBhvr>
                                      <p:to>
                                        <p:strVal val="visible"/>
                                      </p:to>
                                    </p:set>
                                    <p:animEffect transition="in" filter="fade">
                                      <p:cBhvr>
                                        <p:cTn id="27" dur="2000"/>
                                        <p:tgtEl>
                                          <p:spTgt spid="1087"/>
                                        </p:tgtEl>
                                      </p:cBhvr>
                                    </p:animEffect>
                                  </p:childTnLst>
                                </p:cTn>
                              </p:par>
                              <p:par>
                                <p:cTn id="28" presetID="3" presetClass="emph" presetSubtype="2" fill="hold" nodeType="withEffect">
                                  <p:stCondLst>
                                    <p:cond delay="0"/>
                                  </p:stCondLst>
                                  <p:childTnLst>
                                    <p:animClr clrSpc="rgb" dir="cw">
                                      <p:cBhvr override="childStyle">
                                        <p:cTn id="29" dur="2000" fill="hold"/>
                                        <p:tgtEl>
                                          <p:spTgt spid="6">
                                            <p:txEl>
                                              <p:pRg st="2" end="2"/>
                                            </p:txEl>
                                          </p:spTgt>
                                        </p:tgtEl>
                                        <p:attrNameLst>
                                          <p:attrName>style.color</p:attrName>
                                        </p:attrNameLst>
                                      </p:cBhvr>
                                      <p:to>
                                        <a:srgbClr val="DC0000"/>
                                      </p:to>
                                    </p:animClr>
                                  </p:childTnLst>
                                </p:cTn>
                              </p:par>
                              <p:par>
                                <p:cTn id="30" presetID="3" presetClass="emph" presetSubtype="2" fill="hold" nodeType="withEffect">
                                  <p:stCondLst>
                                    <p:cond delay="0"/>
                                  </p:stCondLst>
                                  <p:childTnLst>
                                    <p:animClr clrSpc="rgb" dir="cw">
                                      <p:cBhvr override="childStyle">
                                        <p:cTn id="31" dur="2000" fill="hold"/>
                                        <p:tgtEl>
                                          <p:spTgt spid="6">
                                            <p:txEl>
                                              <p:pRg st="1" end="1"/>
                                            </p:txEl>
                                          </p:spTgt>
                                        </p:tgtEl>
                                        <p:attrNameLst>
                                          <p:attrName>style.color</p:attrName>
                                        </p:attrNameLst>
                                      </p:cBhvr>
                                      <p:to>
                                        <a:schemeClr val="tx1"/>
                                      </p:to>
                                    </p:animClr>
                                  </p:childTnLst>
                                </p:cTn>
                              </p:par>
                              <p:par>
                                <p:cTn id="32" presetID="10" presetClass="exit" presetSubtype="0" fill="hold" grpId="1" nodeType="withEffect">
                                  <p:stCondLst>
                                    <p:cond delay="0"/>
                                  </p:stCondLst>
                                  <p:childTnLst>
                                    <p:animEffect transition="out" filter="fade">
                                      <p:cBhvr>
                                        <p:cTn id="33" dur="2000"/>
                                        <p:tgtEl>
                                          <p:spTgt spid="1059"/>
                                        </p:tgtEl>
                                      </p:cBhvr>
                                    </p:animEffect>
                                    <p:set>
                                      <p:cBhvr>
                                        <p:cTn id="34" dur="1" fill="hold">
                                          <p:stCondLst>
                                            <p:cond delay="1999"/>
                                          </p:stCondLst>
                                        </p:cTn>
                                        <p:tgtEl>
                                          <p:spTgt spid="1059"/>
                                        </p:tgtEl>
                                        <p:attrNameLst>
                                          <p:attrName>style.visibility</p:attrName>
                                        </p:attrNameLst>
                                      </p:cBhvr>
                                      <p:to>
                                        <p:strVal val="hidden"/>
                                      </p:to>
                                    </p:set>
                                  </p:childTnLst>
                                </p:cTn>
                              </p:par>
                            </p:childTnLst>
                          </p:cTn>
                        </p:par>
                        <p:par>
                          <p:cTn id="35" fill="hold">
                            <p:stCondLst>
                              <p:cond delay="6000"/>
                            </p:stCondLst>
                            <p:childTnLst>
                              <p:par>
                                <p:cTn id="36" presetID="10" presetClass="entr" presetSubtype="0" fill="hold" nodeType="afterEffect">
                                  <p:stCondLst>
                                    <p:cond delay="0"/>
                                  </p:stCondLst>
                                  <p:childTnLst>
                                    <p:set>
                                      <p:cBhvr>
                                        <p:cTn id="37" dur="1" fill="hold">
                                          <p:stCondLst>
                                            <p:cond delay="0"/>
                                          </p:stCondLst>
                                        </p:cTn>
                                        <p:tgtEl>
                                          <p:spTgt spid="1066"/>
                                        </p:tgtEl>
                                        <p:attrNameLst>
                                          <p:attrName>style.visibility</p:attrName>
                                        </p:attrNameLst>
                                      </p:cBhvr>
                                      <p:to>
                                        <p:strVal val="visible"/>
                                      </p:to>
                                    </p:set>
                                    <p:animEffect transition="in" filter="fade">
                                      <p:cBhvr>
                                        <p:cTn id="38" dur="2000"/>
                                        <p:tgtEl>
                                          <p:spTgt spid="1066"/>
                                        </p:tgtEl>
                                      </p:cBhvr>
                                    </p:animEffect>
                                  </p:childTnLst>
                                </p:cTn>
                              </p:par>
                              <p:par>
                                <p:cTn id="39" presetID="3" presetClass="emph" presetSubtype="2" fill="hold" nodeType="withEffect">
                                  <p:stCondLst>
                                    <p:cond delay="0"/>
                                  </p:stCondLst>
                                  <p:childTnLst>
                                    <p:animClr clrSpc="rgb" dir="cw">
                                      <p:cBhvr override="childStyle">
                                        <p:cTn id="40" dur="2000" fill="hold"/>
                                        <p:tgtEl>
                                          <p:spTgt spid="6">
                                            <p:txEl>
                                              <p:pRg st="3" end="3"/>
                                            </p:txEl>
                                          </p:spTgt>
                                        </p:tgtEl>
                                        <p:attrNameLst>
                                          <p:attrName>style.color</p:attrName>
                                        </p:attrNameLst>
                                      </p:cBhvr>
                                      <p:to>
                                        <a:srgbClr val="DC0000"/>
                                      </p:to>
                                    </p:animClr>
                                  </p:childTnLst>
                                </p:cTn>
                              </p:par>
                              <p:par>
                                <p:cTn id="41" presetID="3" presetClass="emph" presetSubtype="2" fill="hold" nodeType="withEffect">
                                  <p:stCondLst>
                                    <p:cond delay="0"/>
                                  </p:stCondLst>
                                  <p:childTnLst>
                                    <p:animClr clrSpc="rgb" dir="cw">
                                      <p:cBhvr override="childStyle">
                                        <p:cTn id="42" dur="2000" fill="hold"/>
                                        <p:tgtEl>
                                          <p:spTgt spid="6">
                                            <p:txEl>
                                              <p:pRg st="2" end="2"/>
                                            </p:txEl>
                                          </p:spTgt>
                                        </p:tgtEl>
                                        <p:attrNameLst>
                                          <p:attrName>style.color</p:attrName>
                                        </p:attrNameLst>
                                      </p:cBhvr>
                                      <p:to>
                                        <a:schemeClr val="tx1"/>
                                      </p:to>
                                    </p:animClr>
                                  </p:childTnLst>
                                </p:cTn>
                              </p:par>
                              <p:par>
                                <p:cTn id="43" presetID="10" presetClass="exit" presetSubtype="0" fill="hold" nodeType="withEffect">
                                  <p:stCondLst>
                                    <p:cond delay="0"/>
                                  </p:stCondLst>
                                  <p:childTnLst>
                                    <p:animEffect transition="out" filter="fade">
                                      <p:cBhvr>
                                        <p:cTn id="44" dur="2000"/>
                                        <p:tgtEl>
                                          <p:spTgt spid="1060"/>
                                        </p:tgtEl>
                                      </p:cBhvr>
                                    </p:animEffect>
                                    <p:set>
                                      <p:cBhvr>
                                        <p:cTn id="45" dur="1" fill="hold">
                                          <p:stCondLst>
                                            <p:cond delay="1999"/>
                                          </p:stCondLst>
                                        </p:cTn>
                                        <p:tgtEl>
                                          <p:spTgt spid="1060"/>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2000"/>
                                        <p:tgtEl>
                                          <p:spTgt spid="1087"/>
                                        </p:tgtEl>
                                      </p:cBhvr>
                                    </p:animEffect>
                                    <p:set>
                                      <p:cBhvr>
                                        <p:cTn id="48" dur="1" fill="hold">
                                          <p:stCondLst>
                                            <p:cond delay="1999"/>
                                          </p:stCondLst>
                                        </p:cTn>
                                        <p:tgtEl>
                                          <p:spTgt spid="1087"/>
                                        </p:tgtEl>
                                        <p:attrNameLst>
                                          <p:attrName>style.visibility</p:attrName>
                                        </p:attrNameLst>
                                      </p:cBhvr>
                                      <p:to>
                                        <p:strVal val="hidden"/>
                                      </p:to>
                                    </p:set>
                                  </p:childTnLst>
                                </p:cTn>
                              </p:par>
                            </p:childTnLst>
                          </p:cTn>
                        </p:par>
                        <p:par>
                          <p:cTn id="49" fill="hold">
                            <p:stCondLst>
                              <p:cond delay="8000"/>
                            </p:stCondLst>
                            <p:childTnLst>
                              <p:par>
                                <p:cTn id="50" presetID="10" presetClass="entr" presetSubtype="0" fill="hold" nodeType="afterEffect">
                                  <p:stCondLst>
                                    <p:cond delay="0"/>
                                  </p:stCondLst>
                                  <p:childTnLst>
                                    <p:set>
                                      <p:cBhvr>
                                        <p:cTn id="51" dur="1" fill="hold">
                                          <p:stCondLst>
                                            <p:cond delay="0"/>
                                          </p:stCondLst>
                                        </p:cTn>
                                        <p:tgtEl>
                                          <p:spTgt spid="1069"/>
                                        </p:tgtEl>
                                        <p:attrNameLst>
                                          <p:attrName>style.visibility</p:attrName>
                                        </p:attrNameLst>
                                      </p:cBhvr>
                                      <p:to>
                                        <p:strVal val="visible"/>
                                      </p:to>
                                    </p:set>
                                    <p:animEffect transition="in" filter="fade">
                                      <p:cBhvr>
                                        <p:cTn id="52" dur="2000"/>
                                        <p:tgtEl>
                                          <p:spTgt spid="1069"/>
                                        </p:tgtEl>
                                      </p:cBhvr>
                                    </p:animEffect>
                                  </p:childTnLst>
                                </p:cTn>
                              </p:par>
                              <p:par>
                                <p:cTn id="53" presetID="3" presetClass="emph" presetSubtype="2" fill="hold" nodeType="withEffect">
                                  <p:stCondLst>
                                    <p:cond delay="0"/>
                                  </p:stCondLst>
                                  <p:childTnLst>
                                    <p:animClr clrSpc="rgb" dir="cw">
                                      <p:cBhvr override="childStyle">
                                        <p:cTn id="54" dur="2000" fill="hold"/>
                                        <p:tgtEl>
                                          <p:spTgt spid="6">
                                            <p:txEl>
                                              <p:pRg st="4" end="4"/>
                                            </p:txEl>
                                          </p:spTgt>
                                        </p:tgtEl>
                                        <p:attrNameLst>
                                          <p:attrName>style.color</p:attrName>
                                        </p:attrNameLst>
                                      </p:cBhvr>
                                      <p:to>
                                        <a:srgbClr val="DC0000"/>
                                      </p:to>
                                    </p:animClr>
                                  </p:childTnLst>
                                </p:cTn>
                              </p:par>
                              <p:par>
                                <p:cTn id="55" presetID="3" presetClass="emph" presetSubtype="2" fill="hold" nodeType="withEffect">
                                  <p:stCondLst>
                                    <p:cond delay="0"/>
                                  </p:stCondLst>
                                  <p:childTnLst>
                                    <p:animClr clrSpc="rgb" dir="cw">
                                      <p:cBhvr override="childStyle">
                                        <p:cTn id="56" dur="2000" fill="hold"/>
                                        <p:tgtEl>
                                          <p:spTgt spid="6">
                                            <p:txEl>
                                              <p:pRg st="3" end="3"/>
                                            </p:txEl>
                                          </p:spTgt>
                                        </p:tgtEl>
                                        <p:attrNameLst>
                                          <p:attrName>style.color</p:attrName>
                                        </p:attrNameLst>
                                      </p:cBhvr>
                                      <p:to>
                                        <a:schemeClr val="tx1"/>
                                      </p:to>
                                    </p:animClr>
                                  </p:childTnLst>
                                </p:cTn>
                              </p:par>
                              <p:par>
                                <p:cTn id="57" presetID="10" presetClass="exit" presetSubtype="0" fill="hold" nodeType="withEffect">
                                  <p:stCondLst>
                                    <p:cond delay="0"/>
                                  </p:stCondLst>
                                  <p:childTnLst>
                                    <p:animEffect transition="out" filter="fade">
                                      <p:cBhvr>
                                        <p:cTn id="58" dur="2000"/>
                                        <p:tgtEl>
                                          <p:spTgt spid="1066"/>
                                        </p:tgtEl>
                                      </p:cBhvr>
                                    </p:animEffect>
                                    <p:set>
                                      <p:cBhvr>
                                        <p:cTn id="59" dur="1" fill="hold">
                                          <p:stCondLst>
                                            <p:cond delay="1999"/>
                                          </p:stCondLst>
                                        </p:cTn>
                                        <p:tgtEl>
                                          <p:spTgt spid="1066"/>
                                        </p:tgtEl>
                                        <p:attrNameLst>
                                          <p:attrName>style.visibility</p:attrName>
                                        </p:attrNameLst>
                                      </p:cBhvr>
                                      <p:to>
                                        <p:strVal val="hidden"/>
                                      </p:to>
                                    </p:set>
                                  </p:childTnLst>
                                </p:cTn>
                              </p:par>
                            </p:childTnLst>
                          </p:cTn>
                        </p:par>
                        <p:par>
                          <p:cTn id="60" fill="hold">
                            <p:stCondLst>
                              <p:cond delay="10000"/>
                            </p:stCondLst>
                            <p:childTnLst>
                              <p:par>
                                <p:cTn id="61" presetID="10" presetClass="entr" presetSubtype="0" fill="hold" grpId="0" nodeType="afterEffect">
                                  <p:stCondLst>
                                    <p:cond delay="0"/>
                                  </p:stCondLst>
                                  <p:childTnLst>
                                    <p:set>
                                      <p:cBhvr>
                                        <p:cTn id="62" dur="1" fill="hold">
                                          <p:stCondLst>
                                            <p:cond delay="0"/>
                                          </p:stCondLst>
                                        </p:cTn>
                                        <p:tgtEl>
                                          <p:spTgt spid="1072"/>
                                        </p:tgtEl>
                                        <p:attrNameLst>
                                          <p:attrName>style.visibility</p:attrName>
                                        </p:attrNameLst>
                                      </p:cBhvr>
                                      <p:to>
                                        <p:strVal val="visible"/>
                                      </p:to>
                                    </p:set>
                                    <p:animEffect transition="in" filter="fade">
                                      <p:cBhvr>
                                        <p:cTn id="63" dur="2000"/>
                                        <p:tgtEl>
                                          <p:spTgt spid="1072"/>
                                        </p:tgtEl>
                                      </p:cBhvr>
                                    </p:animEffect>
                                  </p:childTnLst>
                                </p:cTn>
                              </p:par>
                              <p:par>
                                <p:cTn id="64" presetID="3" presetClass="emph" presetSubtype="2" fill="hold" nodeType="withEffect">
                                  <p:stCondLst>
                                    <p:cond delay="0"/>
                                  </p:stCondLst>
                                  <p:childTnLst>
                                    <p:animClr clrSpc="rgb" dir="cw">
                                      <p:cBhvr override="childStyle">
                                        <p:cTn id="65" dur="2000" fill="hold"/>
                                        <p:tgtEl>
                                          <p:spTgt spid="6">
                                            <p:txEl>
                                              <p:pRg st="5" end="5"/>
                                            </p:txEl>
                                          </p:spTgt>
                                        </p:tgtEl>
                                        <p:attrNameLst>
                                          <p:attrName>style.color</p:attrName>
                                        </p:attrNameLst>
                                      </p:cBhvr>
                                      <p:to>
                                        <a:srgbClr val="DC0000"/>
                                      </p:to>
                                    </p:animClr>
                                  </p:childTnLst>
                                </p:cTn>
                              </p:par>
                              <p:par>
                                <p:cTn id="66" presetID="3" presetClass="emph" presetSubtype="2" fill="hold" nodeType="withEffect">
                                  <p:stCondLst>
                                    <p:cond delay="0"/>
                                  </p:stCondLst>
                                  <p:childTnLst>
                                    <p:animClr clrSpc="rgb" dir="cw">
                                      <p:cBhvr override="childStyle">
                                        <p:cTn id="67" dur="2000" fill="hold"/>
                                        <p:tgtEl>
                                          <p:spTgt spid="6">
                                            <p:txEl>
                                              <p:pRg st="4" end="4"/>
                                            </p:txEl>
                                          </p:spTgt>
                                        </p:tgtEl>
                                        <p:attrNameLst>
                                          <p:attrName>style.color</p:attrName>
                                        </p:attrNameLst>
                                      </p:cBhvr>
                                      <p:to>
                                        <a:schemeClr val="tx1"/>
                                      </p:to>
                                    </p:animClr>
                                  </p:childTnLst>
                                </p:cTn>
                              </p:par>
                              <p:par>
                                <p:cTn id="68" presetID="10" presetClass="exit" presetSubtype="0" fill="hold" nodeType="withEffect">
                                  <p:stCondLst>
                                    <p:cond delay="0"/>
                                  </p:stCondLst>
                                  <p:childTnLst>
                                    <p:animEffect transition="out" filter="fade">
                                      <p:cBhvr>
                                        <p:cTn id="69" dur="2000"/>
                                        <p:tgtEl>
                                          <p:spTgt spid="1069"/>
                                        </p:tgtEl>
                                      </p:cBhvr>
                                    </p:animEffect>
                                    <p:set>
                                      <p:cBhvr>
                                        <p:cTn id="70" dur="1" fill="hold">
                                          <p:stCondLst>
                                            <p:cond delay="1999"/>
                                          </p:stCondLst>
                                        </p:cTn>
                                        <p:tgtEl>
                                          <p:spTgt spid="1069"/>
                                        </p:tgtEl>
                                        <p:attrNameLst>
                                          <p:attrName>style.visibility</p:attrName>
                                        </p:attrNameLst>
                                      </p:cBhvr>
                                      <p:to>
                                        <p:strVal val="hidden"/>
                                      </p:to>
                                    </p:set>
                                  </p:childTnLst>
                                </p:cTn>
                              </p:par>
                            </p:childTnLst>
                          </p:cTn>
                        </p:par>
                        <p:par>
                          <p:cTn id="71" fill="hold">
                            <p:stCondLst>
                              <p:cond delay="12000"/>
                            </p:stCondLst>
                            <p:childTnLst>
                              <p:par>
                                <p:cTn id="72" presetID="10" presetClass="entr" presetSubtype="0" fill="hold" grpId="0" nodeType="afterEffect">
                                  <p:stCondLst>
                                    <p:cond delay="0"/>
                                  </p:stCondLst>
                                  <p:childTnLst>
                                    <p:set>
                                      <p:cBhvr>
                                        <p:cTn id="73" dur="1" fill="hold">
                                          <p:stCondLst>
                                            <p:cond delay="0"/>
                                          </p:stCondLst>
                                        </p:cTn>
                                        <p:tgtEl>
                                          <p:spTgt spid="1073"/>
                                        </p:tgtEl>
                                        <p:attrNameLst>
                                          <p:attrName>style.visibility</p:attrName>
                                        </p:attrNameLst>
                                      </p:cBhvr>
                                      <p:to>
                                        <p:strVal val="visible"/>
                                      </p:to>
                                    </p:set>
                                    <p:animEffect transition="in" filter="fade">
                                      <p:cBhvr>
                                        <p:cTn id="74" dur="2000"/>
                                        <p:tgtEl>
                                          <p:spTgt spid="1073"/>
                                        </p:tgtEl>
                                      </p:cBhvr>
                                    </p:animEffect>
                                  </p:childTnLst>
                                </p:cTn>
                              </p:par>
                              <p:par>
                                <p:cTn id="75" presetID="3" presetClass="emph" presetSubtype="2" fill="hold" nodeType="withEffect">
                                  <p:stCondLst>
                                    <p:cond delay="0"/>
                                  </p:stCondLst>
                                  <p:childTnLst>
                                    <p:animClr clrSpc="rgb" dir="cw">
                                      <p:cBhvr override="childStyle">
                                        <p:cTn id="76" dur="2000" fill="hold"/>
                                        <p:tgtEl>
                                          <p:spTgt spid="6">
                                            <p:txEl>
                                              <p:pRg st="6" end="6"/>
                                            </p:txEl>
                                          </p:spTgt>
                                        </p:tgtEl>
                                        <p:attrNameLst>
                                          <p:attrName>style.color</p:attrName>
                                        </p:attrNameLst>
                                      </p:cBhvr>
                                      <p:to>
                                        <a:srgbClr val="DC0000"/>
                                      </p:to>
                                    </p:animClr>
                                  </p:childTnLst>
                                </p:cTn>
                              </p:par>
                              <p:par>
                                <p:cTn id="77" presetID="3" presetClass="emph" presetSubtype="2" fill="hold" nodeType="withEffect">
                                  <p:stCondLst>
                                    <p:cond delay="0"/>
                                  </p:stCondLst>
                                  <p:childTnLst>
                                    <p:animClr clrSpc="rgb" dir="cw">
                                      <p:cBhvr override="childStyle">
                                        <p:cTn id="78" dur="2000" fill="hold"/>
                                        <p:tgtEl>
                                          <p:spTgt spid="6">
                                            <p:txEl>
                                              <p:pRg st="5" end="5"/>
                                            </p:txEl>
                                          </p:spTgt>
                                        </p:tgtEl>
                                        <p:attrNameLst>
                                          <p:attrName>style.color</p:attrName>
                                        </p:attrNameLst>
                                      </p:cBhvr>
                                      <p:to>
                                        <a:schemeClr val="tx1"/>
                                      </p:to>
                                    </p:animClr>
                                  </p:childTnLst>
                                </p:cTn>
                              </p:par>
                              <p:par>
                                <p:cTn id="79" presetID="10" presetClass="exit" presetSubtype="0" fill="hold" grpId="1" nodeType="withEffect">
                                  <p:stCondLst>
                                    <p:cond delay="0"/>
                                  </p:stCondLst>
                                  <p:childTnLst>
                                    <p:animEffect transition="out" filter="fade">
                                      <p:cBhvr>
                                        <p:cTn id="80" dur="2000"/>
                                        <p:tgtEl>
                                          <p:spTgt spid="1072"/>
                                        </p:tgtEl>
                                      </p:cBhvr>
                                    </p:animEffect>
                                    <p:set>
                                      <p:cBhvr>
                                        <p:cTn id="81" dur="1" fill="hold">
                                          <p:stCondLst>
                                            <p:cond delay="1999"/>
                                          </p:stCondLst>
                                        </p:cTn>
                                        <p:tgtEl>
                                          <p:spTgt spid="1072"/>
                                        </p:tgtEl>
                                        <p:attrNameLst>
                                          <p:attrName>style.visibility</p:attrName>
                                        </p:attrNameLst>
                                      </p:cBhvr>
                                      <p:to>
                                        <p:strVal val="hidden"/>
                                      </p:to>
                                    </p:set>
                                  </p:childTnLst>
                                </p:cTn>
                              </p:par>
                            </p:childTnLst>
                          </p:cTn>
                        </p:par>
                        <p:par>
                          <p:cTn id="82" fill="hold">
                            <p:stCondLst>
                              <p:cond delay="14000"/>
                            </p:stCondLst>
                            <p:childTnLst>
                              <p:par>
                                <p:cTn id="83" presetID="10" presetClass="entr" presetSubtype="0" fill="hold" grpId="0" nodeType="afterEffect">
                                  <p:stCondLst>
                                    <p:cond delay="0"/>
                                  </p:stCondLst>
                                  <p:childTnLst>
                                    <p:set>
                                      <p:cBhvr>
                                        <p:cTn id="84" dur="1" fill="hold">
                                          <p:stCondLst>
                                            <p:cond delay="0"/>
                                          </p:stCondLst>
                                        </p:cTn>
                                        <p:tgtEl>
                                          <p:spTgt spid="1074"/>
                                        </p:tgtEl>
                                        <p:attrNameLst>
                                          <p:attrName>style.visibility</p:attrName>
                                        </p:attrNameLst>
                                      </p:cBhvr>
                                      <p:to>
                                        <p:strVal val="visible"/>
                                      </p:to>
                                    </p:set>
                                    <p:animEffect transition="in" filter="fade">
                                      <p:cBhvr>
                                        <p:cTn id="85" dur="2000"/>
                                        <p:tgtEl>
                                          <p:spTgt spid="1074"/>
                                        </p:tgtEl>
                                      </p:cBhvr>
                                    </p:animEffect>
                                  </p:childTnLst>
                                </p:cTn>
                              </p:par>
                              <p:par>
                                <p:cTn id="86" presetID="3" presetClass="emph" presetSubtype="2" fill="hold" nodeType="withEffect">
                                  <p:stCondLst>
                                    <p:cond delay="0"/>
                                  </p:stCondLst>
                                  <p:childTnLst>
                                    <p:animClr clrSpc="rgb" dir="cw">
                                      <p:cBhvr override="childStyle">
                                        <p:cTn id="87" dur="2000" fill="hold"/>
                                        <p:tgtEl>
                                          <p:spTgt spid="45">
                                            <p:txEl>
                                              <p:pRg st="0" end="0"/>
                                            </p:txEl>
                                          </p:spTgt>
                                        </p:tgtEl>
                                        <p:attrNameLst>
                                          <p:attrName>style.color</p:attrName>
                                        </p:attrNameLst>
                                      </p:cBhvr>
                                      <p:to>
                                        <a:srgbClr val="DC0000"/>
                                      </p:to>
                                    </p:animClr>
                                  </p:childTnLst>
                                </p:cTn>
                              </p:par>
                              <p:par>
                                <p:cTn id="88" presetID="3" presetClass="emph" presetSubtype="2" fill="hold" nodeType="withEffect">
                                  <p:stCondLst>
                                    <p:cond delay="0"/>
                                  </p:stCondLst>
                                  <p:childTnLst>
                                    <p:animClr clrSpc="rgb" dir="cw">
                                      <p:cBhvr override="childStyle">
                                        <p:cTn id="89" dur="2000" fill="hold"/>
                                        <p:tgtEl>
                                          <p:spTgt spid="6">
                                            <p:txEl>
                                              <p:pRg st="6" end="6"/>
                                            </p:txEl>
                                          </p:spTgt>
                                        </p:tgtEl>
                                        <p:attrNameLst>
                                          <p:attrName>style.color</p:attrName>
                                        </p:attrNameLst>
                                      </p:cBhvr>
                                      <p:to>
                                        <a:schemeClr val="tx1"/>
                                      </p:to>
                                    </p:animClr>
                                  </p:childTnLst>
                                </p:cTn>
                              </p:par>
                              <p:par>
                                <p:cTn id="90" presetID="10" presetClass="exit" presetSubtype="0" fill="hold" grpId="1" nodeType="withEffect">
                                  <p:stCondLst>
                                    <p:cond delay="0"/>
                                  </p:stCondLst>
                                  <p:childTnLst>
                                    <p:animEffect transition="out" filter="fade">
                                      <p:cBhvr>
                                        <p:cTn id="91" dur="2000"/>
                                        <p:tgtEl>
                                          <p:spTgt spid="1073"/>
                                        </p:tgtEl>
                                      </p:cBhvr>
                                    </p:animEffect>
                                    <p:set>
                                      <p:cBhvr>
                                        <p:cTn id="92" dur="1" fill="hold">
                                          <p:stCondLst>
                                            <p:cond delay="1999"/>
                                          </p:stCondLst>
                                        </p:cTn>
                                        <p:tgtEl>
                                          <p:spTgt spid="1073"/>
                                        </p:tgtEl>
                                        <p:attrNameLst>
                                          <p:attrName>style.visibility</p:attrName>
                                        </p:attrNameLst>
                                      </p:cBhvr>
                                      <p:to>
                                        <p:strVal val="hidden"/>
                                      </p:to>
                                    </p:set>
                                  </p:childTnLst>
                                </p:cTn>
                              </p:par>
                            </p:childTnLst>
                          </p:cTn>
                        </p:par>
                        <p:par>
                          <p:cTn id="93" fill="hold">
                            <p:stCondLst>
                              <p:cond delay="16000"/>
                            </p:stCondLst>
                            <p:childTnLst>
                              <p:par>
                                <p:cTn id="94" presetID="10" presetClass="entr" presetSubtype="0" fill="hold" grpId="0" nodeType="afterEffect">
                                  <p:stCondLst>
                                    <p:cond delay="0"/>
                                  </p:stCondLst>
                                  <p:childTnLst>
                                    <p:set>
                                      <p:cBhvr>
                                        <p:cTn id="95" dur="1" fill="hold">
                                          <p:stCondLst>
                                            <p:cond delay="0"/>
                                          </p:stCondLst>
                                        </p:cTn>
                                        <p:tgtEl>
                                          <p:spTgt spid="1075"/>
                                        </p:tgtEl>
                                        <p:attrNameLst>
                                          <p:attrName>style.visibility</p:attrName>
                                        </p:attrNameLst>
                                      </p:cBhvr>
                                      <p:to>
                                        <p:strVal val="visible"/>
                                      </p:to>
                                    </p:set>
                                    <p:animEffect transition="in" filter="fade">
                                      <p:cBhvr>
                                        <p:cTn id="96" dur="2000"/>
                                        <p:tgtEl>
                                          <p:spTgt spid="1075"/>
                                        </p:tgtEl>
                                      </p:cBhvr>
                                    </p:animEffect>
                                  </p:childTnLst>
                                </p:cTn>
                              </p:par>
                              <p:par>
                                <p:cTn id="97" presetID="3" presetClass="emph" presetSubtype="2" fill="hold" nodeType="withEffect">
                                  <p:stCondLst>
                                    <p:cond delay="0"/>
                                  </p:stCondLst>
                                  <p:childTnLst>
                                    <p:animClr clrSpc="rgb" dir="cw">
                                      <p:cBhvr override="childStyle">
                                        <p:cTn id="98" dur="2000" fill="hold"/>
                                        <p:tgtEl>
                                          <p:spTgt spid="45">
                                            <p:txEl>
                                              <p:pRg st="1" end="1"/>
                                            </p:txEl>
                                          </p:spTgt>
                                        </p:tgtEl>
                                        <p:attrNameLst>
                                          <p:attrName>style.color</p:attrName>
                                        </p:attrNameLst>
                                      </p:cBhvr>
                                      <p:to>
                                        <a:srgbClr val="DC0000"/>
                                      </p:to>
                                    </p:animClr>
                                  </p:childTnLst>
                                </p:cTn>
                              </p:par>
                              <p:par>
                                <p:cTn id="99" presetID="3" presetClass="emph" presetSubtype="2" fill="hold" nodeType="withEffect">
                                  <p:stCondLst>
                                    <p:cond delay="0"/>
                                  </p:stCondLst>
                                  <p:childTnLst>
                                    <p:animClr clrSpc="rgb" dir="cw">
                                      <p:cBhvr override="childStyle">
                                        <p:cTn id="100" dur="2000" fill="hold"/>
                                        <p:tgtEl>
                                          <p:spTgt spid="45">
                                            <p:txEl>
                                              <p:pRg st="0" end="0"/>
                                            </p:txEl>
                                          </p:spTgt>
                                        </p:tgtEl>
                                        <p:attrNameLst>
                                          <p:attrName>style.color</p:attrName>
                                        </p:attrNameLst>
                                      </p:cBhvr>
                                      <p:to>
                                        <a:schemeClr val="tx1"/>
                                      </p:to>
                                    </p:animClr>
                                  </p:childTnLst>
                                </p:cTn>
                              </p:par>
                              <p:par>
                                <p:cTn id="101" presetID="10" presetClass="exit" presetSubtype="0" fill="hold" grpId="1" nodeType="withEffect">
                                  <p:stCondLst>
                                    <p:cond delay="0"/>
                                  </p:stCondLst>
                                  <p:childTnLst>
                                    <p:animEffect transition="out" filter="fade">
                                      <p:cBhvr>
                                        <p:cTn id="102" dur="2000"/>
                                        <p:tgtEl>
                                          <p:spTgt spid="1074"/>
                                        </p:tgtEl>
                                      </p:cBhvr>
                                    </p:animEffect>
                                    <p:set>
                                      <p:cBhvr>
                                        <p:cTn id="103" dur="1" fill="hold">
                                          <p:stCondLst>
                                            <p:cond delay="1999"/>
                                          </p:stCondLst>
                                        </p:cTn>
                                        <p:tgtEl>
                                          <p:spTgt spid="1074"/>
                                        </p:tgtEl>
                                        <p:attrNameLst>
                                          <p:attrName>style.visibility</p:attrName>
                                        </p:attrNameLst>
                                      </p:cBhvr>
                                      <p:to>
                                        <p:strVal val="hidden"/>
                                      </p:to>
                                    </p:set>
                                  </p:childTnLst>
                                </p:cTn>
                              </p:par>
                            </p:childTnLst>
                          </p:cTn>
                        </p:par>
                        <p:par>
                          <p:cTn id="104" fill="hold">
                            <p:stCondLst>
                              <p:cond delay="18000"/>
                            </p:stCondLst>
                            <p:childTnLst>
                              <p:par>
                                <p:cTn id="105" presetID="10" presetClass="entr" presetSubtype="0" fill="hold" nodeType="afterEffect">
                                  <p:stCondLst>
                                    <p:cond delay="0"/>
                                  </p:stCondLst>
                                  <p:childTnLst>
                                    <p:set>
                                      <p:cBhvr>
                                        <p:cTn id="106" dur="1" fill="hold">
                                          <p:stCondLst>
                                            <p:cond delay="0"/>
                                          </p:stCondLst>
                                        </p:cTn>
                                        <p:tgtEl>
                                          <p:spTgt spid="1076"/>
                                        </p:tgtEl>
                                        <p:attrNameLst>
                                          <p:attrName>style.visibility</p:attrName>
                                        </p:attrNameLst>
                                      </p:cBhvr>
                                      <p:to>
                                        <p:strVal val="visible"/>
                                      </p:to>
                                    </p:set>
                                    <p:animEffect transition="in" filter="fade">
                                      <p:cBhvr>
                                        <p:cTn id="107" dur="2000"/>
                                        <p:tgtEl>
                                          <p:spTgt spid="1076"/>
                                        </p:tgtEl>
                                      </p:cBhvr>
                                    </p:animEffect>
                                  </p:childTnLst>
                                </p:cTn>
                              </p:par>
                              <p:par>
                                <p:cTn id="108" presetID="3" presetClass="emph" presetSubtype="2" fill="hold" nodeType="withEffect">
                                  <p:stCondLst>
                                    <p:cond delay="0"/>
                                  </p:stCondLst>
                                  <p:childTnLst>
                                    <p:animClr clrSpc="rgb" dir="cw">
                                      <p:cBhvr override="childStyle">
                                        <p:cTn id="109" dur="2000" fill="hold"/>
                                        <p:tgtEl>
                                          <p:spTgt spid="45">
                                            <p:txEl>
                                              <p:pRg st="2" end="2"/>
                                            </p:txEl>
                                          </p:spTgt>
                                        </p:tgtEl>
                                        <p:attrNameLst>
                                          <p:attrName>style.color</p:attrName>
                                        </p:attrNameLst>
                                      </p:cBhvr>
                                      <p:to>
                                        <a:srgbClr val="DC0000"/>
                                      </p:to>
                                    </p:animClr>
                                  </p:childTnLst>
                                </p:cTn>
                              </p:par>
                              <p:par>
                                <p:cTn id="110" presetID="3" presetClass="emph" presetSubtype="2" fill="hold" nodeType="withEffect">
                                  <p:stCondLst>
                                    <p:cond delay="0"/>
                                  </p:stCondLst>
                                  <p:childTnLst>
                                    <p:animClr clrSpc="rgb" dir="cw">
                                      <p:cBhvr override="childStyle">
                                        <p:cTn id="111" dur="2000" fill="hold"/>
                                        <p:tgtEl>
                                          <p:spTgt spid="45">
                                            <p:txEl>
                                              <p:pRg st="1" end="1"/>
                                            </p:txEl>
                                          </p:spTgt>
                                        </p:tgtEl>
                                        <p:attrNameLst>
                                          <p:attrName>style.color</p:attrName>
                                        </p:attrNameLst>
                                      </p:cBhvr>
                                      <p:to>
                                        <a:schemeClr val="tx1"/>
                                      </p:to>
                                    </p:animClr>
                                  </p:childTnLst>
                                </p:cTn>
                              </p:par>
                              <p:par>
                                <p:cTn id="112" presetID="10" presetClass="exit" presetSubtype="0" fill="hold" grpId="1" nodeType="withEffect">
                                  <p:stCondLst>
                                    <p:cond delay="0"/>
                                  </p:stCondLst>
                                  <p:childTnLst>
                                    <p:animEffect transition="out" filter="fade">
                                      <p:cBhvr>
                                        <p:cTn id="113" dur="2000"/>
                                        <p:tgtEl>
                                          <p:spTgt spid="1075"/>
                                        </p:tgtEl>
                                      </p:cBhvr>
                                    </p:animEffect>
                                    <p:set>
                                      <p:cBhvr>
                                        <p:cTn id="114" dur="1" fill="hold">
                                          <p:stCondLst>
                                            <p:cond delay="1999"/>
                                          </p:stCondLst>
                                        </p:cTn>
                                        <p:tgtEl>
                                          <p:spTgt spid="1075"/>
                                        </p:tgtEl>
                                        <p:attrNameLst>
                                          <p:attrName>style.visibility</p:attrName>
                                        </p:attrNameLst>
                                      </p:cBhvr>
                                      <p:to>
                                        <p:strVal val="hidden"/>
                                      </p:to>
                                    </p:set>
                                  </p:childTnLst>
                                </p:cTn>
                              </p:par>
                            </p:childTnLst>
                          </p:cTn>
                        </p:par>
                        <p:par>
                          <p:cTn id="115" fill="hold">
                            <p:stCondLst>
                              <p:cond delay="20000"/>
                            </p:stCondLst>
                            <p:childTnLst>
                              <p:par>
                                <p:cTn id="116" presetID="10" presetClass="entr" presetSubtype="0" fill="hold" nodeType="afterEffect">
                                  <p:stCondLst>
                                    <p:cond delay="0"/>
                                  </p:stCondLst>
                                  <p:childTnLst>
                                    <p:set>
                                      <p:cBhvr>
                                        <p:cTn id="117" dur="1" fill="hold">
                                          <p:stCondLst>
                                            <p:cond delay="0"/>
                                          </p:stCondLst>
                                        </p:cTn>
                                        <p:tgtEl>
                                          <p:spTgt spid="1079"/>
                                        </p:tgtEl>
                                        <p:attrNameLst>
                                          <p:attrName>style.visibility</p:attrName>
                                        </p:attrNameLst>
                                      </p:cBhvr>
                                      <p:to>
                                        <p:strVal val="visible"/>
                                      </p:to>
                                    </p:set>
                                    <p:animEffect transition="in" filter="fade">
                                      <p:cBhvr>
                                        <p:cTn id="118" dur="2000"/>
                                        <p:tgtEl>
                                          <p:spTgt spid="1079"/>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1086"/>
                                        </p:tgtEl>
                                        <p:attrNameLst>
                                          <p:attrName>style.visibility</p:attrName>
                                        </p:attrNameLst>
                                      </p:cBhvr>
                                      <p:to>
                                        <p:strVal val="visible"/>
                                      </p:to>
                                    </p:set>
                                    <p:animEffect transition="in" filter="fade">
                                      <p:cBhvr>
                                        <p:cTn id="121" dur="2000"/>
                                        <p:tgtEl>
                                          <p:spTgt spid="1086"/>
                                        </p:tgtEl>
                                      </p:cBhvr>
                                    </p:animEffect>
                                  </p:childTnLst>
                                </p:cTn>
                              </p:par>
                              <p:par>
                                <p:cTn id="122" presetID="3" presetClass="emph" presetSubtype="2" fill="hold" nodeType="withEffect">
                                  <p:stCondLst>
                                    <p:cond delay="0"/>
                                  </p:stCondLst>
                                  <p:childTnLst>
                                    <p:animClr clrSpc="rgb" dir="cw">
                                      <p:cBhvr override="childStyle">
                                        <p:cTn id="123" dur="2000" fill="hold"/>
                                        <p:tgtEl>
                                          <p:spTgt spid="45">
                                            <p:txEl>
                                              <p:pRg st="3" end="3"/>
                                            </p:txEl>
                                          </p:spTgt>
                                        </p:tgtEl>
                                        <p:attrNameLst>
                                          <p:attrName>style.color</p:attrName>
                                        </p:attrNameLst>
                                      </p:cBhvr>
                                      <p:to>
                                        <a:srgbClr val="DC0000"/>
                                      </p:to>
                                    </p:animClr>
                                  </p:childTnLst>
                                </p:cTn>
                              </p:par>
                              <p:par>
                                <p:cTn id="124" presetID="3" presetClass="emph" presetSubtype="2" fill="hold" nodeType="withEffect">
                                  <p:stCondLst>
                                    <p:cond delay="0"/>
                                  </p:stCondLst>
                                  <p:childTnLst>
                                    <p:animClr clrSpc="rgb" dir="cw">
                                      <p:cBhvr override="childStyle">
                                        <p:cTn id="125" dur="2000" fill="hold"/>
                                        <p:tgtEl>
                                          <p:spTgt spid="45">
                                            <p:txEl>
                                              <p:pRg st="2" end="2"/>
                                            </p:txEl>
                                          </p:spTgt>
                                        </p:tgtEl>
                                        <p:attrNameLst>
                                          <p:attrName>style.color</p:attrName>
                                        </p:attrNameLst>
                                      </p:cBhvr>
                                      <p:to>
                                        <a:schemeClr val="tx1"/>
                                      </p:to>
                                    </p:animClr>
                                  </p:childTnLst>
                                </p:cTn>
                              </p:par>
                              <p:par>
                                <p:cTn id="126" presetID="10" presetClass="exit" presetSubtype="0" fill="hold" nodeType="withEffect">
                                  <p:stCondLst>
                                    <p:cond delay="0"/>
                                  </p:stCondLst>
                                  <p:childTnLst>
                                    <p:animEffect transition="out" filter="fade">
                                      <p:cBhvr>
                                        <p:cTn id="127" dur="2000"/>
                                        <p:tgtEl>
                                          <p:spTgt spid="1076"/>
                                        </p:tgtEl>
                                      </p:cBhvr>
                                    </p:animEffect>
                                    <p:set>
                                      <p:cBhvr>
                                        <p:cTn id="128" dur="1" fill="hold">
                                          <p:stCondLst>
                                            <p:cond delay="1999"/>
                                          </p:stCondLst>
                                        </p:cTn>
                                        <p:tgtEl>
                                          <p:spTgt spid="1076"/>
                                        </p:tgtEl>
                                        <p:attrNameLst>
                                          <p:attrName>style.visibility</p:attrName>
                                        </p:attrNameLst>
                                      </p:cBhvr>
                                      <p:to>
                                        <p:strVal val="hidden"/>
                                      </p:to>
                                    </p:set>
                                  </p:childTnLst>
                                </p:cTn>
                              </p:par>
                            </p:childTnLst>
                          </p:cTn>
                        </p:par>
                        <p:par>
                          <p:cTn id="129" fill="hold">
                            <p:stCondLst>
                              <p:cond delay="22000"/>
                            </p:stCondLst>
                            <p:childTnLst>
                              <p:par>
                                <p:cTn id="130" presetID="10" presetClass="entr" presetSubtype="0" fill="hold" grpId="0" nodeType="afterEffect">
                                  <p:stCondLst>
                                    <p:cond delay="0"/>
                                  </p:stCondLst>
                                  <p:childTnLst>
                                    <p:set>
                                      <p:cBhvr>
                                        <p:cTn id="131" dur="1" fill="hold">
                                          <p:stCondLst>
                                            <p:cond delay="0"/>
                                          </p:stCondLst>
                                        </p:cTn>
                                        <p:tgtEl>
                                          <p:spTgt spid="1084"/>
                                        </p:tgtEl>
                                        <p:attrNameLst>
                                          <p:attrName>style.visibility</p:attrName>
                                        </p:attrNameLst>
                                      </p:cBhvr>
                                      <p:to>
                                        <p:strVal val="visible"/>
                                      </p:to>
                                    </p:set>
                                    <p:animEffect transition="in" filter="fade">
                                      <p:cBhvr>
                                        <p:cTn id="132" dur="2000"/>
                                        <p:tgtEl>
                                          <p:spTgt spid="1084"/>
                                        </p:tgtEl>
                                      </p:cBhvr>
                                    </p:animEffect>
                                  </p:childTnLst>
                                </p:cTn>
                              </p:par>
                              <p:par>
                                <p:cTn id="133" presetID="3" presetClass="emph" presetSubtype="2" fill="hold" nodeType="withEffect">
                                  <p:stCondLst>
                                    <p:cond delay="0"/>
                                  </p:stCondLst>
                                  <p:childTnLst>
                                    <p:animClr clrSpc="rgb" dir="cw">
                                      <p:cBhvr override="childStyle">
                                        <p:cTn id="134" dur="2000" fill="hold"/>
                                        <p:tgtEl>
                                          <p:spTgt spid="45">
                                            <p:txEl>
                                              <p:pRg st="4" end="4"/>
                                            </p:txEl>
                                          </p:spTgt>
                                        </p:tgtEl>
                                        <p:attrNameLst>
                                          <p:attrName>style.color</p:attrName>
                                        </p:attrNameLst>
                                      </p:cBhvr>
                                      <p:to>
                                        <a:srgbClr val="DC0000"/>
                                      </p:to>
                                    </p:animClr>
                                  </p:childTnLst>
                                </p:cTn>
                              </p:par>
                              <p:par>
                                <p:cTn id="135" presetID="3" presetClass="emph" presetSubtype="2" fill="hold" nodeType="withEffect">
                                  <p:stCondLst>
                                    <p:cond delay="0"/>
                                  </p:stCondLst>
                                  <p:childTnLst>
                                    <p:animClr clrSpc="rgb" dir="cw">
                                      <p:cBhvr override="childStyle">
                                        <p:cTn id="136" dur="2000" fill="hold"/>
                                        <p:tgtEl>
                                          <p:spTgt spid="45">
                                            <p:txEl>
                                              <p:pRg st="3" end="3"/>
                                            </p:txEl>
                                          </p:spTgt>
                                        </p:tgtEl>
                                        <p:attrNameLst>
                                          <p:attrName>style.color</p:attrName>
                                        </p:attrNameLst>
                                      </p:cBhvr>
                                      <p:to>
                                        <a:schemeClr val="tx1"/>
                                      </p:to>
                                    </p:animClr>
                                  </p:childTnLst>
                                </p:cTn>
                              </p:par>
                              <p:par>
                                <p:cTn id="137" presetID="10" presetClass="exit" presetSubtype="0" fill="hold" nodeType="withEffect">
                                  <p:stCondLst>
                                    <p:cond delay="0"/>
                                  </p:stCondLst>
                                  <p:childTnLst>
                                    <p:animEffect transition="out" filter="fade">
                                      <p:cBhvr>
                                        <p:cTn id="138" dur="2000"/>
                                        <p:tgtEl>
                                          <p:spTgt spid="1079"/>
                                        </p:tgtEl>
                                      </p:cBhvr>
                                    </p:animEffect>
                                    <p:set>
                                      <p:cBhvr>
                                        <p:cTn id="139" dur="1" fill="hold">
                                          <p:stCondLst>
                                            <p:cond delay="1999"/>
                                          </p:stCondLst>
                                        </p:cTn>
                                        <p:tgtEl>
                                          <p:spTgt spid="1079"/>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2000"/>
                                        <p:tgtEl>
                                          <p:spTgt spid="1086"/>
                                        </p:tgtEl>
                                      </p:cBhvr>
                                    </p:animEffect>
                                    <p:set>
                                      <p:cBhvr>
                                        <p:cTn id="142" dur="1" fill="hold">
                                          <p:stCondLst>
                                            <p:cond delay="1999"/>
                                          </p:stCondLst>
                                        </p:cTn>
                                        <p:tgtEl>
                                          <p:spTgt spid="1086"/>
                                        </p:tgtEl>
                                        <p:attrNameLst>
                                          <p:attrName>style.visibility</p:attrName>
                                        </p:attrNameLst>
                                      </p:cBhvr>
                                      <p:to>
                                        <p:strVal val="hidden"/>
                                      </p:to>
                                    </p:set>
                                  </p:childTnLst>
                                </p:cTn>
                              </p:par>
                            </p:childTnLst>
                          </p:cTn>
                        </p:par>
                        <p:par>
                          <p:cTn id="143" fill="hold">
                            <p:stCondLst>
                              <p:cond delay="24000"/>
                            </p:stCondLst>
                            <p:childTnLst>
                              <p:par>
                                <p:cTn id="144" presetID="10" presetClass="entr" presetSubtype="0" fill="hold" grpId="0" nodeType="afterEffect">
                                  <p:stCondLst>
                                    <p:cond delay="0"/>
                                  </p:stCondLst>
                                  <p:childTnLst>
                                    <p:set>
                                      <p:cBhvr>
                                        <p:cTn id="145" dur="1" fill="hold">
                                          <p:stCondLst>
                                            <p:cond delay="0"/>
                                          </p:stCondLst>
                                        </p:cTn>
                                        <p:tgtEl>
                                          <p:spTgt spid="1085"/>
                                        </p:tgtEl>
                                        <p:attrNameLst>
                                          <p:attrName>style.visibility</p:attrName>
                                        </p:attrNameLst>
                                      </p:cBhvr>
                                      <p:to>
                                        <p:strVal val="visible"/>
                                      </p:to>
                                    </p:set>
                                    <p:animEffect transition="in" filter="fade">
                                      <p:cBhvr>
                                        <p:cTn id="146" dur="2000"/>
                                        <p:tgtEl>
                                          <p:spTgt spid="1085"/>
                                        </p:tgtEl>
                                      </p:cBhvr>
                                    </p:animEffect>
                                  </p:childTnLst>
                                </p:cTn>
                              </p:par>
                              <p:par>
                                <p:cTn id="147" presetID="3" presetClass="emph" presetSubtype="2" fill="hold" nodeType="withEffect">
                                  <p:stCondLst>
                                    <p:cond delay="0"/>
                                  </p:stCondLst>
                                  <p:childTnLst>
                                    <p:animClr clrSpc="rgb" dir="cw">
                                      <p:cBhvr override="childStyle">
                                        <p:cTn id="148" dur="2000" fill="hold"/>
                                        <p:tgtEl>
                                          <p:spTgt spid="45">
                                            <p:txEl>
                                              <p:pRg st="5" end="5"/>
                                            </p:txEl>
                                          </p:spTgt>
                                        </p:tgtEl>
                                        <p:attrNameLst>
                                          <p:attrName>style.color</p:attrName>
                                        </p:attrNameLst>
                                      </p:cBhvr>
                                      <p:to>
                                        <a:srgbClr val="DC0000"/>
                                      </p:to>
                                    </p:animClr>
                                  </p:childTnLst>
                                </p:cTn>
                              </p:par>
                              <p:par>
                                <p:cTn id="149" presetID="3" presetClass="emph" presetSubtype="2" fill="hold" nodeType="withEffect">
                                  <p:stCondLst>
                                    <p:cond delay="0"/>
                                  </p:stCondLst>
                                  <p:childTnLst>
                                    <p:animClr clrSpc="rgb" dir="cw">
                                      <p:cBhvr override="childStyle">
                                        <p:cTn id="150" dur="2000" fill="hold"/>
                                        <p:tgtEl>
                                          <p:spTgt spid="45">
                                            <p:txEl>
                                              <p:pRg st="4" end="4"/>
                                            </p:txEl>
                                          </p:spTgt>
                                        </p:tgtEl>
                                        <p:attrNameLst>
                                          <p:attrName>style.color</p:attrName>
                                        </p:attrNameLst>
                                      </p:cBhvr>
                                      <p:to>
                                        <a:schemeClr val="tx1"/>
                                      </p:to>
                                    </p:animClr>
                                  </p:childTnLst>
                                </p:cTn>
                              </p:par>
                              <p:par>
                                <p:cTn id="151" presetID="10" presetClass="exit" presetSubtype="0" fill="hold" grpId="1" nodeType="withEffect">
                                  <p:stCondLst>
                                    <p:cond delay="0"/>
                                  </p:stCondLst>
                                  <p:childTnLst>
                                    <p:animEffect transition="out" filter="fade">
                                      <p:cBhvr>
                                        <p:cTn id="152" dur="2000"/>
                                        <p:tgtEl>
                                          <p:spTgt spid="1084"/>
                                        </p:tgtEl>
                                      </p:cBhvr>
                                    </p:animEffect>
                                    <p:set>
                                      <p:cBhvr>
                                        <p:cTn id="153" dur="1" fill="hold">
                                          <p:stCondLst>
                                            <p:cond delay="1999"/>
                                          </p:stCondLst>
                                        </p:cTn>
                                        <p:tgtEl>
                                          <p:spTgt spid="1084"/>
                                        </p:tgtEl>
                                        <p:attrNameLst>
                                          <p:attrName>style.visibility</p:attrName>
                                        </p:attrNameLst>
                                      </p:cBhvr>
                                      <p:to>
                                        <p:strVal val="hidden"/>
                                      </p:to>
                                    </p:set>
                                  </p:childTnLst>
                                </p:cTn>
                              </p:par>
                            </p:childTnLst>
                          </p:cTn>
                        </p:par>
                        <p:par>
                          <p:cTn id="154" fill="hold">
                            <p:stCondLst>
                              <p:cond delay="26000"/>
                            </p:stCondLst>
                            <p:childTnLst>
                              <p:par>
                                <p:cTn id="155" presetID="10" presetClass="entr" presetSubtype="0" fill="hold" grpId="0" nodeType="afterEffect">
                                  <p:stCondLst>
                                    <p:cond delay="0"/>
                                  </p:stCondLst>
                                  <p:childTnLst>
                                    <p:set>
                                      <p:cBhvr>
                                        <p:cTn id="156" dur="1" fill="hold">
                                          <p:stCondLst>
                                            <p:cond delay="0"/>
                                          </p:stCondLst>
                                        </p:cTn>
                                        <p:tgtEl>
                                          <p:spTgt spid="1088"/>
                                        </p:tgtEl>
                                        <p:attrNameLst>
                                          <p:attrName>style.visibility</p:attrName>
                                        </p:attrNameLst>
                                      </p:cBhvr>
                                      <p:to>
                                        <p:strVal val="visible"/>
                                      </p:to>
                                    </p:set>
                                    <p:animEffect transition="in" filter="fade">
                                      <p:cBhvr>
                                        <p:cTn id="157" dur="2000"/>
                                        <p:tgtEl>
                                          <p:spTgt spid="1088"/>
                                        </p:tgtEl>
                                      </p:cBhvr>
                                    </p:animEffect>
                                  </p:childTnLst>
                                </p:cTn>
                              </p:par>
                              <p:par>
                                <p:cTn id="158" presetID="3" presetClass="emph" presetSubtype="2" fill="hold" nodeType="withEffect">
                                  <p:stCondLst>
                                    <p:cond delay="0"/>
                                  </p:stCondLst>
                                  <p:childTnLst>
                                    <p:animClr clrSpc="rgb" dir="cw">
                                      <p:cBhvr override="childStyle">
                                        <p:cTn id="159" dur="2000" fill="hold"/>
                                        <p:tgtEl>
                                          <p:spTgt spid="45">
                                            <p:txEl>
                                              <p:pRg st="6" end="6"/>
                                            </p:txEl>
                                          </p:spTgt>
                                        </p:tgtEl>
                                        <p:attrNameLst>
                                          <p:attrName>style.color</p:attrName>
                                        </p:attrNameLst>
                                      </p:cBhvr>
                                      <p:to>
                                        <a:srgbClr val="DC0000"/>
                                      </p:to>
                                    </p:animClr>
                                  </p:childTnLst>
                                </p:cTn>
                              </p:par>
                              <p:par>
                                <p:cTn id="160" presetID="3" presetClass="emph" presetSubtype="2" fill="hold" nodeType="withEffect">
                                  <p:stCondLst>
                                    <p:cond delay="0"/>
                                  </p:stCondLst>
                                  <p:childTnLst>
                                    <p:animClr clrSpc="rgb" dir="cw">
                                      <p:cBhvr override="childStyle">
                                        <p:cTn id="161" dur="2000" fill="hold"/>
                                        <p:tgtEl>
                                          <p:spTgt spid="45">
                                            <p:txEl>
                                              <p:pRg st="5" end="5"/>
                                            </p:txEl>
                                          </p:spTgt>
                                        </p:tgtEl>
                                        <p:attrNameLst>
                                          <p:attrName>style.color</p:attrName>
                                        </p:attrNameLst>
                                      </p:cBhvr>
                                      <p:to>
                                        <a:schemeClr val="tx1"/>
                                      </p:to>
                                    </p:animClr>
                                  </p:childTnLst>
                                </p:cTn>
                              </p:par>
                              <p:par>
                                <p:cTn id="162" presetID="10" presetClass="exit" presetSubtype="0" fill="hold" grpId="1" nodeType="withEffect">
                                  <p:stCondLst>
                                    <p:cond delay="0"/>
                                  </p:stCondLst>
                                  <p:childTnLst>
                                    <p:animEffect transition="out" filter="fade">
                                      <p:cBhvr>
                                        <p:cTn id="163" dur="2000"/>
                                        <p:tgtEl>
                                          <p:spTgt spid="1085"/>
                                        </p:tgtEl>
                                      </p:cBhvr>
                                    </p:animEffect>
                                    <p:set>
                                      <p:cBhvr>
                                        <p:cTn id="164" dur="1" fill="hold">
                                          <p:stCondLst>
                                            <p:cond delay="1999"/>
                                          </p:stCondLst>
                                        </p:cTn>
                                        <p:tgtEl>
                                          <p:spTgt spid="1085"/>
                                        </p:tgtEl>
                                        <p:attrNameLst>
                                          <p:attrName>style.visibility</p:attrName>
                                        </p:attrNameLst>
                                      </p:cBhvr>
                                      <p:to>
                                        <p:strVal val="hidden"/>
                                      </p:to>
                                    </p:set>
                                  </p:childTnLst>
                                </p:cTn>
                              </p:par>
                            </p:childTnLst>
                          </p:cTn>
                        </p:par>
                        <p:par>
                          <p:cTn id="165" fill="hold">
                            <p:stCondLst>
                              <p:cond delay="28000"/>
                            </p:stCondLst>
                            <p:childTnLst>
                              <p:par>
                                <p:cTn id="166" presetID="10" presetClass="exit" presetSubtype="0" fill="hold" grpId="1" nodeType="afterEffect">
                                  <p:stCondLst>
                                    <p:cond delay="0"/>
                                  </p:stCondLst>
                                  <p:childTnLst>
                                    <p:animEffect transition="out" filter="fade">
                                      <p:cBhvr>
                                        <p:cTn id="167" dur="2000"/>
                                        <p:tgtEl>
                                          <p:spTgt spid="1088"/>
                                        </p:tgtEl>
                                      </p:cBhvr>
                                    </p:animEffect>
                                    <p:set>
                                      <p:cBhvr>
                                        <p:cTn id="168" dur="1" fill="hold">
                                          <p:stCondLst>
                                            <p:cond delay="1999"/>
                                          </p:stCondLst>
                                        </p:cTn>
                                        <p:tgtEl>
                                          <p:spTgt spid="1088"/>
                                        </p:tgtEl>
                                        <p:attrNameLst>
                                          <p:attrName>style.visibility</p:attrName>
                                        </p:attrNameLst>
                                      </p:cBhvr>
                                      <p:to>
                                        <p:strVal val="hidden"/>
                                      </p:to>
                                    </p:set>
                                  </p:childTnLst>
                                </p:cTn>
                              </p:par>
                              <p:par>
                                <p:cTn id="169" presetID="3" presetClass="emph" presetSubtype="2" fill="hold" nodeType="withEffect">
                                  <p:stCondLst>
                                    <p:cond delay="0"/>
                                  </p:stCondLst>
                                  <p:childTnLst>
                                    <p:animClr clrSpc="rgb" dir="cw">
                                      <p:cBhvr override="childStyle">
                                        <p:cTn id="170" dur="2000" fill="hold"/>
                                        <p:tgtEl>
                                          <p:spTgt spid="45">
                                            <p:txEl>
                                              <p:pRg st="6" end="6"/>
                                            </p:txEl>
                                          </p:spTgt>
                                        </p:tgtEl>
                                        <p:attrNameLst>
                                          <p:attrName>style.color</p:attrName>
                                        </p:attrNameLst>
                                      </p:cBhvr>
                                      <p:to>
                                        <a:schemeClr val="tx1"/>
                                      </p:to>
                                    </p:animClr>
                                  </p:childTnLst>
                                </p:cTn>
                              </p:par>
                            </p:childTnLst>
                          </p:cTn>
                        </p:par>
                      </p:childTnLst>
                    </p:cTn>
                  </p:par>
                  <p:par>
                    <p:cTn id="171" fill="hold">
                      <p:stCondLst>
                        <p:cond delay="indefinite"/>
                      </p:stCondLst>
                      <p:childTnLst>
                        <p:par>
                          <p:cTn id="172" fill="hold">
                            <p:stCondLst>
                              <p:cond delay="0"/>
                            </p:stCondLst>
                            <p:childTnLst>
                              <p:par>
                                <p:cTn id="173" presetID="10" presetClass="exit" presetSubtype="0" fill="hold" nodeType="clickEffect">
                                  <p:stCondLst>
                                    <p:cond delay="0"/>
                                  </p:stCondLst>
                                  <p:childTnLst>
                                    <p:animEffect transition="out" filter="fade">
                                      <p:cBhvr>
                                        <p:cTn id="174" dur="2000"/>
                                        <p:tgtEl>
                                          <p:spTgt spid="1026"/>
                                        </p:tgtEl>
                                      </p:cBhvr>
                                    </p:animEffect>
                                    <p:set>
                                      <p:cBhvr>
                                        <p:cTn id="175"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9" grpId="0" animBg="1"/>
      <p:bldP spid="1059" grpId="1" animBg="1"/>
      <p:bldP spid="1072" grpId="0" animBg="1"/>
      <p:bldP spid="1072" grpId="1" animBg="1"/>
      <p:bldP spid="1073" grpId="0" animBg="1"/>
      <p:bldP spid="1073" grpId="1" animBg="1"/>
      <p:bldP spid="1074" grpId="0" animBg="1"/>
      <p:bldP spid="1074" grpId="1" animBg="1"/>
      <p:bldP spid="1075" grpId="0" animBg="1"/>
      <p:bldP spid="1075" grpId="1" animBg="1"/>
      <p:bldP spid="1084" grpId="0" animBg="1"/>
      <p:bldP spid="1084" grpId="1" animBg="1"/>
      <p:bldP spid="1085" grpId="0" animBg="1"/>
      <p:bldP spid="1085" grpId="1" animBg="1"/>
      <p:bldP spid="1086" grpId="0" animBg="1"/>
      <p:bldP spid="1086" grpId="1" animBg="1"/>
      <p:bldP spid="1087" grpId="0" animBg="1"/>
      <p:bldP spid="1087" grpId="1" animBg="1"/>
      <p:bldP spid="1088" grpId="0" animBg="1"/>
      <p:bldP spid="108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Leonard Lopez</a:t>
            </a:r>
          </a:p>
          <a:p>
            <a:r>
              <a:rPr lang="en-US" dirty="0" smtClean="0"/>
              <a:t>Sergio Sandoval</a:t>
            </a:r>
            <a:endParaRPr lang="en-US" dirty="0"/>
          </a:p>
        </p:txBody>
      </p:sp>
      <p:sp>
        <p:nvSpPr>
          <p:cNvPr id="2" name="Title 1"/>
          <p:cNvSpPr>
            <a:spLocks noGrp="1"/>
          </p:cNvSpPr>
          <p:nvPr>
            <p:ph type="ctrTitle"/>
          </p:nvPr>
        </p:nvSpPr>
        <p:spPr/>
        <p:txBody>
          <a:bodyPr/>
          <a:lstStyle/>
          <a:p>
            <a:r>
              <a:rPr lang="en-US" dirty="0" smtClean="0"/>
              <a:t>Using Graph Theory to Reallocate Firefighter Resources</a:t>
            </a:r>
            <a:endParaRPr lang="en-US" dirty="0"/>
          </a:p>
        </p:txBody>
      </p:sp>
    </p:spTree>
    <p:extLst>
      <p:ext uri="{BB962C8B-B14F-4D97-AF65-F5344CB8AC3E}">
        <p14:creationId xmlns:p14="http://schemas.microsoft.com/office/powerpoint/2010/main" val="604599730"/>
      </p:ext>
    </p:extLst>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reu.DIMACS-AD\My Documents\Downloads\fuelmapsd.png"/>
          <p:cNvPicPr>
            <a:picLocks noChangeAspect="1" noChangeArrowheads="1"/>
          </p:cNvPicPr>
          <p:nvPr/>
        </p:nvPicPr>
        <p:blipFill>
          <a:blip r:embed="rId3" cstate="print"/>
          <a:srcRect/>
          <a:stretch>
            <a:fillRect/>
          </a:stretch>
        </p:blipFill>
        <p:spPr bwMode="auto">
          <a:xfrm>
            <a:off x="2698442" y="912063"/>
            <a:ext cx="9115425" cy="5603875"/>
          </a:xfrm>
          <a:prstGeom prst="rect">
            <a:avLst/>
          </a:prstGeom>
          <a:noFill/>
        </p:spPr>
      </p:pic>
      <p:sp>
        <p:nvSpPr>
          <p:cNvPr id="3" name="Title 2"/>
          <p:cNvSpPr>
            <a:spLocks noGrp="1"/>
          </p:cNvSpPr>
          <p:nvPr>
            <p:ph type="title"/>
          </p:nvPr>
        </p:nvSpPr>
        <p:spPr>
          <a:xfrm>
            <a:off x="517221" y="1145758"/>
            <a:ext cx="4164280" cy="1066800"/>
          </a:xfrm>
        </p:spPr>
        <p:txBody>
          <a:bodyPr>
            <a:noAutofit/>
          </a:bodyPr>
          <a:lstStyle/>
          <a:p>
            <a:r>
              <a:rPr lang="en-US" dirty="0" smtClean="0">
                <a:latin typeface="Rockwell" pitchFamily="18" charset="0"/>
              </a:rPr>
              <a:t>Factor: Fuel</a:t>
            </a:r>
            <a:endParaRPr lang="en-US" dirty="0">
              <a:latin typeface="Rockwell" pitchFamily="18" charset="0"/>
            </a:endParaRPr>
          </a:p>
        </p:txBody>
      </p:sp>
      <p:sp>
        <p:nvSpPr>
          <p:cNvPr id="5" name="TextBox 4"/>
          <p:cNvSpPr txBox="1"/>
          <p:nvPr/>
        </p:nvSpPr>
        <p:spPr>
          <a:xfrm>
            <a:off x="520996" y="2445492"/>
            <a:ext cx="3444948" cy="646331"/>
          </a:xfrm>
          <a:prstGeom prst="rect">
            <a:avLst/>
          </a:prstGeom>
          <a:noFill/>
        </p:spPr>
        <p:txBody>
          <a:bodyPr wrap="square" rtlCol="0">
            <a:spAutoFit/>
          </a:bodyPr>
          <a:lstStyle/>
          <a:p>
            <a:r>
              <a:rPr lang="en-US" dirty="0" smtClean="0">
                <a:latin typeface="Rockwell" pitchFamily="18" charset="0"/>
              </a:rPr>
              <a:t>The total amount of available flammable material</a:t>
            </a:r>
            <a:endParaRPr lang="en-US" dirty="0">
              <a:latin typeface="Rockwell"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764" y="846116"/>
            <a:ext cx="3693228" cy="1066800"/>
          </a:xfrm>
        </p:spPr>
        <p:txBody>
          <a:bodyPr>
            <a:noAutofit/>
          </a:bodyPr>
          <a:lstStyle/>
          <a:p>
            <a:r>
              <a:rPr lang="en-US" dirty="0">
                <a:latin typeface="Rockwell" pitchFamily="18" charset="0"/>
              </a:rPr>
              <a:t>F</a:t>
            </a:r>
            <a:r>
              <a:rPr lang="en-US" dirty="0" smtClean="0">
                <a:latin typeface="Rockwell" pitchFamily="18" charset="0"/>
              </a:rPr>
              <a:t>actor: </a:t>
            </a:r>
            <a:br>
              <a:rPr lang="en-US" dirty="0" smtClean="0">
                <a:latin typeface="Rockwell" pitchFamily="18" charset="0"/>
              </a:rPr>
            </a:br>
            <a:r>
              <a:rPr lang="en-US" dirty="0" smtClean="0">
                <a:latin typeface="Rockwell" pitchFamily="18" charset="0"/>
              </a:rPr>
              <a:t>Temperature</a:t>
            </a:r>
            <a:endParaRPr lang="en-US" dirty="0">
              <a:latin typeface="Rockwell" pitchFamily="18" charset="0"/>
            </a:endParaRPr>
          </a:p>
        </p:txBody>
      </p:sp>
      <p:pic>
        <p:nvPicPr>
          <p:cNvPr id="3074" name="Picture 2" descr="http://www.digitalseed.com/images/map_ss_sd.gif"/>
          <p:cNvPicPr>
            <a:picLocks noChangeAspect="1" noChangeArrowheads="1"/>
          </p:cNvPicPr>
          <p:nvPr/>
        </p:nvPicPr>
        <p:blipFill>
          <a:blip r:embed="rId3" cstate="print"/>
          <a:srcRect/>
          <a:stretch>
            <a:fillRect/>
          </a:stretch>
        </p:blipFill>
        <p:spPr bwMode="auto">
          <a:xfrm>
            <a:off x="4892641" y="815460"/>
            <a:ext cx="6724732" cy="5721042"/>
          </a:xfrm>
          <a:prstGeom prst="rect">
            <a:avLst/>
          </a:prstGeom>
          <a:noFill/>
        </p:spPr>
      </p:pic>
      <p:sp>
        <p:nvSpPr>
          <p:cNvPr id="5" name="TextBox 4"/>
          <p:cNvSpPr txBox="1"/>
          <p:nvPr/>
        </p:nvSpPr>
        <p:spPr>
          <a:xfrm>
            <a:off x="637953" y="2339162"/>
            <a:ext cx="3540642" cy="3970318"/>
          </a:xfrm>
          <a:prstGeom prst="rect">
            <a:avLst/>
          </a:prstGeom>
          <a:noFill/>
        </p:spPr>
        <p:txBody>
          <a:bodyPr wrap="square" rtlCol="0">
            <a:spAutoFit/>
          </a:bodyPr>
          <a:lstStyle/>
          <a:p>
            <a:r>
              <a:rPr lang="en-US" sz="2800" dirty="0" smtClean="0">
                <a:solidFill>
                  <a:srgbClr val="000000"/>
                </a:solidFill>
                <a:latin typeface="Rockwell" pitchFamily="18" charset="0"/>
              </a:rPr>
              <a:t>Air temperature has a direct influence on fire behavior because of the heat requirements for ignition and continuing the combustion process.</a:t>
            </a:r>
            <a:endParaRPr lang="en-US" sz="2800" dirty="0">
              <a:latin typeface="Rockwell"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3975" y="988625"/>
            <a:ext cx="10972800" cy="1066800"/>
          </a:xfrm>
        </p:spPr>
        <p:txBody>
          <a:bodyPr/>
          <a:lstStyle/>
          <a:p>
            <a:r>
              <a:rPr lang="en-US" dirty="0" smtClean="0"/>
              <a:t>Factor: Altitude</a:t>
            </a:r>
            <a:endParaRPr lang="en-US" dirty="0"/>
          </a:p>
        </p:txBody>
      </p:sp>
      <p:pic>
        <p:nvPicPr>
          <p:cNvPr id="92162" name="Picture 2" descr="http://geologycafe.com/california/pp1515/chapter4/fig4-21.jpg"/>
          <p:cNvPicPr>
            <a:picLocks noChangeAspect="1" noChangeArrowheads="1"/>
          </p:cNvPicPr>
          <p:nvPr/>
        </p:nvPicPr>
        <p:blipFill>
          <a:blip r:embed="rId3" cstate="print"/>
          <a:srcRect/>
          <a:stretch>
            <a:fillRect/>
          </a:stretch>
        </p:blipFill>
        <p:spPr bwMode="auto">
          <a:xfrm>
            <a:off x="2851273" y="2112825"/>
            <a:ext cx="9144000" cy="4495800"/>
          </a:xfrm>
          <a:prstGeom prst="rect">
            <a:avLst/>
          </a:prstGeom>
          <a:noFill/>
        </p:spPr>
      </p:pic>
      <p:sp>
        <p:nvSpPr>
          <p:cNvPr id="5" name="TextBox 4"/>
          <p:cNvSpPr txBox="1"/>
          <p:nvPr/>
        </p:nvSpPr>
        <p:spPr>
          <a:xfrm>
            <a:off x="318976" y="3147251"/>
            <a:ext cx="2530550" cy="1754326"/>
          </a:xfrm>
          <a:prstGeom prst="rect">
            <a:avLst/>
          </a:prstGeom>
          <a:noFill/>
        </p:spPr>
        <p:txBody>
          <a:bodyPr wrap="square" rtlCol="0">
            <a:spAutoFit/>
          </a:bodyPr>
          <a:lstStyle/>
          <a:p>
            <a:r>
              <a:rPr lang="en-US" dirty="0" smtClean="0">
                <a:latin typeface="Rockwell" pitchFamily="18" charset="0"/>
              </a:rPr>
              <a:t>At higher altitude: the flame height and </a:t>
            </a:r>
          </a:p>
          <a:p>
            <a:r>
              <a:rPr lang="en-US" dirty="0" smtClean="0">
                <a:latin typeface="Rockwell" pitchFamily="18" charset="0"/>
              </a:rPr>
              <a:t>flame spread rate decreases, but the flame temperature </a:t>
            </a:r>
          </a:p>
          <a:p>
            <a:r>
              <a:rPr lang="en-US" dirty="0">
                <a:latin typeface="Rockwell" pitchFamily="18" charset="0"/>
              </a:rPr>
              <a:t>i</a:t>
            </a:r>
            <a:r>
              <a:rPr lang="en-US" dirty="0" smtClean="0">
                <a:latin typeface="Rockwell" pitchFamily="18" charset="0"/>
              </a:rPr>
              <a:t>ncreases.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firefighterce.com/images/firefighter.jpg"/>
          <p:cNvPicPr>
            <a:picLocks noChangeAspect="1" noChangeArrowheads="1"/>
          </p:cNvPicPr>
          <p:nvPr/>
        </p:nvPicPr>
        <p:blipFill>
          <a:blip r:embed="rId3" cstate="print"/>
          <a:srcRect/>
          <a:stretch>
            <a:fillRect/>
          </a:stretch>
        </p:blipFill>
        <p:spPr bwMode="auto">
          <a:xfrm>
            <a:off x="9697703" y="1010093"/>
            <a:ext cx="2547462" cy="4931956"/>
          </a:xfrm>
          <a:prstGeom prst="rect">
            <a:avLst/>
          </a:prstGeom>
          <a:noFill/>
        </p:spPr>
      </p:pic>
      <p:sp>
        <p:nvSpPr>
          <p:cNvPr id="306" name="TextBox 305"/>
          <p:cNvSpPr txBox="1"/>
          <p:nvPr/>
        </p:nvSpPr>
        <p:spPr>
          <a:xfrm>
            <a:off x="350875" y="4678326"/>
            <a:ext cx="2732567" cy="1200329"/>
          </a:xfrm>
          <a:prstGeom prst="rect">
            <a:avLst/>
          </a:prstGeom>
          <a:noFill/>
        </p:spPr>
        <p:txBody>
          <a:bodyPr wrap="square" rtlCol="0">
            <a:spAutoFit/>
          </a:bodyPr>
          <a:lstStyle/>
          <a:p>
            <a:r>
              <a:rPr lang="en-US" dirty="0" smtClean="0">
                <a:solidFill>
                  <a:srgbClr val="000000"/>
                </a:solidFill>
                <a:latin typeface="Rockwell" pitchFamily="18" charset="0"/>
              </a:rPr>
              <a:t>Wind has a strong effect on fire behavior due to the fanning effect on the fire.</a:t>
            </a:r>
            <a:endParaRPr lang="en-US" dirty="0">
              <a:latin typeface="Rockwell" pitchFamily="18" charset="0"/>
            </a:endParaRPr>
          </a:p>
        </p:txBody>
      </p:sp>
      <p:sp>
        <p:nvSpPr>
          <p:cNvPr id="307" name="TextBox 306"/>
          <p:cNvSpPr txBox="1"/>
          <p:nvPr/>
        </p:nvSpPr>
        <p:spPr>
          <a:xfrm>
            <a:off x="669855" y="2998380"/>
            <a:ext cx="1871329" cy="1323439"/>
          </a:xfrm>
          <a:prstGeom prst="rect">
            <a:avLst/>
          </a:prstGeom>
          <a:noFill/>
        </p:spPr>
        <p:txBody>
          <a:bodyPr wrap="square" rtlCol="0">
            <a:spAutoFit/>
          </a:bodyPr>
          <a:lstStyle/>
          <a:p>
            <a:pPr>
              <a:spcBef>
                <a:spcPct val="0"/>
              </a:spcBef>
            </a:pPr>
            <a:r>
              <a:rPr lang="en-US" sz="4000" dirty="0" smtClean="0">
                <a:solidFill>
                  <a:schemeClr val="tx2"/>
                </a:solidFill>
                <a:latin typeface="Rockwell" pitchFamily="18" charset="0"/>
                <a:ea typeface="+mj-ea"/>
                <a:cs typeface="+mj-cs"/>
              </a:rPr>
              <a:t>Factor: Wind</a:t>
            </a:r>
          </a:p>
        </p:txBody>
      </p:sp>
      <p:grpSp>
        <p:nvGrpSpPr>
          <p:cNvPr id="312" name="Group 311"/>
          <p:cNvGrpSpPr/>
          <p:nvPr/>
        </p:nvGrpSpPr>
        <p:grpSpPr>
          <a:xfrm>
            <a:off x="2151648" y="691820"/>
            <a:ext cx="7888705" cy="6033834"/>
            <a:chOff x="2151648" y="691820"/>
            <a:chExt cx="7888705" cy="6033834"/>
          </a:xfrm>
        </p:grpSpPr>
        <p:grpSp>
          <p:nvGrpSpPr>
            <p:cNvPr id="4" name="Group 3"/>
            <p:cNvGrpSpPr>
              <a:grpSpLocks/>
            </p:cNvGrpSpPr>
            <p:nvPr/>
          </p:nvGrpSpPr>
          <p:grpSpPr bwMode="auto">
            <a:xfrm rot="120000">
              <a:off x="2151648" y="691820"/>
              <a:ext cx="7888705" cy="6033834"/>
              <a:chOff x="1665" y="2016"/>
              <a:chExt cx="8927" cy="6606"/>
            </a:xfrm>
          </p:grpSpPr>
          <p:cxnSp>
            <p:nvCxnSpPr>
              <p:cNvPr id="5" name="AutoShape 4"/>
              <p:cNvCxnSpPr>
                <a:cxnSpLocks noChangeShapeType="1"/>
              </p:cNvCxnSpPr>
              <p:nvPr/>
            </p:nvCxnSpPr>
            <p:spPr bwMode="auto">
              <a:xfrm flipV="1">
                <a:off x="1665" y="2016"/>
                <a:ext cx="8671" cy="301"/>
              </a:xfrm>
              <a:prstGeom prst="straightConnector1">
                <a:avLst/>
              </a:prstGeom>
              <a:noFill/>
              <a:ln w="9525">
                <a:solidFill>
                  <a:srgbClr val="000000"/>
                </a:solidFill>
                <a:round/>
                <a:headEnd/>
                <a:tailEnd/>
              </a:ln>
            </p:spPr>
          </p:cxnSp>
          <p:cxnSp>
            <p:nvCxnSpPr>
              <p:cNvPr id="6" name="AutoShape 5"/>
              <p:cNvCxnSpPr>
                <a:cxnSpLocks noChangeShapeType="1"/>
              </p:cNvCxnSpPr>
              <p:nvPr/>
            </p:nvCxnSpPr>
            <p:spPr bwMode="auto">
              <a:xfrm>
                <a:off x="1665" y="2317"/>
                <a:ext cx="49" cy="1597"/>
              </a:xfrm>
              <a:prstGeom prst="straightConnector1">
                <a:avLst/>
              </a:prstGeom>
              <a:noFill/>
              <a:ln w="9525">
                <a:solidFill>
                  <a:srgbClr val="000000"/>
                </a:solidFill>
                <a:round/>
                <a:headEnd/>
                <a:tailEnd/>
              </a:ln>
            </p:spPr>
          </p:cxnSp>
          <p:cxnSp>
            <p:nvCxnSpPr>
              <p:cNvPr id="7" name="AutoShape 6"/>
              <p:cNvCxnSpPr>
                <a:cxnSpLocks noChangeShapeType="1"/>
              </p:cNvCxnSpPr>
              <p:nvPr/>
            </p:nvCxnSpPr>
            <p:spPr bwMode="auto">
              <a:xfrm flipV="1">
                <a:off x="1714" y="3622"/>
                <a:ext cx="8693" cy="292"/>
              </a:xfrm>
              <a:prstGeom prst="straightConnector1">
                <a:avLst/>
              </a:prstGeom>
              <a:noFill/>
              <a:ln w="9525">
                <a:solidFill>
                  <a:srgbClr val="000000"/>
                </a:solidFill>
                <a:round/>
                <a:headEnd/>
                <a:tailEnd/>
              </a:ln>
            </p:spPr>
          </p:cxnSp>
          <p:cxnSp>
            <p:nvCxnSpPr>
              <p:cNvPr id="8" name="AutoShape 7"/>
              <p:cNvCxnSpPr>
                <a:cxnSpLocks noChangeShapeType="1"/>
              </p:cNvCxnSpPr>
              <p:nvPr/>
            </p:nvCxnSpPr>
            <p:spPr bwMode="auto">
              <a:xfrm>
                <a:off x="10336" y="2016"/>
                <a:ext cx="256" cy="5582"/>
              </a:xfrm>
              <a:prstGeom prst="straightConnector1">
                <a:avLst/>
              </a:prstGeom>
              <a:noFill/>
              <a:ln w="9525">
                <a:solidFill>
                  <a:srgbClr val="000000"/>
                </a:solidFill>
                <a:round/>
                <a:headEnd/>
                <a:tailEnd/>
              </a:ln>
            </p:spPr>
          </p:cxnSp>
          <p:cxnSp>
            <p:nvCxnSpPr>
              <p:cNvPr id="9" name="AutoShape 8"/>
              <p:cNvCxnSpPr>
                <a:cxnSpLocks noChangeShapeType="1"/>
              </p:cNvCxnSpPr>
              <p:nvPr/>
            </p:nvCxnSpPr>
            <p:spPr bwMode="auto">
              <a:xfrm flipV="1">
                <a:off x="1683" y="2827"/>
                <a:ext cx="8671" cy="292"/>
              </a:xfrm>
              <a:prstGeom prst="straightConnector1">
                <a:avLst/>
              </a:prstGeom>
              <a:noFill/>
              <a:ln w="9525">
                <a:solidFill>
                  <a:srgbClr val="000000"/>
                </a:solidFill>
                <a:round/>
                <a:headEnd/>
                <a:tailEnd/>
              </a:ln>
            </p:spPr>
          </p:cxnSp>
          <p:cxnSp>
            <p:nvCxnSpPr>
              <p:cNvPr id="10" name="AutoShape 9"/>
              <p:cNvCxnSpPr>
                <a:cxnSpLocks noChangeShapeType="1"/>
              </p:cNvCxnSpPr>
              <p:nvPr/>
            </p:nvCxnSpPr>
            <p:spPr bwMode="auto">
              <a:xfrm flipV="1">
                <a:off x="2394" y="4417"/>
                <a:ext cx="8066" cy="265"/>
              </a:xfrm>
              <a:prstGeom prst="straightConnector1">
                <a:avLst/>
              </a:prstGeom>
              <a:noFill/>
              <a:ln w="9525">
                <a:solidFill>
                  <a:srgbClr val="000000"/>
                </a:solidFill>
                <a:round/>
                <a:headEnd/>
                <a:tailEnd/>
              </a:ln>
            </p:spPr>
          </p:cxnSp>
          <p:cxnSp>
            <p:nvCxnSpPr>
              <p:cNvPr id="11" name="AutoShape 10"/>
              <p:cNvCxnSpPr>
                <a:cxnSpLocks noChangeShapeType="1"/>
              </p:cNvCxnSpPr>
              <p:nvPr/>
            </p:nvCxnSpPr>
            <p:spPr bwMode="auto">
              <a:xfrm flipV="1">
                <a:off x="3092" y="5203"/>
                <a:ext cx="7368" cy="265"/>
              </a:xfrm>
              <a:prstGeom prst="straightConnector1">
                <a:avLst/>
              </a:prstGeom>
              <a:noFill/>
              <a:ln w="9525">
                <a:solidFill>
                  <a:srgbClr val="000000"/>
                </a:solidFill>
                <a:round/>
                <a:headEnd/>
                <a:tailEnd/>
              </a:ln>
            </p:spPr>
          </p:cxnSp>
          <p:cxnSp>
            <p:nvCxnSpPr>
              <p:cNvPr id="12" name="AutoShape 11"/>
              <p:cNvCxnSpPr>
                <a:cxnSpLocks noChangeShapeType="1"/>
              </p:cNvCxnSpPr>
              <p:nvPr/>
            </p:nvCxnSpPr>
            <p:spPr bwMode="auto">
              <a:xfrm flipV="1">
                <a:off x="3551" y="5999"/>
                <a:ext cx="6962" cy="256"/>
              </a:xfrm>
              <a:prstGeom prst="straightConnector1">
                <a:avLst/>
              </a:prstGeom>
              <a:noFill/>
              <a:ln w="9525">
                <a:solidFill>
                  <a:srgbClr val="000000"/>
                </a:solidFill>
                <a:round/>
                <a:headEnd/>
                <a:tailEnd/>
              </a:ln>
            </p:spPr>
          </p:cxnSp>
          <p:cxnSp>
            <p:nvCxnSpPr>
              <p:cNvPr id="13" name="AutoShape 12"/>
              <p:cNvCxnSpPr>
                <a:cxnSpLocks noChangeShapeType="1"/>
              </p:cNvCxnSpPr>
              <p:nvPr/>
            </p:nvCxnSpPr>
            <p:spPr bwMode="auto">
              <a:xfrm flipV="1">
                <a:off x="3578" y="6794"/>
                <a:ext cx="6962" cy="256"/>
              </a:xfrm>
              <a:prstGeom prst="straightConnector1">
                <a:avLst/>
              </a:prstGeom>
              <a:noFill/>
              <a:ln w="9525">
                <a:solidFill>
                  <a:srgbClr val="000000"/>
                </a:solidFill>
                <a:round/>
                <a:headEnd/>
                <a:tailEnd/>
              </a:ln>
            </p:spPr>
          </p:cxnSp>
          <p:cxnSp>
            <p:nvCxnSpPr>
              <p:cNvPr id="14" name="AutoShape 13"/>
              <p:cNvCxnSpPr>
                <a:cxnSpLocks noChangeShapeType="1"/>
              </p:cNvCxnSpPr>
              <p:nvPr/>
            </p:nvCxnSpPr>
            <p:spPr bwMode="auto">
              <a:xfrm flipV="1">
                <a:off x="3781" y="7642"/>
                <a:ext cx="5442" cy="194"/>
              </a:xfrm>
              <a:prstGeom prst="straightConnector1">
                <a:avLst/>
              </a:prstGeom>
              <a:noFill/>
              <a:ln w="9525">
                <a:solidFill>
                  <a:srgbClr val="000000"/>
                </a:solidFill>
                <a:round/>
                <a:headEnd/>
                <a:tailEnd/>
              </a:ln>
            </p:spPr>
          </p:cxnSp>
          <p:cxnSp>
            <p:nvCxnSpPr>
              <p:cNvPr id="15" name="AutoShape 14"/>
              <p:cNvCxnSpPr>
                <a:cxnSpLocks noChangeShapeType="1"/>
              </p:cNvCxnSpPr>
              <p:nvPr/>
            </p:nvCxnSpPr>
            <p:spPr bwMode="auto">
              <a:xfrm flipV="1">
                <a:off x="4400" y="8446"/>
                <a:ext cx="4867" cy="176"/>
              </a:xfrm>
              <a:prstGeom prst="straightConnector1">
                <a:avLst/>
              </a:prstGeom>
              <a:noFill/>
              <a:ln w="9525">
                <a:solidFill>
                  <a:srgbClr val="000000"/>
                </a:solidFill>
                <a:round/>
                <a:headEnd/>
                <a:tailEnd/>
              </a:ln>
            </p:spPr>
          </p:cxnSp>
          <p:cxnSp>
            <p:nvCxnSpPr>
              <p:cNvPr id="16" name="AutoShape 15"/>
              <p:cNvCxnSpPr>
                <a:cxnSpLocks noChangeShapeType="1"/>
              </p:cNvCxnSpPr>
              <p:nvPr/>
            </p:nvCxnSpPr>
            <p:spPr bwMode="auto">
              <a:xfrm>
                <a:off x="9674" y="2043"/>
                <a:ext cx="229" cy="5626"/>
              </a:xfrm>
              <a:prstGeom prst="straightConnector1">
                <a:avLst/>
              </a:prstGeom>
              <a:noFill/>
              <a:ln w="9525">
                <a:solidFill>
                  <a:srgbClr val="000000"/>
                </a:solidFill>
                <a:round/>
                <a:headEnd/>
                <a:tailEnd/>
              </a:ln>
            </p:spPr>
          </p:cxnSp>
          <p:cxnSp>
            <p:nvCxnSpPr>
              <p:cNvPr id="17" name="AutoShape 16"/>
              <p:cNvCxnSpPr>
                <a:cxnSpLocks noChangeShapeType="1"/>
              </p:cNvCxnSpPr>
              <p:nvPr/>
            </p:nvCxnSpPr>
            <p:spPr bwMode="auto">
              <a:xfrm>
                <a:off x="9006" y="2059"/>
                <a:ext cx="261" cy="6403"/>
              </a:xfrm>
              <a:prstGeom prst="straightConnector1">
                <a:avLst/>
              </a:prstGeom>
              <a:noFill/>
              <a:ln w="9525">
                <a:solidFill>
                  <a:srgbClr val="000000"/>
                </a:solidFill>
                <a:round/>
                <a:headEnd/>
                <a:tailEnd/>
              </a:ln>
            </p:spPr>
          </p:cxnSp>
          <p:cxnSp>
            <p:nvCxnSpPr>
              <p:cNvPr id="18" name="AutoShape 17"/>
              <p:cNvCxnSpPr>
                <a:cxnSpLocks noChangeShapeType="1"/>
              </p:cNvCxnSpPr>
              <p:nvPr/>
            </p:nvCxnSpPr>
            <p:spPr bwMode="auto">
              <a:xfrm>
                <a:off x="8340" y="2106"/>
                <a:ext cx="250" cy="6356"/>
              </a:xfrm>
              <a:prstGeom prst="straightConnector1">
                <a:avLst/>
              </a:prstGeom>
              <a:noFill/>
              <a:ln w="9525">
                <a:solidFill>
                  <a:srgbClr val="000000"/>
                </a:solidFill>
                <a:round/>
                <a:headEnd/>
                <a:tailEnd/>
              </a:ln>
            </p:spPr>
          </p:cxnSp>
          <p:cxnSp>
            <p:nvCxnSpPr>
              <p:cNvPr id="19" name="AutoShape 18"/>
              <p:cNvCxnSpPr>
                <a:cxnSpLocks noChangeShapeType="1"/>
              </p:cNvCxnSpPr>
              <p:nvPr/>
            </p:nvCxnSpPr>
            <p:spPr bwMode="auto">
              <a:xfrm flipV="1">
                <a:off x="9251" y="7598"/>
                <a:ext cx="1325" cy="168"/>
              </a:xfrm>
              <a:prstGeom prst="straightConnector1">
                <a:avLst/>
              </a:prstGeom>
              <a:noFill/>
              <a:ln w="9525">
                <a:solidFill>
                  <a:srgbClr val="000000"/>
                </a:solidFill>
                <a:round/>
                <a:headEnd/>
                <a:tailEnd/>
              </a:ln>
            </p:spPr>
          </p:cxnSp>
          <p:cxnSp>
            <p:nvCxnSpPr>
              <p:cNvPr id="20" name="AutoShape 19"/>
              <p:cNvCxnSpPr>
                <a:cxnSpLocks noChangeShapeType="1"/>
              </p:cNvCxnSpPr>
              <p:nvPr/>
            </p:nvCxnSpPr>
            <p:spPr bwMode="auto">
              <a:xfrm flipH="1" flipV="1">
                <a:off x="7674" y="2106"/>
                <a:ext cx="234" cy="6401"/>
              </a:xfrm>
              <a:prstGeom prst="straightConnector1">
                <a:avLst/>
              </a:prstGeom>
              <a:noFill/>
              <a:ln w="9525">
                <a:solidFill>
                  <a:srgbClr val="000000"/>
                </a:solidFill>
                <a:round/>
                <a:headEnd/>
                <a:tailEnd/>
              </a:ln>
            </p:spPr>
          </p:cxnSp>
          <p:cxnSp>
            <p:nvCxnSpPr>
              <p:cNvPr id="21" name="AutoShape 20"/>
              <p:cNvCxnSpPr>
                <a:cxnSpLocks noChangeShapeType="1"/>
              </p:cNvCxnSpPr>
              <p:nvPr/>
            </p:nvCxnSpPr>
            <p:spPr bwMode="auto">
              <a:xfrm>
                <a:off x="7009" y="2130"/>
                <a:ext cx="224" cy="6401"/>
              </a:xfrm>
              <a:prstGeom prst="straightConnector1">
                <a:avLst/>
              </a:prstGeom>
              <a:noFill/>
              <a:ln w="9525">
                <a:solidFill>
                  <a:srgbClr val="000000"/>
                </a:solidFill>
                <a:round/>
                <a:headEnd/>
                <a:tailEnd/>
              </a:ln>
            </p:spPr>
          </p:cxnSp>
          <p:cxnSp>
            <p:nvCxnSpPr>
              <p:cNvPr id="22" name="AutoShape 21"/>
              <p:cNvCxnSpPr>
                <a:cxnSpLocks noChangeShapeType="1"/>
              </p:cNvCxnSpPr>
              <p:nvPr/>
            </p:nvCxnSpPr>
            <p:spPr bwMode="auto">
              <a:xfrm>
                <a:off x="6343" y="2146"/>
                <a:ext cx="208" cy="6401"/>
              </a:xfrm>
              <a:prstGeom prst="straightConnector1">
                <a:avLst/>
              </a:prstGeom>
              <a:noFill/>
              <a:ln w="9525">
                <a:solidFill>
                  <a:srgbClr val="000000"/>
                </a:solidFill>
                <a:round/>
                <a:headEnd/>
                <a:tailEnd/>
              </a:ln>
            </p:spPr>
          </p:cxnSp>
          <p:cxnSp>
            <p:nvCxnSpPr>
              <p:cNvPr id="23" name="AutoShape 22"/>
              <p:cNvCxnSpPr>
                <a:cxnSpLocks noChangeShapeType="1"/>
              </p:cNvCxnSpPr>
              <p:nvPr/>
            </p:nvCxnSpPr>
            <p:spPr bwMode="auto">
              <a:xfrm>
                <a:off x="5668" y="2170"/>
                <a:ext cx="217" cy="6401"/>
              </a:xfrm>
              <a:prstGeom prst="straightConnector1">
                <a:avLst/>
              </a:prstGeom>
              <a:noFill/>
              <a:ln w="9525">
                <a:solidFill>
                  <a:srgbClr val="000000"/>
                </a:solidFill>
                <a:round/>
                <a:headEnd/>
                <a:tailEnd/>
              </a:ln>
            </p:spPr>
          </p:cxnSp>
          <p:cxnSp>
            <p:nvCxnSpPr>
              <p:cNvPr id="24" name="AutoShape 23"/>
              <p:cNvCxnSpPr>
                <a:cxnSpLocks noChangeShapeType="1"/>
              </p:cNvCxnSpPr>
              <p:nvPr/>
            </p:nvCxnSpPr>
            <p:spPr bwMode="auto">
              <a:xfrm>
                <a:off x="5011" y="2194"/>
                <a:ext cx="200" cy="6401"/>
              </a:xfrm>
              <a:prstGeom prst="straightConnector1">
                <a:avLst/>
              </a:prstGeom>
              <a:noFill/>
              <a:ln w="9525">
                <a:solidFill>
                  <a:srgbClr val="000000"/>
                </a:solidFill>
                <a:round/>
                <a:headEnd/>
                <a:tailEnd/>
              </a:ln>
            </p:spPr>
          </p:cxnSp>
          <p:cxnSp>
            <p:nvCxnSpPr>
              <p:cNvPr id="25" name="AutoShape 24"/>
              <p:cNvCxnSpPr>
                <a:cxnSpLocks noChangeShapeType="1"/>
              </p:cNvCxnSpPr>
              <p:nvPr/>
            </p:nvCxnSpPr>
            <p:spPr bwMode="auto">
              <a:xfrm>
                <a:off x="4337" y="2232"/>
                <a:ext cx="166" cy="5564"/>
              </a:xfrm>
              <a:prstGeom prst="straightConnector1">
                <a:avLst/>
              </a:prstGeom>
              <a:noFill/>
              <a:ln w="9525">
                <a:solidFill>
                  <a:srgbClr val="000000"/>
                </a:solidFill>
                <a:round/>
                <a:headEnd/>
                <a:tailEnd/>
              </a:ln>
            </p:spPr>
          </p:cxnSp>
          <p:cxnSp>
            <p:nvCxnSpPr>
              <p:cNvPr id="26" name="AutoShape 25"/>
              <p:cNvCxnSpPr>
                <a:cxnSpLocks noChangeShapeType="1"/>
              </p:cNvCxnSpPr>
              <p:nvPr/>
            </p:nvCxnSpPr>
            <p:spPr bwMode="auto">
              <a:xfrm>
                <a:off x="3671" y="2256"/>
                <a:ext cx="110" cy="3170"/>
              </a:xfrm>
              <a:prstGeom prst="straightConnector1">
                <a:avLst/>
              </a:prstGeom>
              <a:noFill/>
              <a:ln w="9525">
                <a:solidFill>
                  <a:srgbClr val="000000"/>
                </a:solidFill>
                <a:round/>
                <a:headEnd/>
                <a:tailEnd/>
              </a:ln>
            </p:spPr>
          </p:cxnSp>
          <p:cxnSp>
            <p:nvCxnSpPr>
              <p:cNvPr id="27" name="AutoShape 26"/>
              <p:cNvCxnSpPr>
                <a:cxnSpLocks noChangeShapeType="1"/>
              </p:cNvCxnSpPr>
              <p:nvPr/>
            </p:nvCxnSpPr>
            <p:spPr bwMode="auto">
              <a:xfrm>
                <a:off x="3005" y="2264"/>
                <a:ext cx="87" cy="3212"/>
              </a:xfrm>
              <a:prstGeom prst="straightConnector1">
                <a:avLst/>
              </a:prstGeom>
              <a:noFill/>
              <a:ln w="9525">
                <a:solidFill>
                  <a:srgbClr val="000000"/>
                </a:solidFill>
                <a:round/>
                <a:headEnd/>
                <a:tailEnd/>
              </a:ln>
            </p:spPr>
          </p:cxnSp>
          <p:cxnSp>
            <p:nvCxnSpPr>
              <p:cNvPr id="28" name="AutoShape 27"/>
              <p:cNvCxnSpPr>
                <a:cxnSpLocks noChangeShapeType="1"/>
              </p:cNvCxnSpPr>
              <p:nvPr/>
            </p:nvCxnSpPr>
            <p:spPr bwMode="auto">
              <a:xfrm>
                <a:off x="2331" y="2317"/>
                <a:ext cx="63" cy="2365"/>
              </a:xfrm>
              <a:prstGeom prst="straightConnector1">
                <a:avLst/>
              </a:prstGeom>
              <a:noFill/>
              <a:ln w="9525">
                <a:solidFill>
                  <a:srgbClr val="000000"/>
                </a:solidFill>
                <a:round/>
                <a:headEnd/>
                <a:tailEnd/>
              </a:ln>
            </p:spPr>
          </p:cxnSp>
          <p:cxnSp>
            <p:nvCxnSpPr>
              <p:cNvPr id="29" name="AutoShape 28"/>
              <p:cNvCxnSpPr>
                <a:cxnSpLocks noChangeShapeType="1"/>
              </p:cNvCxnSpPr>
              <p:nvPr/>
            </p:nvCxnSpPr>
            <p:spPr bwMode="auto">
              <a:xfrm>
                <a:off x="3578" y="5468"/>
                <a:ext cx="43" cy="787"/>
              </a:xfrm>
              <a:prstGeom prst="straightConnector1">
                <a:avLst/>
              </a:prstGeom>
              <a:noFill/>
              <a:ln w="9525">
                <a:solidFill>
                  <a:srgbClr val="000000"/>
                </a:solidFill>
                <a:round/>
                <a:headEnd/>
                <a:tailEnd/>
              </a:ln>
            </p:spPr>
          </p:cxnSp>
          <p:cxnSp>
            <p:nvCxnSpPr>
              <p:cNvPr id="30" name="AutoShape 29"/>
              <p:cNvCxnSpPr>
                <a:cxnSpLocks noChangeShapeType="1"/>
              </p:cNvCxnSpPr>
              <p:nvPr/>
            </p:nvCxnSpPr>
            <p:spPr bwMode="auto">
              <a:xfrm>
                <a:off x="3551" y="6255"/>
                <a:ext cx="27" cy="795"/>
              </a:xfrm>
              <a:prstGeom prst="straightConnector1">
                <a:avLst/>
              </a:prstGeom>
              <a:noFill/>
              <a:ln w="9525">
                <a:solidFill>
                  <a:srgbClr val="000000"/>
                </a:solidFill>
                <a:round/>
                <a:headEnd/>
                <a:tailEnd/>
              </a:ln>
            </p:spPr>
          </p:cxnSp>
          <p:cxnSp>
            <p:nvCxnSpPr>
              <p:cNvPr id="31" name="AutoShape 30"/>
              <p:cNvCxnSpPr>
                <a:cxnSpLocks noChangeShapeType="1"/>
              </p:cNvCxnSpPr>
              <p:nvPr/>
            </p:nvCxnSpPr>
            <p:spPr bwMode="auto">
              <a:xfrm>
                <a:off x="3781" y="7050"/>
                <a:ext cx="0" cy="786"/>
              </a:xfrm>
              <a:prstGeom prst="straightConnector1">
                <a:avLst/>
              </a:prstGeom>
              <a:noFill/>
              <a:ln w="9525">
                <a:solidFill>
                  <a:srgbClr val="000000"/>
                </a:solidFill>
                <a:round/>
                <a:headEnd/>
                <a:tailEnd/>
              </a:ln>
            </p:spPr>
          </p:cxnSp>
          <p:cxnSp>
            <p:nvCxnSpPr>
              <p:cNvPr id="32" name="AutoShape 31"/>
              <p:cNvCxnSpPr>
                <a:cxnSpLocks noChangeShapeType="1"/>
              </p:cNvCxnSpPr>
              <p:nvPr/>
            </p:nvCxnSpPr>
            <p:spPr bwMode="auto">
              <a:xfrm>
                <a:off x="4400" y="7836"/>
                <a:ext cx="1" cy="786"/>
              </a:xfrm>
              <a:prstGeom prst="straightConnector1">
                <a:avLst/>
              </a:prstGeom>
              <a:noFill/>
              <a:ln w="9525">
                <a:solidFill>
                  <a:srgbClr val="000000"/>
                </a:solidFill>
                <a:round/>
                <a:headEnd/>
                <a:tailEnd/>
              </a:ln>
            </p:spPr>
          </p:cxnSp>
        </p:grpSp>
        <p:grpSp>
          <p:nvGrpSpPr>
            <p:cNvPr id="311" name="Group 310"/>
            <p:cNvGrpSpPr/>
            <p:nvPr/>
          </p:nvGrpSpPr>
          <p:grpSpPr>
            <a:xfrm>
              <a:off x="2234434" y="821141"/>
              <a:ext cx="7433478" cy="5832144"/>
              <a:chOff x="2234434" y="821141"/>
              <a:chExt cx="7433478" cy="5832144"/>
            </a:xfrm>
          </p:grpSpPr>
          <p:grpSp>
            <p:nvGrpSpPr>
              <p:cNvPr id="40" name="Group 39"/>
              <p:cNvGrpSpPr/>
              <p:nvPr/>
            </p:nvGrpSpPr>
            <p:grpSpPr>
              <a:xfrm>
                <a:off x="2234434" y="1173707"/>
                <a:ext cx="307073" cy="382138"/>
                <a:chOff x="2019870" y="1173707"/>
                <a:chExt cx="307073" cy="382138"/>
              </a:xfrm>
            </p:grpSpPr>
            <p:cxnSp>
              <p:nvCxnSpPr>
                <p:cNvPr id="34" name="Straight Arrow Connector 3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41" name="Group 40"/>
              <p:cNvGrpSpPr/>
              <p:nvPr/>
            </p:nvGrpSpPr>
            <p:grpSpPr>
              <a:xfrm>
                <a:off x="2243530" y="1899323"/>
                <a:ext cx="307073" cy="382138"/>
                <a:chOff x="2019870" y="1173707"/>
                <a:chExt cx="307073" cy="382138"/>
              </a:xfrm>
            </p:grpSpPr>
            <p:cxnSp>
              <p:nvCxnSpPr>
                <p:cNvPr id="42" name="Straight Arrow Connector 4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44" name="Group 43"/>
              <p:cNvGrpSpPr/>
              <p:nvPr/>
            </p:nvGrpSpPr>
            <p:grpSpPr>
              <a:xfrm>
                <a:off x="2837210" y="1182806"/>
                <a:ext cx="307073" cy="382138"/>
                <a:chOff x="2019870" y="1173707"/>
                <a:chExt cx="307073" cy="382138"/>
              </a:xfrm>
            </p:grpSpPr>
            <p:cxnSp>
              <p:nvCxnSpPr>
                <p:cNvPr id="45" name="Straight Arrow Connector 4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47" name="Group 46"/>
              <p:cNvGrpSpPr/>
              <p:nvPr/>
            </p:nvGrpSpPr>
            <p:grpSpPr>
              <a:xfrm>
                <a:off x="3430888" y="1175981"/>
                <a:ext cx="307073" cy="382138"/>
                <a:chOff x="2019870" y="1173707"/>
                <a:chExt cx="307073" cy="382138"/>
              </a:xfrm>
            </p:grpSpPr>
            <p:cxnSp>
              <p:nvCxnSpPr>
                <p:cNvPr id="48" name="Straight Arrow Connector 4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49" name="Straight Arrow Connector 4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50" name="Group 49"/>
              <p:cNvGrpSpPr/>
              <p:nvPr/>
            </p:nvGrpSpPr>
            <p:grpSpPr>
              <a:xfrm>
                <a:off x="2830386" y="1899313"/>
                <a:ext cx="307073" cy="382138"/>
                <a:chOff x="2019870" y="1173707"/>
                <a:chExt cx="307073" cy="382138"/>
              </a:xfrm>
            </p:grpSpPr>
            <p:cxnSp>
              <p:nvCxnSpPr>
                <p:cNvPr id="51" name="Straight Arrow Connector 5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2" name="Straight Arrow Connector 5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53" name="Group 52"/>
              <p:cNvGrpSpPr/>
              <p:nvPr/>
            </p:nvGrpSpPr>
            <p:grpSpPr>
              <a:xfrm>
                <a:off x="3430888" y="1899313"/>
                <a:ext cx="307073" cy="382138"/>
                <a:chOff x="2019870" y="1173707"/>
                <a:chExt cx="307073" cy="382138"/>
              </a:xfrm>
            </p:grpSpPr>
            <p:cxnSp>
              <p:nvCxnSpPr>
                <p:cNvPr id="54" name="Straight Arrow Connector 5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5" name="Straight Arrow Connector 5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56" name="Group 55"/>
              <p:cNvGrpSpPr/>
              <p:nvPr/>
            </p:nvGrpSpPr>
            <p:grpSpPr>
              <a:xfrm>
                <a:off x="4031389" y="1892489"/>
                <a:ext cx="307073" cy="382138"/>
                <a:chOff x="2019870" y="1173707"/>
                <a:chExt cx="307073" cy="382138"/>
              </a:xfrm>
            </p:grpSpPr>
            <p:cxnSp>
              <p:nvCxnSpPr>
                <p:cNvPr id="57" name="Straight Arrow Connector 5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8" name="Straight Arrow Connector 5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59" name="Group 58"/>
              <p:cNvGrpSpPr/>
              <p:nvPr/>
            </p:nvGrpSpPr>
            <p:grpSpPr>
              <a:xfrm>
                <a:off x="4611419" y="1899313"/>
                <a:ext cx="307073" cy="382138"/>
                <a:chOff x="2019870" y="1173707"/>
                <a:chExt cx="307073" cy="382138"/>
              </a:xfrm>
            </p:grpSpPr>
            <p:cxnSp>
              <p:nvCxnSpPr>
                <p:cNvPr id="60" name="Straight Arrow Connector 59"/>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1" name="Straight Arrow Connector 60"/>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62" name="Group 61"/>
              <p:cNvGrpSpPr/>
              <p:nvPr/>
            </p:nvGrpSpPr>
            <p:grpSpPr>
              <a:xfrm>
                <a:off x="3424064" y="2622644"/>
                <a:ext cx="307073" cy="382138"/>
                <a:chOff x="2019870" y="1173707"/>
                <a:chExt cx="307073" cy="382138"/>
              </a:xfrm>
            </p:grpSpPr>
            <p:cxnSp>
              <p:nvCxnSpPr>
                <p:cNvPr id="63" name="Straight Arrow Connector 62"/>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4" name="Straight Arrow Connector 63"/>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65" name="Group 64"/>
              <p:cNvGrpSpPr/>
              <p:nvPr/>
            </p:nvGrpSpPr>
            <p:grpSpPr>
              <a:xfrm>
                <a:off x="4024565" y="2622645"/>
                <a:ext cx="307073" cy="382138"/>
                <a:chOff x="2019870" y="1173707"/>
                <a:chExt cx="307073" cy="382138"/>
              </a:xfrm>
            </p:grpSpPr>
            <p:cxnSp>
              <p:nvCxnSpPr>
                <p:cNvPr id="66" name="Straight Arrow Connector 6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7" name="Straight Arrow Connector 6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71" name="Group 70"/>
              <p:cNvGrpSpPr/>
              <p:nvPr/>
            </p:nvGrpSpPr>
            <p:grpSpPr>
              <a:xfrm>
                <a:off x="4024565" y="3359624"/>
                <a:ext cx="307073" cy="382138"/>
                <a:chOff x="2019870" y="1173707"/>
                <a:chExt cx="307073" cy="382138"/>
              </a:xfrm>
            </p:grpSpPr>
            <p:cxnSp>
              <p:nvCxnSpPr>
                <p:cNvPr id="72" name="Straight Arrow Connector 7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3" name="Straight Arrow Connector 7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74" name="Group 73"/>
              <p:cNvGrpSpPr/>
              <p:nvPr/>
            </p:nvGrpSpPr>
            <p:grpSpPr>
              <a:xfrm>
                <a:off x="3417240" y="3359624"/>
                <a:ext cx="307073" cy="382138"/>
                <a:chOff x="2019870" y="1173707"/>
                <a:chExt cx="307073" cy="382138"/>
              </a:xfrm>
            </p:grpSpPr>
            <p:cxnSp>
              <p:nvCxnSpPr>
                <p:cNvPr id="75" name="Straight Arrow Connector 7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76" name="Straight Arrow Connector 7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85" name="Group 84"/>
              <p:cNvGrpSpPr/>
              <p:nvPr/>
            </p:nvGrpSpPr>
            <p:grpSpPr>
              <a:xfrm>
                <a:off x="5211920" y="825690"/>
                <a:ext cx="307073" cy="377588"/>
                <a:chOff x="4997356" y="818866"/>
                <a:chExt cx="307073" cy="377588"/>
              </a:xfrm>
            </p:grpSpPr>
            <p:cxnSp>
              <p:nvCxnSpPr>
                <p:cNvPr id="78" name="Straight Arrow Connector 7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79" name="Straight Arrow Connector 7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86" name="Group 85"/>
              <p:cNvGrpSpPr/>
              <p:nvPr/>
            </p:nvGrpSpPr>
            <p:grpSpPr>
              <a:xfrm>
                <a:off x="5794224" y="827964"/>
                <a:ext cx="307073" cy="377588"/>
                <a:chOff x="4997356" y="818866"/>
                <a:chExt cx="307073" cy="377588"/>
              </a:xfrm>
            </p:grpSpPr>
            <p:cxnSp>
              <p:nvCxnSpPr>
                <p:cNvPr id="87" name="Straight Arrow Connector 8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88" name="Straight Arrow Connector 8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89" name="Group 88"/>
              <p:cNvGrpSpPr/>
              <p:nvPr/>
            </p:nvGrpSpPr>
            <p:grpSpPr>
              <a:xfrm>
                <a:off x="6392451" y="825690"/>
                <a:ext cx="307073" cy="377588"/>
                <a:chOff x="4997356" y="818866"/>
                <a:chExt cx="307073" cy="377588"/>
              </a:xfrm>
            </p:grpSpPr>
            <p:cxnSp>
              <p:nvCxnSpPr>
                <p:cNvPr id="90" name="Straight Arrow Connector 8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1" name="Straight Arrow Connector 9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2" name="Group 91"/>
              <p:cNvGrpSpPr/>
              <p:nvPr/>
            </p:nvGrpSpPr>
            <p:grpSpPr>
              <a:xfrm>
                <a:off x="6974755" y="827964"/>
                <a:ext cx="307073" cy="377588"/>
                <a:chOff x="4997356" y="818866"/>
                <a:chExt cx="307073" cy="377588"/>
              </a:xfrm>
            </p:grpSpPr>
            <p:cxnSp>
              <p:nvCxnSpPr>
                <p:cNvPr id="93" name="Straight Arrow Connector 9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4" name="Straight Arrow Connector 9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5" name="Group 94"/>
              <p:cNvGrpSpPr/>
              <p:nvPr/>
            </p:nvGrpSpPr>
            <p:grpSpPr>
              <a:xfrm>
                <a:off x="7561609" y="827964"/>
                <a:ext cx="307073" cy="377588"/>
                <a:chOff x="4997356" y="818866"/>
                <a:chExt cx="307073" cy="377588"/>
              </a:xfrm>
            </p:grpSpPr>
            <p:cxnSp>
              <p:nvCxnSpPr>
                <p:cNvPr id="96" name="Straight Arrow Connector 9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7" name="Straight Arrow Connector 9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8" name="Group 97"/>
              <p:cNvGrpSpPr/>
              <p:nvPr/>
            </p:nvGrpSpPr>
            <p:grpSpPr>
              <a:xfrm>
                <a:off x="8148462" y="827965"/>
                <a:ext cx="307073" cy="377588"/>
                <a:chOff x="4997356" y="818866"/>
                <a:chExt cx="307073" cy="377588"/>
              </a:xfrm>
            </p:grpSpPr>
            <p:cxnSp>
              <p:nvCxnSpPr>
                <p:cNvPr id="99" name="Straight Arrow Connector 9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0" name="Straight Arrow Connector 9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1" name="Group 100"/>
              <p:cNvGrpSpPr/>
              <p:nvPr/>
            </p:nvGrpSpPr>
            <p:grpSpPr>
              <a:xfrm>
                <a:off x="8742140" y="827965"/>
                <a:ext cx="307073" cy="377588"/>
                <a:chOff x="4997356" y="818866"/>
                <a:chExt cx="307073" cy="377588"/>
              </a:xfrm>
            </p:grpSpPr>
            <p:cxnSp>
              <p:nvCxnSpPr>
                <p:cNvPr id="102" name="Straight Arrow Connector 10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3" name="Straight Arrow Connector 10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4" name="Group 103"/>
              <p:cNvGrpSpPr/>
              <p:nvPr/>
            </p:nvGrpSpPr>
            <p:grpSpPr>
              <a:xfrm>
                <a:off x="9328995" y="821141"/>
                <a:ext cx="307073" cy="377588"/>
                <a:chOff x="4997356" y="818866"/>
                <a:chExt cx="307073" cy="377588"/>
              </a:xfrm>
            </p:grpSpPr>
            <p:cxnSp>
              <p:nvCxnSpPr>
                <p:cNvPr id="105" name="Straight Arrow Connector 10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6" name="Straight Arrow Connector 10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7" name="Group 106"/>
              <p:cNvGrpSpPr/>
              <p:nvPr/>
            </p:nvGrpSpPr>
            <p:grpSpPr>
              <a:xfrm>
                <a:off x="9335818" y="1564943"/>
                <a:ext cx="307073" cy="377588"/>
                <a:chOff x="4997356" y="818866"/>
                <a:chExt cx="307073" cy="377588"/>
              </a:xfrm>
            </p:grpSpPr>
            <p:cxnSp>
              <p:nvCxnSpPr>
                <p:cNvPr id="108" name="Straight Arrow Connector 10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9" name="Straight Arrow Connector 10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0" name="Group 109"/>
              <p:cNvGrpSpPr/>
              <p:nvPr/>
            </p:nvGrpSpPr>
            <p:grpSpPr>
              <a:xfrm>
                <a:off x="9335818" y="2295099"/>
                <a:ext cx="307073" cy="377588"/>
                <a:chOff x="4997356" y="818866"/>
                <a:chExt cx="307073" cy="377588"/>
              </a:xfrm>
            </p:grpSpPr>
            <p:cxnSp>
              <p:nvCxnSpPr>
                <p:cNvPr id="111" name="Straight Arrow Connector 11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2" name="Straight Arrow Connector 11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3" name="Group 112"/>
              <p:cNvGrpSpPr/>
              <p:nvPr/>
            </p:nvGrpSpPr>
            <p:grpSpPr>
              <a:xfrm>
                <a:off x="9342642" y="3018430"/>
                <a:ext cx="307073" cy="377588"/>
                <a:chOff x="4997356" y="818866"/>
                <a:chExt cx="307073" cy="377588"/>
              </a:xfrm>
            </p:grpSpPr>
            <p:cxnSp>
              <p:nvCxnSpPr>
                <p:cNvPr id="114" name="Straight Arrow Connector 11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5" name="Straight Arrow Connector 11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6" name="Group 115"/>
              <p:cNvGrpSpPr/>
              <p:nvPr/>
            </p:nvGrpSpPr>
            <p:grpSpPr>
              <a:xfrm>
                <a:off x="5209645" y="1567218"/>
                <a:ext cx="307073" cy="377588"/>
                <a:chOff x="4997356" y="818866"/>
                <a:chExt cx="307073" cy="377588"/>
              </a:xfrm>
            </p:grpSpPr>
            <p:cxnSp>
              <p:nvCxnSpPr>
                <p:cNvPr id="117" name="Straight Arrow Connector 11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8" name="Straight Arrow Connector 11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9" name="Group 118"/>
              <p:cNvGrpSpPr/>
              <p:nvPr/>
            </p:nvGrpSpPr>
            <p:grpSpPr>
              <a:xfrm>
                <a:off x="5202821" y="2290549"/>
                <a:ext cx="307073" cy="377588"/>
                <a:chOff x="4997356" y="818866"/>
                <a:chExt cx="307073" cy="377588"/>
              </a:xfrm>
            </p:grpSpPr>
            <p:cxnSp>
              <p:nvCxnSpPr>
                <p:cNvPr id="120" name="Straight Arrow Connector 11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1" name="Straight Arrow Connector 12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2" name="Group 121"/>
              <p:cNvGrpSpPr/>
              <p:nvPr/>
            </p:nvGrpSpPr>
            <p:grpSpPr>
              <a:xfrm>
                <a:off x="5202822" y="3020705"/>
                <a:ext cx="307073" cy="377588"/>
                <a:chOff x="4997356" y="818866"/>
                <a:chExt cx="307073" cy="377588"/>
              </a:xfrm>
            </p:grpSpPr>
            <p:cxnSp>
              <p:nvCxnSpPr>
                <p:cNvPr id="123" name="Straight Arrow Connector 12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4" name="Straight Arrow Connector 12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5" name="Group 124"/>
              <p:cNvGrpSpPr/>
              <p:nvPr/>
            </p:nvGrpSpPr>
            <p:grpSpPr>
              <a:xfrm>
                <a:off x="5782851" y="3020705"/>
                <a:ext cx="307073" cy="377588"/>
                <a:chOff x="4997356" y="818866"/>
                <a:chExt cx="307073" cy="377588"/>
              </a:xfrm>
            </p:grpSpPr>
            <p:cxnSp>
              <p:nvCxnSpPr>
                <p:cNvPr id="126" name="Straight Arrow Connector 12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7" name="Straight Arrow Connector 12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8" name="Group 127"/>
              <p:cNvGrpSpPr/>
              <p:nvPr/>
            </p:nvGrpSpPr>
            <p:grpSpPr>
              <a:xfrm>
                <a:off x="6376528" y="3020705"/>
                <a:ext cx="307073" cy="377588"/>
                <a:chOff x="4997356" y="818866"/>
                <a:chExt cx="307073" cy="377588"/>
              </a:xfrm>
            </p:grpSpPr>
            <p:cxnSp>
              <p:nvCxnSpPr>
                <p:cNvPr id="129" name="Straight Arrow Connector 12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0" name="Straight Arrow Connector 12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1" name="Group 130"/>
              <p:cNvGrpSpPr/>
              <p:nvPr/>
            </p:nvGrpSpPr>
            <p:grpSpPr>
              <a:xfrm>
                <a:off x="6977030" y="3020705"/>
                <a:ext cx="307073" cy="377588"/>
                <a:chOff x="4997356" y="818866"/>
                <a:chExt cx="307073" cy="377588"/>
              </a:xfrm>
            </p:grpSpPr>
            <p:cxnSp>
              <p:nvCxnSpPr>
                <p:cNvPr id="132" name="Straight Arrow Connector 13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3" name="Straight Arrow Connector 13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4" name="Group 133"/>
              <p:cNvGrpSpPr/>
              <p:nvPr/>
            </p:nvGrpSpPr>
            <p:grpSpPr>
              <a:xfrm>
                <a:off x="7563885" y="3020705"/>
                <a:ext cx="307073" cy="377588"/>
                <a:chOff x="4997356" y="818866"/>
                <a:chExt cx="307073" cy="377588"/>
              </a:xfrm>
            </p:grpSpPr>
            <p:cxnSp>
              <p:nvCxnSpPr>
                <p:cNvPr id="135" name="Straight Arrow Connector 13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6" name="Straight Arrow Connector 13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7" name="Group 136"/>
              <p:cNvGrpSpPr/>
              <p:nvPr/>
            </p:nvGrpSpPr>
            <p:grpSpPr>
              <a:xfrm>
                <a:off x="8164386" y="3020705"/>
                <a:ext cx="307073" cy="377588"/>
                <a:chOff x="4997356" y="818866"/>
                <a:chExt cx="307073" cy="377588"/>
              </a:xfrm>
            </p:grpSpPr>
            <p:cxnSp>
              <p:nvCxnSpPr>
                <p:cNvPr id="138" name="Straight Arrow Connector 13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9" name="Straight Arrow Connector 13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0" name="Group 139"/>
              <p:cNvGrpSpPr/>
              <p:nvPr/>
            </p:nvGrpSpPr>
            <p:grpSpPr>
              <a:xfrm>
                <a:off x="8751239" y="3020705"/>
                <a:ext cx="307073" cy="377588"/>
                <a:chOff x="4997356" y="818866"/>
                <a:chExt cx="307073" cy="377588"/>
              </a:xfrm>
            </p:grpSpPr>
            <p:cxnSp>
              <p:nvCxnSpPr>
                <p:cNvPr id="141" name="Straight Arrow Connector 14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2" name="Straight Arrow Connector 14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3" name="Group 142"/>
              <p:cNvGrpSpPr/>
              <p:nvPr/>
            </p:nvGrpSpPr>
            <p:grpSpPr>
              <a:xfrm>
                <a:off x="8751239" y="2290549"/>
                <a:ext cx="307073" cy="377588"/>
                <a:chOff x="4997356" y="818866"/>
                <a:chExt cx="307073" cy="377588"/>
              </a:xfrm>
            </p:grpSpPr>
            <p:cxnSp>
              <p:nvCxnSpPr>
                <p:cNvPr id="144" name="Straight Arrow Connector 14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5" name="Straight Arrow Connector 14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6" name="Group 145"/>
              <p:cNvGrpSpPr/>
              <p:nvPr/>
            </p:nvGrpSpPr>
            <p:grpSpPr>
              <a:xfrm>
                <a:off x="8744415" y="1560394"/>
                <a:ext cx="307073" cy="377588"/>
                <a:chOff x="4997356" y="818866"/>
                <a:chExt cx="307073" cy="377588"/>
              </a:xfrm>
            </p:grpSpPr>
            <p:cxnSp>
              <p:nvCxnSpPr>
                <p:cNvPr id="147" name="Straight Arrow Connector 14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8" name="Straight Arrow Connector 14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9" name="Group 148"/>
              <p:cNvGrpSpPr/>
              <p:nvPr/>
            </p:nvGrpSpPr>
            <p:grpSpPr>
              <a:xfrm>
                <a:off x="5789675" y="1560395"/>
                <a:ext cx="307073" cy="377588"/>
                <a:chOff x="4997356" y="818866"/>
                <a:chExt cx="307073" cy="377588"/>
              </a:xfrm>
            </p:grpSpPr>
            <p:cxnSp>
              <p:nvCxnSpPr>
                <p:cNvPr id="150" name="Straight Arrow Connector 14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1" name="Straight Arrow Connector 15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52" name="Group 151"/>
              <p:cNvGrpSpPr/>
              <p:nvPr/>
            </p:nvGrpSpPr>
            <p:grpSpPr>
              <a:xfrm>
                <a:off x="5789675" y="2290550"/>
                <a:ext cx="307073" cy="377588"/>
                <a:chOff x="4997356" y="818866"/>
                <a:chExt cx="307073" cy="377588"/>
              </a:xfrm>
            </p:grpSpPr>
            <p:cxnSp>
              <p:nvCxnSpPr>
                <p:cNvPr id="153" name="Straight Arrow Connector 15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4" name="Straight Arrow Connector 15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55" name="Group 154"/>
              <p:cNvGrpSpPr/>
              <p:nvPr/>
            </p:nvGrpSpPr>
            <p:grpSpPr>
              <a:xfrm>
                <a:off x="6376528" y="2290549"/>
                <a:ext cx="307073" cy="377588"/>
                <a:chOff x="4997356" y="818866"/>
                <a:chExt cx="307073" cy="377588"/>
              </a:xfrm>
            </p:grpSpPr>
            <p:cxnSp>
              <p:nvCxnSpPr>
                <p:cNvPr id="156" name="Straight Arrow Connector 15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7" name="Straight Arrow Connector 15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58" name="Group 157"/>
              <p:cNvGrpSpPr/>
              <p:nvPr/>
            </p:nvGrpSpPr>
            <p:grpSpPr>
              <a:xfrm>
                <a:off x="6970205" y="2290549"/>
                <a:ext cx="307073" cy="377588"/>
                <a:chOff x="4997356" y="818866"/>
                <a:chExt cx="307073" cy="377588"/>
              </a:xfrm>
            </p:grpSpPr>
            <p:cxnSp>
              <p:nvCxnSpPr>
                <p:cNvPr id="159" name="Straight Arrow Connector 15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60" name="Straight Arrow Connector 15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61" name="Group 160"/>
              <p:cNvGrpSpPr/>
              <p:nvPr/>
            </p:nvGrpSpPr>
            <p:grpSpPr>
              <a:xfrm>
                <a:off x="7563884" y="2290550"/>
                <a:ext cx="307073" cy="377588"/>
                <a:chOff x="4997356" y="818866"/>
                <a:chExt cx="307073" cy="377588"/>
              </a:xfrm>
            </p:grpSpPr>
            <p:cxnSp>
              <p:nvCxnSpPr>
                <p:cNvPr id="162" name="Straight Arrow Connector 16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63" name="Straight Arrow Connector 16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64" name="Group 163"/>
              <p:cNvGrpSpPr/>
              <p:nvPr/>
            </p:nvGrpSpPr>
            <p:grpSpPr>
              <a:xfrm>
                <a:off x="8157561" y="2290549"/>
                <a:ext cx="307073" cy="377588"/>
                <a:chOff x="4997356" y="818866"/>
                <a:chExt cx="307073" cy="377588"/>
              </a:xfrm>
            </p:grpSpPr>
            <p:cxnSp>
              <p:nvCxnSpPr>
                <p:cNvPr id="165" name="Straight Arrow Connector 16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66" name="Straight Arrow Connector 16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67" name="Group 166"/>
              <p:cNvGrpSpPr/>
              <p:nvPr/>
            </p:nvGrpSpPr>
            <p:grpSpPr>
              <a:xfrm>
                <a:off x="8157562" y="1560394"/>
                <a:ext cx="307073" cy="377588"/>
                <a:chOff x="4997356" y="818866"/>
                <a:chExt cx="307073" cy="377588"/>
              </a:xfrm>
            </p:grpSpPr>
            <p:cxnSp>
              <p:nvCxnSpPr>
                <p:cNvPr id="168" name="Straight Arrow Connector 16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69" name="Straight Arrow Connector 16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70" name="Group 169"/>
              <p:cNvGrpSpPr/>
              <p:nvPr/>
            </p:nvGrpSpPr>
            <p:grpSpPr>
              <a:xfrm>
                <a:off x="7570708" y="1567218"/>
                <a:ext cx="307073" cy="377588"/>
                <a:chOff x="4997356" y="818866"/>
                <a:chExt cx="307073" cy="377588"/>
              </a:xfrm>
            </p:grpSpPr>
            <p:cxnSp>
              <p:nvCxnSpPr>
                <p:cNvPr id="171" name="Straight Arrow Connector 17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72" name="Straight Arrow Connector 17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73" name="Group 172"/>
              <p:cNvGrpSpPr/>
              <p:nvPr/>
            </p:nvGrpSpPr>
            <p:grpSpPr>
              <a:xfrm>
                <a:off x="6977030" y="1567219"/>
                <a:ext cx="307073" cy="377588"/>
                <a:chOff x="4997356" y="818866"/>
                <a:chExt cx="307073" cy="377588"/>
              </a:xfrm>
            </p:grpSpPr>
            <p:cxnSp>
              <p:nvCxnSpPr>
                <p:cNvPr id="174" name="Straight Arrow Connector 17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75" name="Straight Arrow Connector 17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76" name="Group 175"/>
              <p:cNvGrpSpPr/>
              <p:nvPr/>
            </p:nvGrpSpPr>
            <p:grpSpPr>
              <a:xfrm>
                <a:off x="6383352" y="1567218"/>
                <a:ext cx="307073" cy="377588"/>
                <a:chOff x="4997356" y="818866"/>
                <a:chExt cx="307073" cy="377588"/>
              </a:xfrm>
            </p:grpSpPr>
            <p:cxnSp>
              <p:nvCxnSpPr>
                <p:cNvPr id="177" name="Straight Arrow Connector 17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78" name="Straight Arrow Connector 17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79" name="Group 178"/>
              <p:cNvGrpSpPr/>
              <p:nvPr/>
            </p:nvGrpSpPr>
            <p:grpSpPr>
              <a:xfrm>
                <a:off x="3844868" y="3746311"/>
                <a:ext cx="391236" cy="436728"/>
                <a:chOff x="4997356" y="818866"/>
                <a:chExt cx="307073" cy="377588"/>
              </a:xfrm>
            </p:grpSpPr>
            <p:cxnSp>
              <p:nvCxnSpPr>
                <p:cNvPr id="180" name="Straight Arrow Connector 17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81" name="Straight Arrow Connector 18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82" name="Group 181"/>
              <p:cNvGrpSpPr/>
              <p:nvPr/>
            </p:nvGrpSpPr>
            <p:grpSpPr>
              <a:xfrm>
                <a:off x="3783454" y="4483290"/>
                <a:ext cx="418531" cy="416256"/>
                <a:chOff x="4997356" y="818866"/>
                <a:chExt cx="307073" cy="377588"/>
              </a:xfrm>
            </p:grpSpPr>
            <p:cxnSp>
              <p:nvCxnSpPr>
                <p:cNvPr id="183" name="Straight Arrow Connector 18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84" name="Straight Arrow Connector 18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85" name="Group 184"/>
              <p:cNvGrpSpPr/>
              <p:nvPr/>
            </p:nvGrpSpPr>
            <p:grpSpPr>
              <a:xfrm>
                <a:off x="3954052" y="5206621"/>
                <a:ext cx="322996" cy="377588"/>
                <a:chOff x="4997356" y="818866"/>
                <a:chExt cx="307073" cy="377588"/>
              </a:xfrm>
            </p:grpSpPr>
            <p:cxnSp>
              <p:nvCxnSpPr>
                <p:cNvPr id="186" name="Straight Arrow Connector 18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87" name="Straight Arrow Connector 18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88" name="Group 187"/>
              <p:cNvGrpSpPr/>
              <p:nvPr/>
            </p:nvGrpSpPr>
            <p:grpSpPr>
              <a:xfrm>
                <a:off x="4584124" y="5206621"/>
                <a:ext cx="307073" cy="377588"/>
                <a:chOff x="4997356" y="818866"/>
                <a:chExt cx="307073" cy="377588"/>
              </a:xfrm>
            </p:grpSpPr>
            <p:cxnSp>
              <p:nvCxnSpPr>
                <p:cNvPr id="189" name="Straight Arrow Connector 18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90" name="Straight Arrow Connector 18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91" name="Group 190"/>
              <p:cNvGrpSpPr/>
              <p:nvPr/>
            </p:nvGrpSpPr>
            <p:grpSpPr>
              <a:xfrm>
                <a:off x="5184625" y="5929952"/>
                <a:ext cx="307073" cy="377588"/>
                <a:chOff x="4997356" y="818866"/>
                <a:chExt cx="307073" cy="377588"/>
              </a:xfrm>
            </p:grpSpPr>
            <p:cxnSp>
              <p:nvCxnSpPr>
                <p:cNvPr id="192" name="Straight Arrow Connector 19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93" name="Straight Arrow Connector 19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94" name="Group 193"/>
              <p:cNvGrpSpPr/>
              <p:nvPr/>
            </p:nvGrpSpPr>
            <p:grpSpPr>
              <a:xfrm>
                <a:off x="4479489" y="5923129"/>
                <a:ext cx="350293" cy="423080"/>
                <a:chOff x="4997356" y="818866"/>
                <a:chExt cx="307073" cy="377588"/>
              </a:xfrm>
            </p:grpSpPr>
            <p:cxnSp>
              <p:nvCxnSpPr>
                <p:cNvPr id="195" name="Straight Arrow Connector 19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96" name="Straight Arrow Connector 19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97" name="Group 196"/>
              <p:cNvGrpSpPr/>
              <p:nvPr/>
            </p:nvGrpSpPr>
            <p:grpSpPr>
              <a:xfrm>
                <a:off x="6367431" y="6268872"/>
                <a:ext cx="307073" cy="382138"/>
                <a:chOff x="2019870" y="1173707"/>
                <a:chExt cx="307073" cy="382138"/>
              </a:xfrm>
            </p:grpSpPr>
            <p:cxnSp>
              <p:nvCxnSpPr>
                <p:cNvPr id="198" name="Straight Arrow Connector 19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9" name="Straight Arrow Connector 19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0" name="Group 199"/>
              <p:cNvGrpSpPr/>
              <p:nvPr/>
            </p:nvGrpSpPr>
            <p:grpSpPr>
              <a:xfrm>
                <a:off x="6977032" y="6271147"/>
                <a:ext cx="307073" cy="382138"/>
                <a:chOff x="2019870" y="1173707"/>
                <a:chExt cx="307073" cy="382138"/>
              </a:xfrm>
            </p:grpSpPr>
            <p:cxnSp>
              <p:nvCxnSpPr>
                <p:cNvPr id="201" name="Straight Arrow Connector 20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2" name="Straight Arrow Connector 20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3" name="Group 202"/>
              <p:cNvGrpSpPr/>
              <p:nvPr/>
            </p:nvGrpSpPr>
            <p:grpSpPr>
              <a:xfrm>
                <a:off x="7570709" y="6271147"/>
                <a:ext cx="307073" cy="382138"/>
                <a:chOff x="2019870" y="1173707"/>
                <a:chExt cx="307073" cy="382138"/>
              </a:xfrm>
            </p:grpSpPr>
            <p:cxnSp>
              <p:nvCxnSpPr>
                <p:cNvPr id="204" name="Straight Arrow Connector 20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5" name="Straight Arrow Connector 20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6" name="Group 205"/>
              <p:cNvGrpSpPr/>
              <p:nvPr/>
            </p:nvGrpSpPr>
            <p:grpSpPr>
              <a:xfrm>
                <a:off x="8171210" y="6271147"/>
                <a:ext cx="307073" cy="382138"/>
                <a:chOff x="2019870" y="1173707"/>
                <a:chExt cx="307073" cy="382138"/>
              </a:xfrm>
            </p:grpSpPr>
            <p:cxnSp>
              <p:nvCxnSpPr>
                <p:cNvPr id="207" name="Straight Arrow Connector 20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8" name="Straight Arrow Connector 20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9" name="Group 208"/>
              <p:cNvGrpSpPr/>
              <p:nvPr/>
            </p:nvGrpSpPr>
            <p:grpSpPr>
              <a:xfrm>
                <a:off x="6376529" y="5534167"/>
                <a:ext cx="307073" cy="382138"/>
                <a:chOff x="2019870" y="1173707"/>
                <a:chExt cx="307073" cy="382138"/>
              </a:xfrm>
            </p:grpSpPr>
            <p:cxnSp>
              <p:nvCxnSpPr>
                <p:cNvPr id="210" name="Straight Arrow Connector 209"/>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11" name="Straight Arrow Connector 210"/>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12" name="Group 211"/>
              <p:cNvGrpSpPr/>
              <p:nvPr/>
            </p:nvGrpSpPr>
            <p:grpSpPr>
              <a:xfrm>
                <a:off x="5780577" y="5939051"/>
                <a:ext cx="307073" cy="377588"/>
                <a:chOff x="4997356" y="818866"/>
                <a:chExt cx="307073" cy="377588"/>
              </a:xfrm>
            </p:grpSpPr>
            <p:cxnSp>
              <p:nvCxnSpPr>
                <p:cNvPr id="213" name="Straight Arrow Connector 21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14" name="Straight Arrow Connector 21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15" name="Group 214"/>
              <p:cNvGrpSpPr/>
              <p:nvPr/>
            </p:nvGrpSpPr>
            <p:grpSpPr>
              <a:xfrm>
                <a:off x="6979305" y="5536441"/>
                <a:ext cx="307073" cy="382138"/>
                <a:chOff x="2019870" y="1173707"/>
                <a:chExt cx="307073" cy="382138"/>
              </a:xfrm>
            </p:grpSpPr>
            <p:cxnSp>
              <p:nvCxnSpPr>
                <p:cNvPr id="216" name="Straight Arrow Connector 21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17" name="Straight Arrow Connector 21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18" name="Group 217"/>
              <p:cNvGrpSpPr/>
              <p:nvPr/>
            </p:nvGrpSpPr>
            <p:grpSpPr>
              <a:xfrm>
                <a:off x="7572983" y="5536442"/>
                <a:ext cx="307073" cy="382138"/>
                <a:chOff x="2019870" y="1173707"/>
                <a:chExt cx="307073" cy="382138"/>
              </a:xfrm>
            </p:grpSpPr>
            <p:cxnSp>
              <p:nvCxnSpPr>
                <p:cNvPr id="219" name="Straight Arrow Connector 218"/>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20" name="Straight Arrow Connector 219"/>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21" name="Group 220"/>
              <p:cNvGrpSpPr/>
              <p:nvPr/>
            </p:nvGrpSpPr>
            <p:grpSpPr>
              <a:xfrm>
                <a:off x="8173485" y="5536441"/>
                <a:ext cx="307073" cy="382138"/>
                <a:chOff x="2019870" y="1173707"/>
                <a:chExt cx="307073" cy="382138"/>
              </a:xfrm>
            </p:grpSpPr>
            <p:cxnSp>
              <p:nvCxnSpPr>
                <p:cNvPr id="222" name="Straight Arrow Connector 22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23" name="Straight Arrow Connector 22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24" name="Group 223"/>
              <p:cNvGrpSpPr/>
              <p:nvPr/>
            </p:nvGrpSpPr>
            <p:grpSpPr>
              <a:xfrm>
                <a:off x="8767162" y="5550089"/>
                <a:ext cx="307073" cy="461750"/>
                <a:chOff x="2019870" y="1173707"/>
                <a:chExt cx="307073" cy="382138"/>
              </a:xfrm>
            </p:grpSpPr>
            <p:cxnSp>
              <p:nvCxnSpPr>
                <p:cNvPr id="225" name="Straight Arrow Connector 22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26" name="Straight Arrow Connector 22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27" name="Group 226"/>
              <p:cNvGrpSpPr/>
              <p:nvPr/>
            </p:nvGrpSpPr>
            <p:grpSpPr>
              <a:xfrm>
                <a:off x="9360839" y="5550088"/>
                <a:ext cx="307073" cy="400335"/>
                <a:chOff x="2019870" y="1173707"/>
                <a:chExt cx="307073" cy="382138"/>
              </a:xfrm>
            </p:grpSpPr>
            <p:cxnSp>
              <p:nvCxnSpPr>
                <p:cNvPr id="228" name="Straight Arrow Connector 22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29" name="Straight Arrow Connector 22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30" name="Group 229"/>
              <p:cNvGrpSpPr/>
              <p:nvPr/>
            </p:nvGrpSpPr>
            <p:grpSpPr>
              <a:xfrm>
                <a:off x="9354015" y="4799463"/>
                <a:ext cx="307073" cy="382138"/>
                <a:chOff x="2019870" y="1173707"/>
                <a:chExt cx="307073" cy="382138"/>
              </a:xfrm>
            </p:grpSpPr>
            <p:cxnSp>
              <p:nvCxnSpPr>
                <p:cNvPr id="231" name="Straight Arrow Connector 23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2" name="Straight Arrow Connector 23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33" name="Group 232"/>
              <p:cNvGrpSpPr/>
              <p:nvPr/>
            </p:nvGrpSpPr>
            <p:grpSpPr>
              <a:xfrm>
                <a:off x="9349466" y="4071582"/>
                <a:ext cx="307073" cy="382138"/>
                <a:chOff x="2019870" y="1173707"/>
                <a:chExt cx="307073" cy="382138"/>
              </a:xfrm>
            </p:grpSpPr>
            <p:cxnSp>
              <p:nvCxnSpPr>
                <p:cNvPr id="234" name="Straight Arrow Connector 23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5" name="Straight Arrow Connector 23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36" name="Group 235"/>
              <p:cNvGrpSpPr/>
              <p:nvPr/>
            </p:nvGrpSpPr>
            <p:grpSpPr>
              <a:xfrm>
                <a:off x="8755787" y="4071582"/>
                <a:ext cx="307073" cy="382138"/>
                <a:chOff x="2019870" y="1173707"/>
                <a:chExt cx="307073" cy="382138"/>
              </a:xfrm>
            </p:grpSpPr>
            <p:cxnSp>
              <p:nvCxnSpPr>
                <p:cNvPr id="237" name="Straight Arrow Connector 23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38" name="Straight Arrow Connector 23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39" name="Group 238"/>
              <p:cNvGrpSpPr/>
              <p:nvPr/>
            </p:nvGrpSpPr>
            <p:grpSpPr>
              <a:xfrm>
                <a:off x="8168934" y="4071583"/>
                <a:ext cx="307073" cy="382138"/>
                <a:chOff x="2019870" y="1173707"/>
                <a:chExt cx="307073" cy="382138"/>
              </a:xfrm>
            </p:grpSpPr>
            <p:cxnSp>
              <p:nvCxnSpPr>
                <p:cNvPr id="240" name="Straight Arrow Connector 239"/>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41" name="Straight Arrow Connector 240"/>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42" name="Group 241"/>
              <p:cNvGrpSpPr/>
              <p:nvPr/>
            </p:nvGrpSpPr>
            <p:grpSpPr>
              <a:xfrm>
                <a:off x="7568433" y="4078406"/>
                <a:ext cx="307073" cy="382138"/>
                <a:chOff x="2019870" y="1173707"/>
                <a:chExt cx="307073" cy="382138"/>
              </a:xfrm>
            </p:grpSpPr>
            <p:cxnSp>
              <p:nvCxnSpPr>
                <p:cNvPr id="243" name="Straight Arrow Connector 242"/>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44" name="Straight Arrow Connector 243"/>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45" name="Group 244"/>
              <p:cNvGrpSpPr/>
              <p:nvPr/>
            </p:nvGrpSpPr>
            <p:grpSpPr>
              <a:xfrm>
                <a:off x="8762612" y="4794913"/>
                <a:ext cx="307073" cy="382138"/>
                <a:chOff x="2019870" y="1173707"/>
                <a:chExt cx="307073" cy="382138"/>
              </a:xfrm>
            </p:grpSpPr>
            <p:cxnSp>
              <p:nvCxnSpPr>
                <p:cNvPr id="246" name="Straight Arrow Connector 24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47" name="Straight Arrow Connector 24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48" name="Group 247"/>
              <p:cNvGrpSpPr/>
              <p:nvPr/>
            </p:nvGrpSpPr>
            <p:grpSpPr>
              <a:xfrm>
                <a:off x="8162110" y="4801737"/>
                <a:ext cx="307073" cy="382138"/>
                <a:chOff x="2019870" y="1173707"/>
                <a:chExt cx="307073" cy="382138"/>
              </a:xfrm>
            </p:grpSpPr>
            <p:cxnSp>
              <p:nvCxnSpPr>
                <p:cNvPr id="249" name="Straight Arrow Connector 248"/>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50" name="Straight Arrow Connector 249"/>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51" name="Group 250"/>
              <p:cNvGrpSpPr/>
              <p:nvPr/>
            </p:nvGrpSpPr>
            <p:grpSpPr>
              <a:xfrm>
                <a:off x="7561609" y="4808561"/>
                <a:ext cx="307073" cy="382138"/>
                <a:chOff x="2019870" y="1173707"/>
                <a:chExt cx="307073" cy="382138"/>
              </a:xfrm>
            </p:grpSpPr>
            <p:cxnSp>
              <p:nvCxnSpPr>
                <p:cNvPr id="252" name="Straight Arrow Connector 25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53" name="Straight Arrow Connector 25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54" name="Group 253"/>
              <p:cNvGrpSpPr/>
              <p:nvPr/>
            </p:nvGrpSpPr>
            <p:grpSpPr>
              <a:xfrm>
                <a:off x="4597771" y="3753135"/>
                <a:ext cx="307073" cy="377588"/>
                <a:chOff x="4997356" y="818866"/>
                <a:chExt cx="307073" cy="377588"/>
              </a:xfrm>
            </p:grpSpPr>
            <p:cxnSp>
              <p:nvCxnSpPr>
                <p:cNvPr id="255" name="Straight Arrow Connector 25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56" name="Straight Arrow Connector 25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cxnSp>
            <p:nvCxnSpPr>
              <p:cNvPr id="272" name="Straight Arrow Connector 271"/>
              <p:cNvCxnSpPr/>
              <p:nvPr/>
            </p:nvCxnSpPr>
            <p:spPr>
              <a:xfrm flipH="1">
                <a:off x="5182351" y="4121624"/>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75" name="Straight Arrow Connector 274"/>
              <p:cNvCxnSpPr/>
              <p:nvPr/>
            </p:nvCxnSpPr>
            <p:spPr>
              <a:xfrm flipH="1">
                <a:off x="5191449" y="4840406"/>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76" name="Straight Arrow Connector 275"/>
              <p:cNvCxnSpPr/>
              <p:nvPr/>
            </p:nvCxnSpPr>
            <p:spPr>
              <a:xfrm flipH="1">
                <a:off x="5785127" y="4117075"/>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77" name="Straight Arrow Connector 276"/>
              <p:cNvCxnSpPr/>
              <p:nvPr/>
            </p:nvCxnSpPr>
            <p:spPr>
              <a:xfrm flipH="1">
                <a:off x="5785127" y="4840407"/>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78" name="Straight Arrow Connector 277"/>
              <p:cNvCxnSpPr/>
              <p:nvPr/>
            </p:nvCxnSpPr>
            <p:spPr>
              <a:xfrm flipH="1">
                <a:off x="6378805" y="4847231"/>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79" name="Straight Arrow Connector 278"/>
              <p:cNvCxnSpPr/>
              <p:nvPr/>
            </p:nvCxnSpPr>
            <p:spPr>
              <a:xfrm flipH="1">
                <a:off x="4031390" y="1203278"/>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80" name="Straight Arrow Connector 279"/>
              <p:cNvCxnSpPr/>
              <p:nvPr/>
            </p:nvCxnSpPr>
            <p:spPr>
              <a:xfrm flipH="1">
                <a:off x="4613695" y="1205553"/>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87" name="Straight Arrow Connector 286"/>
              <p:cNvCxnSpPr/>
              <p:nvPr/>
            </p:nvCxnSpPr>
            <p:spPr>
              <a:xfrm rot="16200000" flipH="1">
                <a:off x="5314280" y="5727515"/>
                <a:ext cx="361664" cy="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88" name="Straight Arrow Connector 287"/>
              <p:cNvCxnSpPr/>
              <p:nvPr/>
            </p:nvCxnSpPr>
            <p:spPr>
              <a:xfrm rot="16200000" flipH="1">
                <a:off x="5903416" y="5743435"/>
                <a:ext cx="361664" cy="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89" name="Straight Arrow Connector 288"/>
              <p:cNvCxnSpPr/>
              <p:nvPr/>
            </p:nvCxnSpPr>
            <p:spPr>
              <a:xfrm flipH="1">
                <a:off x="4593222" y="4835857"/>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grpSp>
            <p:nvGrpSpPr>
              <p:cNvPr id="290" name="Group 289"/>
              <p:cNvGrpSpPr/>
              <p:nvPr/>
            </p:nvGrpSpPr>
            <p:grpSpPr>
              <a:xfrm>
                <a:off x="6972481" y="4476467"/>
                <a:ext cx="307073" cy="377588"/>
                <a:chOff x="4997356" y="818866"/>
                <a:chExt cx="307073" cy="377588"/>
              </a:xfrm>
            </p:grpSpPr>
            <p:cxnSp>
              <p:nvCxnSpPr>
                <p:cNvPr id="291" name="Straight Arrow Connector 29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92" name="Straight Arrow Connector 29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93" name="Group 292"/>
              <p:cNvGrpSpPr/>
              <p:nvPr/>
            </p:nvGrpSpPr>
            <p:grpSpPr>
              <a:xfrm>
                <a:off x="6979306" y="3739487"/>
                <a:ext cx="307073" cy="377588"/>
                <a:chOff x="4997356" y="818866"/>
                <a:chExt cx="307073" cy="377588"/>
              </a:xfrm>
            </p:grpSpPr>
            <p:cxnSp>
              <p:nvCxnSpPr>
                <p:cNvPr id="294" name="Straight Arrow Connector 29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95" name="Straight Arrow Connector 29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96" name="Group 295"/>
              <p:cNvGrpSpPr/>
              <p:nvPr/>
            </p:nvGrpSpPr>
            <p:grpSpPr>
              <a:xfrm>
                <a:off x="6378803" y="3746311"/>
                <a:ext cx="307073" cy="377588"/>
                <a:chOff x="4997356" y="818866"/>
                <a:chExt cx="307073" cy="377588"/>
              </a:xfrm>
            </p:grpSpPr>
            <p:cxnSp>
              <p:nvCxnSpPr>
                <p:cNvPr id="297" name="Straight Arrow Connector 29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98" name="Straight Arrow Connector 29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99" name="Group 298"/>
              <p:cNvGrpSpPr/>
              <p:nvPr/>
            </p:nvGrpSpPr>
            <p:grpSpPr>
              <a:xfrm>
                <a:off x="4604594" y="3016156"/>
                <a:ext cx="307073" cy="377588"/>
                <a:chOff x="4997356" y="818866"/>
                <a:chExt cx="307073" cy="377588"/>
              </a:xfrm>
            </p:grpSpPr>
            <p:cxnSp>
              <p:nvCxnSpPr>
                <p:cNvPr id="300" name="Straight Arrow Connector 29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301" name="Straight Arrow Connector 30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302" name="Group 301"/>
              <p:cNvGrpSpPr/>
              <p:nvPr/>
            </p:nvGrpSpPr>
            <p:grpSpPr>
              <a:xfrm>
                <a:off x="4604594" y="2292824"/>
                <a:ext cx="307073" cy="377588"/>
                <a:chOff x="4997356" y="818866"/>
                <a:chExt cx="307073" cy="377588"/>
              </a:xfrm>
            </p:grpSpPr>
            <p:cxnSp>
              <p:nvCxnSpPr>
                <p:cNvPr id="303" name="Straight Arrow Connector 30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304" name="Straight Arrow Connector 30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308" name="Group 307"/>
              <p:cNvGrpSpPr/>
              <p:nvPr/>
            </p:nvGrpSpPr>
            <p:grpSpPr>
              <a:xfrm>
                <a:off x="2842817" y="2626188"/>
                <a:ext cx="300249" cy="382138"/>
                <a:chOff x="1286223" y="1024851"/>
                <a:chExt cx="300249" cy="382138"/>
              </a:xfrm>
            </p:grpSpPr>
            <p:cxnSp>
              <p:nvCxnSpPr>
                <p:cNvPr id="309" name="Straight Arrow Connector 308"/>
                <p:cNvCxnSpPr/>
                <p:nvPr/>
              </p:nvCxnSpPr>
              <p:spPr>
                <a:xfrm flipH="1">
                  <a:off x="1286223" y="1038499"/>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10" name="Straight Arrow Connector 309"/>
                <p:cNvCxnSpPr/>
                <p:nvPr/>
              </p:nvCxnSpPr>
              <p:spPr>
                <a:xfrm flipH="1">
                  <a:off x="1565208" y="1024851"/>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19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 name="Picture 2" descr="http://www.firefighterce.com/images/firefighter.jpg"/>
          <p:cNvPicPr>
            <a:picLocks noChangeAspect="1" noChangeArrowheads="1"/>
          </p:cNvPicPr>
          <p:nvPr/>
        </p:nvPicPr>
        <p:blipFill>
          <a:blip r:embed="rId3" cstate="print"/>
          <a:srcRect/>
          <a:stretch>
            <a:fillRect/>
          </a:stretch>
        </p:blipFill>
        <p:spPr bwMode="auto">
          <a:xfrm>
            <a:off x="6979313" y="1935126"/>
            <a:ext cx="356977" cy="691117"/>
          </a:xfrm>
          <a:prstGeom prst="rect">
            <a:avLst/>
          </a:prstGeom>
          <a:noFill/>
        </p:spPr>
      </p:pic>
      <p:pic>
        <p:nvPicPr>
          <p:cNvPr id="522" name="Picture 2" descr="http://www.firefighterce.com/images/firefighter.jpg"/>
          <p:cNvPicPr>
            <a:picLocks noChangeAspect="1" noChangeArrowheads="1"/>
          </p:cNvPicPr>
          <p:nvPr/>
        </p:nvPicPr>
        <p:blipFill>
          <a:blip r:embed="rId3" cstate="print"/>
          <a:srcRect/>
          <a:stretch>
            <a:fillRect/>
          </a:stretch>
        </p:blipFill>
        <p:spPr bwMode="auto">
          <a:xfrm>
            <a:off x="9697703" y="1010093"/>
            <a:ext cx="2547462" cy="4931956"/>
          </a:xfrm>
          <a:prstGeom prst="rect">
            <a:avLst/>
          </a:prstGeom>
          <a:noFill/>
        </p:spPr>
      </p:pic>
      <p:grpSp>
        <p:nvGrpSpPr>
          <p:cNvPr id="519" name="Group 518"/>
          <p:cNvGrpSpPr/>
          <p:nvPr/>
        </p:nvGrpSpPr>
        <p:grpSpPr>
          <a:xfrm>
            <a:off x="2297942" y="764275"/>
            <a:ext cx="7596116" cy="5950424"/>
            <a:chOff x="1905000" y="764275"/>
            <a:chExt cx="7596116" cy="5950424"/>
          </a:xfrm>
        </p:grpSpPr>
        <p:cxnSp>
          <p:nvCxnSpPr>
            <p:cNvPr id="489" name="Straight Connector 488"/>
            <p:cNvCxnSpPr/>
            <p:nvPr/>
          </p:nvCxnSpPr>
          <p:spPr>
            <a:xfrm>
              <a:off x="3788942" y="5576470"/>
              <a:ext cx="946643" cy="3653"/>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425" name="Straight Connector 424"/>
            <p:cNvCxnSpPr/>
            <p:nvPr/>
          </p:nvCxnSpPr>
          <p:spPr>
            <a:xfrm>
              <a:off x="2111926" y="191343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24" name="Straight Connector 423"/>
            <p:cNvCxnSpPr/>
            <p:nvPr/>
          </p:nvCxnSpPr>
          <p:spPr>
            <a:xfrm>
              <a:off x="2184717" y="1194652"/>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4" name="Straight Connector 413"/>
            <p:cNvCxnSpPr/>
            <p:nvPr/>
          </p:nvCxnSpPr>
          <p:spPr>
            <a:xfrm flipH="1">
              <a:off x="2920621" y="1189471"/>
              <a:ext cx="13073" cy="10351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83" name="Straight Connector 382"/>
            <p:cNvCxnSpPr>
              <a:stCxn id="479" idx="4"/>
            </p:cNvCxnSpPr>
            <p:nvPr/>
          </p:nvCxnSpPr>
          <p:spPr>
            <a:xfrm flipH="1">
              <a:off x="6479363" y="5627973"/>
              <a:ext cx="5963" cy="965223"/>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0" name="Straight Connector 349"/>
            <p:cNvCxnSpPr/>
            <p:nvPr/>
          </p:nvCxnSpPr>
          <p:spPr>
            <a:xfrm rot="5400000">
              <a:off x="8822068" y="1779232"/>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8" name="Straight Connector 347"/>
            <p:cNvCxnSpPr/>
            <p:nvPr/>
          </p:nvCxnSpPr>
          <p:spPr>
            <a:xfrm rot="5400000">
              <a:off x="8255686" y="1786057"/>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6" name="Straight Connector 345"/>
            <p:cNvCxnSpPr/>
            <p:nvPr/>
          </p:nvCxnSpPr>
          <p:spPr>
            <a:xfrm rot="5400000">
              <a:off x="7653384" y="1779232"/>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4" name="Straight Connector 343"/>
            <p:cNvCxnSpPr/>
            <p:nvPr/>
          </p:nvCxnSpPr>
          <p:spPr>
            <a:xfrm rot="5400000">
              <a:off x="7061507" y="181335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1" name="Straight Connector 340"/>
            <p:cNvCxnSpPr/>
            <p:nvPr/>
          </p:nvCxnSpPr>
          <p:spPr>
            <a:xfrm rot="5400000">
              <a:off x="6474653" y="1779231"/>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9" name="Straight Connector 338"/>
            <p:cNvCxnSpPr/>
            <p:nvPr/>
          </p:nvCxnSpPr>
          <p:spPr>
            <a:xfrm rot="5400000">
              <a:off x="5900973" y="1772407"/>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7" name="Straight Connector 336"/>
            <p:cNvCxnSpPr/>
            <p:nvPr/>
          </p:nvCxnSpPr>
          <p:spPr>
            <a:xfrm rot="5400000">
              <a:off x="5294122" y="177923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3" name="Straight Connector 332"/>
            <p:cNvCxnSpPr/>
            <p:nvPr/>
          </p:nvCxnSpPr>
          <p:spPr>
            <a:xfrm rot="5400000">
              <a:off x="3526736" y="430406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grpSp>
          <p:nvGrpSpPr>
            <p:cNvPr id="4" name="Group 3"/>
            <p:cNvGrpSpPr/>
            <p:nvPr/>
          </p:nvGrpSpPr>
          <p:grpSpPr>
            <a:xfrm>
              <a:off x="2019396" y="1181022"/>
              <a:ext cx="307073" cy="444578"/>
              <a:chOff x="2019870" y="1173707"/>
              <a:chExt cx="307073" cy="382138"/>
            </a:xfrm>
          </p:grpSpPr>
          <p:cxnSp>
            <p:nvCxnSpPr>
              <p:cNvPr id="5" name="Straight Arrow Connector 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7" name="Group 6"/>
            <p:cNvGrpSpPr/>
            <p:nvPr/>
          </p:nvGrpSpPr>
          <p:grpSpPr>
            <a:xfrm>
              <a:off x="2015318" y="1899322"/>
              <a:ext cx="307073" cy="443827"/>
              <a:chOff x="2019870" y="1173707"/>
              <a:chExt cx="307073" cy="382138"/>
            </a:xfrm>
          </p:grpSpPr>
          <p:cxnSp>
            <p:nvCxnSpPr>
              <p:cNvPr id="8" name="Straight Arrow Connector 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a:off x="2571751" y="1175490"/>
              <a:ext cx="365284" cy="469159"/>
              <a:chOff x="2019870" y="1173707"/>
              <a:chExt cx="307073" cy="382138"/>
            </a:xfrm>
          </p:grpSpPr>
          <p:cxnSp>
            <p:nvCxnSpPr>
              <p:cNvPr id="11" name="Straight Arrow Connector 1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3" name="Group 12"/>
            <p:cNvGrpSpPr/>
            <p:nvPr/>
          </p:nvGrpSpPr>
          <p:grpSpPr>
            <a:xfrm>
              <a:off x="3168650" y="1175980"/>
              <a:ext cx="369377" cy="468669"/>
              <a:chOff x="2019870" y="1173707"/>
              <a:chExt cx="307073" cy="382138"/>
            </a:xfrm>
          </p:grpSpPr>
          <p:cxnSp>
            <p:nvCxnSpPr>
              <p:cNvPr id="14" name="Straight Arrow Connector 1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6" name="Group 15"/>
            <p:cNvGrpSpPr/>
            <p:nvPr/>
          </p:nvGrpSpPr>
          <p:grpSpPr>
            <a:xfrm>
              <a:off x="2622646" y="1899312"/>
              <a:ext cx="307073" cy="475588"/>
              <a:chOff x="2019870" y="1173707"/>
              <a:chExt cx="307073" cy="382138"/>
            </a:xfrm>
          </p:grpSpPr>
          <p:cxnSp>
            <p:nvCxnSpPr>
              <p:cNvPr id="17" name="Straight Arrow Connector 1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9" name="Group 18"/>
            <p:cNvGrpSpPr/>
            <p:nvPr/>
          </p:nvGrpSpPr>
          <p:grpSpPr>
            <a:xfrm>
              <a:off x="3181350" y="1899312"/>
              <a:ext cx="355695" cy="462887"/>
              <a:chOff x="2019870" y="1173707"/>
              <a:chExt cx="307073" cy="382138"/>
            </a:xfrm>
          </p:grpSpPr>
          <p:cxnSp>
            <p:nvCxnSpPr>
              <p:cNvPr id="20" name="Straight Arrow Connector 19"/>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3816825" y="1899312"/>
              <a:ext cx="307073" cy="469237"/>
              <a:chOff x="2019870" y="1173707"/>
              <a:chExt cx="307073" cy="382138"/>
            </a:xfrm>
          </p:grpSpPr>
          <p:cxnSp>
            <p:nvCxnSpPr>
              <p:cNvPr id="23" name="Straight Arrow Connector 22"/>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5" name="Group 24"/>
            <p:cNvGrpSpPr/>
            <p:nvPr/>
          </p:nvGrpSpPr>
          <p:grpSpPr>
            <a:xfrm>
              <a:off x="4396855" y="1899313"/>
              <a:ext cx="307073" cy="382138"/>
              <a:chOff x="2019870" y="1173707"/>
              <a:chExt cx="307073" cy="382138"/>
            </a:xfrm>
          </p:grpSpPr>
          <p:cxnSp>
            <p:nvCxnSpPr>
              <p:cNvPr id="26" name="Straight Arrow Connector 2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8" name="Group 27"/>
            <p:cNvGrpSpPr/>
            <p:nvPr/>
          </p:nvGrpSpPr>
          <p:grpSpPr>
            <a:xfrm>
              <a:off x="3181350" y="2622644"/>
              <a:ext cx="355695" cy="457106"/>
              <a:chOff x="2019870" y="1173707"/>
              <a:chExt cx="307073" cy="382138"/>
            </a:xfrm>
          </p:grpSpPr>
          <p:cxnSp>
            <p:nvCxnSpPr>
              <p:cNvPr id="29" name="Straight Arrow Connector 28"/>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0" name="Straight Arrow Connector 29"/>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a:off x="3810001" y="2622644"/>
              <a:ext cx="307073" cy="469805"/>
              <a:chOff x="2019870" y="1173707"/>
              <a:chExt cx="307073" cy="382138"/>
            </a:xfrm>
          </p:grpSpPr>
          <p:cxnSp>
            <p:nvCxnSpPr>
              <p:cNvPr id="32" name="Straight Arrow Connector 3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34" name="Group 33"/>
            <p:cNvGrpSpPr/>
            <p:nvPr/>
          </p:nvGrpSpPr>
          <p:grpSpPr>
            <a:xfrm>
              <a:off x="3810001" y="3359624"/>
              <a:ext cx="307073" cy="382138"/>
              <a:chOff x="2019870" y="1173707"/>
              <a:chExt cx="307073" cy="382138"/>
            </a:xfrm>
          </p:grpSpPr>
          <p:cxnSp>
            <p:nvCxnSpPr>
              <p:cNvPr id="35" name="Straight Arrow Connector 3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6" name="Straight Arrow Connector 3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37" name="Group 36"/>
            <p:cNvGrpSpPr/>
            <p:nvPr/>
          </p:nvGrpSpPr>
          <p:grpSpPr>
            <a:xfrm>
              <a:off x="3229972" y="3359624"/>
              <a:ext cx="307073" cy="382138"/>
              <a:chOff x="2019870" y="1173707"/>
              <a:chExt cx="307073" cy="382138"/>
            </a:xfrm>
          </p:grpSpPr>
          <p:cxnSp>
            <p:nvCxnSpPr>
              <p:cNvPr id="38" name="Straight Arrow Connector 3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9" name="Straight Arrow Connector 3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40" name="Group 39"/>
            <p:cNvGrpSpPr/>
            <p:nvPr/>
          </p:nvGrpSpPr>
          <p:grpSpPr>
            <a:xfrm>
              <a:off x="4967512" y="818375"/>
              <a:ext cx="330093" cy="377588"/>
              <a:chOff x="4997356" y="818866"/>
              <a:chExt cx="307073" cy="377588"/>
            </a:xfrm>
          </p:grpSpPr>
          <p:cxnSp>
            <p:nvCxnSpPr>
              <p:cNvPr id="41" name="Straight Arrow Connector 4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42" name="Straight Arrow Connector 4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43" name="Group 42"/>
            <p:cNvGrpSpPr/>
            <p:nvPr/>
          </p:nvGrpSpPr>
          <p:grpSpPr>
            <a:xfrm>
              <a:off x="5522976" y="820649"/>
              <a:ext cx="363758" cy="377588"/>
              <a:chOff x="4997356" y="818866"/>
              <a:chExt cx="307073" cy="377588"/>
            </a:xfrm>
          </p:grpSpPr>
          <p:cxnSp>
            <p:nvCxnSpPr>
              <p:cNvPr id="44" name="Straight Arrow Connector 4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45" name="Straight Arrow Connector 4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46" name="Group 45"/>
            <p:cNvGrpSpPr/>
            <p:nvPr/>
          </p:nvGrpSpPr>
          <p:grpSpPr>
            <a:xfrm>
              <a:off x="6136489" y="818375"/>
              <a:ext cx="354822" cy="377588"/>
              <a:chOff x="4997356" y="818866"/>
              <a:chExt cx="307073" cy="377588"/>
            </a:xfrm>
          </p:grpSpPr>
          <p:cxnSp>
            <p:nvCxnSpPr>
              <p:cNvPr id="47" name="Straight Arrow Connector 4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49" name="Group 48"/>
            <p:cNvGrpSpPr/>
            <p:nvPr/>
          </p:nvGrpSpPr>
          <p:grpSpPr>
            <a:xfrm>
              <a:off x="6708039" y="820649"/>
              <a:ext cx="359226" cy="377588"/>
              <a:chOff x="4997356" y="818866"/>
              <a:chExt cx="307073" cy="377588"/>
            </a:xfrm>
          </p:grpSpPr>
          <p:cxnSp>
            <p:nvCxnSpPr>
              <p:cNvPr id="50" name="Straight Arrow Connector 4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52" name="Group 51"/>
            <p:cNvGrpSpPr/>
            <p:nvPr/>
          </p:nvGrpSpPr>
          <p:grpSpPr>
            <a:xfrm>
              <a:off x="7300571" y="820649"/>
              <a:ext cx="353548" cy="377588"/>
              <a:chOff x="4997356" y="818866"/>
              <a:chExt cx="307073" cy="377588"/>
            </a:xfrm>
          </p:grpSpPr>
          <p:cxnSp>
            <p:nvCxnSpPr>
              <p:cNvPr id="53" name="Straight Arrow Connector 5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54" name="Straight Arrow Connector 5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55" name="Group 54"/>
            <p:cNvGrpSpPr/>
            <p:nvPr/>
          </p:nvGrpSpPr>
          <p:grpSpPr>
            <a:xfrm>
              <a:off x="7878470" y="820650"/>
              <a:ext cx="362502" cy="377588"/>
              <a:chOff x="4997356" y="818866"/>
              <a:chExt cx="307073" cy="377588"/>
            </a:xfrm>
          </p:grpSpPr>
          <p:cxnSp>
            <p:nvCxnSpPr>
              <p:cNvPr id="56" name="Straight Arrow Connector 5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57" name="Straight Arrow Connector 5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58" name="Group 57"/>
            <p:cNvGrpSpPr/>
            <p:nvPr/>
          </p:nvGrpSpPr>
          <p:grpSpPr>
            <a:xfrm>
              <a:off x="8463686" y="820650"/>
              <a:ext cx="385593" cy="377588"/>
              <a:chOff x="4997356" y="818866"/>
              <a:chExt cx="307073" cy="377588"/>
            </a:xfrm>
          </p:grpSpPr>
          <p:cxnSp>
            <p:nvCxnSpPr>
              <p:cNvPr id="59" name="Straight Arrow Connector 5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61" name="Group 60"/>
            <p:cNvGrpSpPr/>
            <p:nvPr/>
          </p:nvGrpSpPr>
          <p:grpSpPr>
            <a:xfrm>
              <a:off x="9097068" y="821141"/>
              <a:ext cx="307073" cy="377588"/>
              <a:chOff x="4997356" y="818866"/>
              <a:chExt cx="307073" cy="377588"/>
            </a:xfrm>
          </p:grpSpPr>
          <p:cxnSp>
            <p:nvCxnSpPr>
              <p:cNvPr id="62" name="Straight Arrow Connector 6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64" name="Group 63"/>
            <p:cNvGrpSpPr/>
            <p:nvPr/>
          </p:nvGrpSpPr>
          <p:grpSpPr>
            <a:xfrm>
              <a:off x="9102091" y="1479635"/>
              <a:ext cx="307073" cy="435600"/>
              <a:chOff x="4997356" y="818866"/>
              <a:chExt cx="307073" cy="377588"/>
            </a:xfrm>
          </p:grpSpPr>
          <p:cxnSp>
            <p:nvCxnSpPr>
              <p:cNvPr id="65" name="Straight Arrow Connector 6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66" name="Straight Arrow Connector 6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67" name="Group 66"/>
            <p:cNvGrpSpPr/>
            <p:nvPr/>
          </p:nvGrpSpPr>
          <p:grpSpPr>
            <a:xfrm>
              <a:off x="9102091" y="2196525"/>
              <a:ext cx="307073" cy="448866"/>
              <a:chOff x="4997356" y="818866"/>
              <a:chExt cx="307073" cy="377588"/>
            </a:xfrm>
          </p:grpSpPr>
          <p:cxnSp>
            <p:nvCxnSpPr>
              <p:cNvPr id="68" name="Straight Arrow Connector 6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69" name="Straight Arrow Connector 6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70" name="Group 69"/>
            <p:cNvGrpSpPr/>
            <p:nvPr/>
          </p:nvGrpSpPr>
          <p:grpSpPr>
            <a:xfrm>
              <a:off x="9055100" y="2912432"/>
              <a:ext cx="354555" cy="469938"/>
              <a:chOff x="4997356" y="818866"/>
              <a:chExt cx="307073" cy="377588"/>
            </a:xfrm>
          </p:grpSpPr>
          <p:cxnSp>
            <p:nvCxnSpPr>
              <p:cNvPr id="71" name="Straight Arrow Connector 7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72" name="Straight Arrow Connector 7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73" name="Group 72"/>
            <p:cNvGrpSpPr/>
            <p:nvPr/>
          </p:nvGrpSpPr>
          <p:grpSpPr>
            <a:xfrm>
              <a:off x="4995081" y="1492250"/>
              <a:ext cx="307073" cy="425260"/>
              <a:chOff x="4997356" y="818866"/>
              <a:chExt cx="307073" cy="377588"/>
            </a:xfrm>
          </p:grpSpPr>
          <p:cxnSp>
            <p:nvCxnSpPr>
              <p:cNvPr id="74" name="Straight Arrow Connector 7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75" name="Straight Arrow Connector 7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76" name="Group 75"/>
            <p:cNvGrpSpPr/>
            <p:nvPr/>
          </p:nvGrpSpPr>
          <p:grpSpPr>
            <a:xfrm>
              <a:off x="4995081" y="2190750"/>
              <a:ext cx="307073" cy="450091"/>
              <a:chOff x="4997356" y="818866"/>
              <a:chExt cx="307073" cy="377588"/>
            </a:xfrm>
          </p:grpSpPr>
          <p:cxnSp>
            <p:nvCxnSpPr>
              <p:cNvPr id="77" name="Straight Arrow Connector 7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78" name="Straight Arrow Connector 7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79" name="Group 78"/>
            <p:cNvGrpSpPr/>
            <p:nvPr/>
          </p:nvGrpSpPr>
          <p:grpSpPr>
            <a:xfrm>
              <a:off x="4946650" y="2927350"/>
              <a:ext cx="355505" cy="450471"/>
              <a:chOff x="4997356" y="818866"/>
              <a:chExt cx="307073" cy="377588"/>
            </a:xfrm>
          </p:grpSpPr>
          <p:cxnSp>
            <p:nvCxnSpPr>
              <p:cNvPr id="80" name="Straight Arrow Connector 7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81" name="Straight Arrow Connector 8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82" name="Group 81"/>
            <p:cNvGrpSpPr/>
            <p:nvPr/>
          </p:nvGrpSpPr>
          <p:grpSpPr>
            <a:xfrm>
              <a:off x="5530851" y="2927350"/>
              <a:ext cx="351334" cy="450471"/>
              <a:chOff x="4997356" y="818866"/>
              <a:chExt cx="307073" cy="377588"/>
            </a:xfrm>
          </p:grpSpPr>
          <p:cxnSp>
            <p:nvCxnSpPr>
              <p:cNvPr id="83" name="Straight Arrow Connector 8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84" name="Straight Arrow Connector 8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85" name="Group 84"/>
            <p:cNvGrpSpPr/>
            <p:nvPr/>
          </p:nvGrpSpPr>
          <p:grpSpPr>
            <a:xfrm>
              <a:off x="6127750" y="2921000"/>
              <a:ext cx="348585" cy="456821"/>
              <a:chOff x="4997356" y="818866"/>
              <a:chExt cx="307073" cy="377588"/>
            </a:xfrm>
          </p:grpSpPr>
          <p:cxnSp>
            <p:nvCxnSpPr>
              <p:cNvPr id="86" name="Straight Arrow Connector 8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87" name="Straight Arrow Connector 8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88" name="Group 87"/>
            <p:cNvGrpSpPr/>
            <p:nvPr/>
          </p:nvGrpSpPr>
          <p:grpSpPr>
            <a:xfrm>
              <a:off x="6705600" y="2914650"/>
              <a:ext cx="357115" cy="463171"/>
              <a:chOff x="4997356" y="818866"/>
              <a:chExt cx="307073" cy="377588"/>
            </a:xfrm>
          </p:grpSpPr>
          <p:cxnSp>
            <p:nvCxnSpPr>
              <p:cNvPr id="89" name="Straight Arrow Connector 8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0" name="Straight Arrow Connector 8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1" name="Group 90"/>
            <p:cNvGrpSpPr/>
            <p:nvPr/>
          </p:nvGrpSpPr>
          <p:grpSpPr>
            <a:xfrm>
              <a:off x="7296151" y="2914650"/>
              <a:ext cx="353420" cy="463171"/>
              <a:chOff x="4997356" y="818866"/>
              <a:chExt cx="307073" cy="377588"/>
            </a:xfrm>
          </p:grpSpPr>
          <p:cxnSp>
            <p:nvCxnSpPr>
              <p:cNvPr id="92" name="Straight Arrow Connector 9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3" name="Straight Arrow Connector 9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4" name="Group 93"/>
            <p:cNvGrpSpPr/>
            <p:nvPr/>
          </p:nvGrpSpPr>
          <p:grpSpPr>
            <a:xfrm>
              <a:off x="7880350" y="3000233"/>
              <a:ext cx="361097" cy="377588"/>
              <a:chOff x="4997356" y="818866"/>
              <a:chExt cx="307073" cy="377588"/>
            </a:xfrm>
          </p:grpSpPr>
          <p:cxnSp>
            <p:nvCxnSpPr>
              <p:cNvPr id="95" name="Straight Arrow Connector 9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6" name="Straight Arrow Connector 9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97" name="Group 96"/>
            <p:cNvGrpSpPr/>
            <p:nvPr/>
          </p:nvGrpSpPr>
          <p:grpSpPr>
            <a:xfrm>
              <a:off x="8489950" y="2921000"/>
              <a:ext cx="348921" cy="456821"/>
              <a:chOff x="4997356" y="818866"/>
              <a:chExt cx="307073" cy="377588"/>
            </a:xfrm>
          </p:grpSpPr>
          <p:cxnSp>
            <p:nvCxnSpPr>
              <p:cNvPr id="98" name="Straight Arrow Connector 9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99" name="Straight Arrow Connector 9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0" name="Group 99"/>
            <p:cNvGrpSpPr/>
            <p:nvPr/>
          </p:nvGrpSpPr>
          <p:grpSpPr>
            <a:xfrm>
              <a:off x="8531307" y="2190750"/>
              <a:ext cx="307073" cy="450091"/>
              <a:chOff x="4997356" y="818866"/>
              <a:chExt cx="307073" cy="377588"/>
            </a:xfrm>
          </p:grpSpPr>
          <p:cxnSp>
            <p:nvCxnSpPr>
              <p:cNvPr id="101" name="Straight Arrow Connector 10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2" name="Straight Arrow Connector 10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3" name="Group 102"/>
            <p:cNvGrpSpPr/>
            <p:nvPr/>
          </p:nvGrpSpPr>
          <p:grpSpPr>
            <a:xfrm>
              <a:off x="8538131" y="1466850"/>
              <a:ext cx="307073" cy="450660"/>
              <a:chOff x="4997356" y="818866"/>
              <a:chExt cx="307073" cy="377588"/>
            </a:xfrm>
          </p:grpSpPr>
          <p:cxnSp>
            <p:nvCxnSpPr>
              <p:cNvPr id="104" name="Straight Arrow Connector 10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5" name="Straight Arrow Connector 10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6" name="Group 105"/>
            <p:cNvGrpSpPr/>
            <p:nvPr/>
          </p:nvGrpSpPr>
          <p:grpSpPr>
            <a:xfrm>
              <a:off x="5575111" y="1479550"/>
              <a:ext cx="307073" cy="437961"/>
              <a:chOff x="4997356" y="818866"/>
              <a:chExt cx="307073" cy="377588"/>
            </a:xfrm>
          </p:grpSpPr>
          <p:cxnSp>
            <p:nvCxnSpPr>
              <p:cNvPr id="107" name="Straight Arrow Connector 10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08" name="Straight Arrow Connector 10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09" name="Group 108"/>
            <p:cNvGrpSpPr/>
            <p:nvPr/>
          </p:nvGrpSpPr>
          <p:grpSpPr>
            <a:xfrm>
              <a:off x="5575111" y="2203450"/>
              <a:ext cx="307073" cy="437392"/>
              <a:chOff x="4997356" y="818866"/>
              <a:chExt cx="307073" cy="377588"/>
            </a:xfrm>
          </p:grpSpPr>
          <p:cxnSp>
            <p:nvCxnSpPr>
              <p:cNvPr id="110" name="Straight Arrow Connector 10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1" name="Straight Arrow Connector 11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2" name="Group 111"/>
            <p:cNvGrpSpPr/>
            <p:nvPr/>
          </p:nvGrpSpPr>
          <p:grpSpPr>
            <a:xfrm>
              <a:off x="6175612" y="2209800"/>
              <a:ext cx="307073" cy="431041"/>
              <a:chOff x="4997356" y="818866"/>
              <a:chExt cx="307073" cy="377588"/>
            </a:xfrm>
          </p:grpSpPr>
          <p:cxnSp>
            <p:nvCxnSpPr>
              <p:cNvPr id="113" name="Straight Arrow Connector 11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4" name="Straight Arrow Connector 11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5" name="Group 114"/>
            <p:cNvGrpSpPr/>
            <p:nvPr/>
          </p:nvGrpSpPr>
          <p:grpSpPr>
            <a:xfrm>
              <a:off x="6755641" y="2209800"/>
              <a:ext cx="307073" cy="431041"/>
              <a:chOff x="4997356" y="818866"/>
              <a:chExt cx="307073" cy="377588"/>
            </a:xfrm>
          </p:grpSpPr>
          <p:cxnSp>
            <p:nvCxnSpPr>
              <p:cNvPr id="116" name="Straight Arrow Connector 11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17" name="Straight Arrow Connector 11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18" name="Group 117"/>
            <p:cNvGrpSpPr/>
            <p:nvPr/>
          </p:nvGrpSpPr>
          <p:grpSpPr>
            <a:xfrm>
              <a:off x="7342496" y="2197100"/>
              <a:ext cx="307073" cy="443742"/>
              <a:chOff x="4997356" y="818866"/>
              <a:chExt cx="307073" cy="377588"/>
            </a:xfrm>
          </p:grpSpPr>
          <p:cxnSp>
            <p:nvCxnSpPr>
              <p:cNvPr id="119" name="Straight Arrow Connector 11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0" name="Straight Arrow Connector 11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1" name="Group 120"/>
            <p:cNvGrpSpPr/>
            <p:nvPr/>
          </p:nvGrpSpPr>
          <p:grpSpPr>
            <a:xfrm>
              <a:off x="7928023" y="2209800"/>
              <a:ext cx="307073" cy="431041"/>
              <a:chOff x="4997356" y="818866"/>
              <a:chExt cx="307073" cy="377588"/>
            </a:xfrm>
          </p:grpSpPr>
          <p:cxnSp>
            <p:nvCxnSpPr>
              <p:cNvPr id="122" name="Straight Arrow Connector 12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3" name="Straight Arrow Connector 12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4" name="Group 123"/>
            <p:cNvGrpSpPr/>
            <p:nvPr/>
          </p:nvGrpSpPr>
          <p:grpSpPr>
            <a:xfrm>
              <a:off x="7928024" y="1473200"/>
              <a:ext cx="307073" cy="444310"/>
              <a:chOff x="4997356" y="818866"/>
              <a:chExt cx="307073" cy="377588"/>
            </a:xfrm>
          </p:grpSpPr>
          <p:cxnSp>
            <p:nvCxnSpPr>
              <p:cNvPr id="125" name="Straight Arrow Connector 12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6" name="Straight Arrow Connector 12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27" name="Group 126"/>
            <p:cNvGrpSpPr/>
            <p:nvPr/>
          </p:nvGrpSpPr>
          <p:grpSpPr>
            <a:xfrm>
              <a:off x="7342496" y="1466850"/>
              <a:ext cx="307073" cy="450660"/>
              <a:chOff x="4997356" y="818866"/>
              <a:chExt cx="307073" cy="377588"/>
            </a:xfrm>
          </p:grpSpPr>
          <p:cxnSp>
            <p:nvCxnSpPr>
              <p:cNvPr id="128" name="Straight Arrow Connector 12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29" name="Straight Arrow Connector 12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0" name="Group 129"/>
            <p:cNvGrpSpPr/>
            <p:nvPr/>
          </p:nvGrpSpPr>
          <p:grpSpPr>
            <a:xfrm>
              <a:off x="6755642" y="1473200"/>
              <a:ext cx="307073" cy="444311"/>
              <a:chOff x="4997356" y="818866"/>
              <a:chExt cx="307073" cy="377588"/>
            </a:xfrm>
          </p:grpSpPr>
          <p:cxnSp>
            <p:nvCxnSpPr>
              <p:cNvPr id="131" name="Straight Arrow Connector 13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2" name="Straight Arrow Connector 13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3" name="Group 132"/>
            <p:cNvGrpSpPr/>
            <p:nvPr/>
          </p:nvGrpSpPr>
          <p:grpSpPr>
            <a:xfrm>
              <a:off x="6175612" y="1479550"/>
              <a:ext cx="307073" cy="437960"/>
              <a:chOff x="4997356" y="818866"/>
              <a:chExt cx="307073" cy="377588"/>
            </a:xfrm>
          </p:grpSpPr>
          <p:cxnSp>
            <p:nvCxnSpPr>
              <p:cNvPr id="134" name="Straight Arrow Connector 13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5" name="Straight Arrow Connector 13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6" name="Group 135"/>
            <p:cNvGrpSpPr/>
            <p:nvPr/>
          </p:nvGrpSpPr>
          <p:grpSpPr>
            <a:xfrm>
              <a:off x="3720816" y="3739487"/>
              <a:ext cx="391236" cy="436728"/>
              <a:chOff x="4997356" y="818866"/>
              <a:chExt cx="307073" cy="377588"/>
            </a:xfrm>
          </p:grpSpPr>
          <p:cxnSp>
            <p:nvCxnSpPr>
              <p:cNvPr id="137" name="Straight Arrow Connector 13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38" name="Straight Arrow Connector 13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39" name="Group 138"/>
            <p:cNvGrpSpPr/>
            <p:nvPr/>
          </p:nvGrpSpPr>
          <p:grpSpPr>
            <a:xfrm>
              <a:off x="3696746" y="4438650"/>
              <a:ext cx="418531" cy="467720"/>
              <a:chOff x="4997356" y="818866"/>
              <a:chExt cx="307073" cy="377588"/>
            </a:xfrm>
          </p:grpSpPr>
          <p:cxnSp>
            <p:nvCxnSpPr>
              <p:cNvPr id="140" name="Straight Arrow Connector 139"/>
              <p:cNvCxnSpPr/>
              <p:nvPr/>
            </p:nvCxnSpPr>
            <p:spPr>
              <a:xfrm flipH="1">
                <a:off x="4997356" y="118344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1" name="Straight Arrow Connector 14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2" name="Group 141"/>
            <p:cNvGrpSpPr/>
            <p:nvPr/>
          </p:nvGrpSpPr>
          <p:grpSpPr>
            <a:xfrm>
              <a:off x="3696999" y="5149850"/>
              <a:ext cx="416352" cy="435685"/>
              <a:chOff x="4997356" y="818866"/>
              <a:chExt cx="307073" cy="377588"/>
            </a:xfrm>
          </p:grpSpPr>
          <p:cxnSp>
            <p:nvCxnSpPr>
              <p:cNvPr id="143" name="Straight Arrow Connector 142"/>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4" name="Straight Arrow Connector 143"/>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5" name="Group 144"/>
            <p:cNvGrpSpPr/>
            <p:nvPr/>
          </p:nvGrpSpPr>
          <p:grpSpPr>
            <a:xfrm>
              <a:off x="4343400" y="5206621"/>
              <a:ext cx="360055" cy="377588"/>
              <a:chOff x="4997356" y="818866"/>
              <a:chExt cx="307073" cy="377588"/>
            </a:xfrm>
          </p:grpSpPr>
          <p:cxnSp>
            <p:nvCxnSpPr>
              <p:cNvPr id="146" name="Straight Arrow Connector 145"/>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47" name="Straight Arrow Connector 146"/>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48" name="Group 147"/>
            <p:cNvGrpSpPr/>
            <p:nvPr/>
          </p:nvGrpSpPr>
          <p:grpSpPr>
            <a:xfrm>
              <a:off x="4946651" y="5923128"/>
              <a:ext cx="357780" cy="377588"/>
              <a:chOff x="4997356" y="818866"/>
              <a:chExt cx="307073" cy="377588"/>
            </a:xfrm>
          </p:grpSpPr>
          <p:cxnSp>
            <p:nvCxnSpPr>
              <p:cNvPr id="149" name="Straight Arrow Connector 148"/>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0" name="Straight Arrow Connector 149"/>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51" name="Group 150"/>
            <p:cNvGrpSpPr/>
            <p:nvPr/>
          </p:nvGrpSpPr>
          <p:grpSpPr>
            <a:xfrm>
              <a:off x="4342075" y="5875361"/>
              <a:ext cx="365080" cy="423080"/>
              <a:chOff x="4997356" y="818866"/>
              <a:chExt cx="307073" cy="377588"/>
            </a:xfrm>
          </p:grpSpPr>
          <p:cxnSp>
            <p:nvCxnSpPr>
              <p:cNvPr id="152" name="Straight Arrow Connector 15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53" name="Straight Arrow Connector 15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54" name="Group 153"/>
            <p:cNvGrpSpPr/>
            <p:nvPr/>
          </p:nvGrpSpPr>
          <p:grpSpPr>
            <a:xfrm>
              <a:off x="6127751" y="6282046"/>
              <a:ext cx="356360" cy="382138"/>
              <a:chOff x="2019870" y="1173707"/>
              <a:chExt cx="307073" cy="382138"/>
            </a:xfrm>
          </p:grpSpPr>
          <p:cxnSp>
            <p:nvCxnSpPr>
              <p:cNvPr id="155" name="Straight Arrow Connector 15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6" name="Straight Arrow Connector 15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57" name="Group 156"/>
            <p:cNvGrpSpPr/>
            <p:nvPr/>
          </p:nvGrpSpPr>
          <p:grpSpPr>
            <a:xfrm>
              <a:off x="6711950" y="6277971"/>
              <a:ext cx="357591" cy="382138"/>
              <a:chOff x="2019870" y="1173707"/>
              <a:chExt cx="307073" cy="382138"/>
            </a:xfrm>
          </p:grpSpPr>
          <p:cxnSp>
            <p:nvCxnSpPr>
              <p:cNvPr id="158" name="Straight Arrow Connector 15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59" name="Straight Arrow Connector 15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60" name="Group 159"/>
            <p:cNvGrpSpPr/>
            <p:nvPr/>
          </p:nvGrpSpPr>
          <p:grpSpPr>
            <a:xfrm>
              <a:off x="7308851" y="6277971"/>
              <a:ext cx="347070" cy="382138"/>
              <a:chOff x="2019870" y="1173707"/>
              <a:chExt cx="307073" cy="382138"/>
            </a:xfrm>
          </p:grpSpPr>
          <p:cxnSp>
            <p:nvCxnSpPr>
              <p:cNvPr id="161" name="Straight Arrow Connector 16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2" name="Straight Arrow Connector 16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63" name="Group 162"/>
            <p:cNvGrpSpPr/>
            <p:nvPr/>
          </p:nvGrpSpPr>
          <p:grpSpPr>
            <a:xfrm>
              <a:off x="7893050" y="6277971"/>
              <a:ext cx="350197" cy="382138"/>
              <a:chOff x="2019870" y="1173707"/>
              <a:chExt cx="307073" cy="382138"/>
            </a:xfrm>
          </p:grpSpPr>
          <p:cxnSp>
            <p:nvCxnSpPr>
              <p:cNvPr id="164" name="Straight Arrow Connector 16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5" name="Straight Arrow Connector 16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66" name="Group 165"/>
            <p:cNvGrpSpPr/>
            <p:nvPr/>
          </p:nvGrpSpPr>
          <p:grpSpPr>
            <a:xfrm>
              <a:off x="6139125" y="5561462"/>
              <a:ext cx="348586" cy="432937"/>
              <a:chOff x="2019870" y="1173707"/>
              <a:chExt cx="307073" cy="382138"/>
            </a:xfrm>
          </p:grpSpPr>
          <p:cxnSp>
            <p:nvCxnSpPr>
              <p:cNvPr id="167" name="Straight Arrow Connector 16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8" name="Straight Arrow Connector 16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69" name="Group 168"/>
            <p:cNvGrpSpPr/>
            <p:nvPr/>
          </p:nvGrpSpPr>
          <p:grpSpPr>
            <a:xfrm>
              <a:off x="5530851" y="5918579"/>
              <a:ext cx="355884" cy="377588"/>
              <a:chOff x="4997356" y="818866"/>
              <a:chExt cx="307073" cy="377588"/>
            </a:xfrm>
          </p:grpSpPr>
          <p:cxnSp>
            <p:nvCxnSpPr>
              <p:cNvPr id="170" name="Straight Arrow Connector 169"/>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171" name="Straight Arrow Connector 170"/>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172" name="Group 171"/>
            <p:cNvGrpSpPr/>
            <p:nvPr/>
          </p:nvGrpSpPr>
          <p:grpSpPr>
            <a:xfrm>
              <a:off x="6718301" y="5563736"/>
              <a:ext cx="353514" cy="456063"/>
              <a:chOff x="2019870" y="1173707"/>
              <a:chExt cx="307073" cy="382138"/>
            </a:xfrm>
          </p:grpSpPr>
          <p:cxnSp>
            <p:nvCxnSpPr>
              <p:cNvPr id="173" name="Straight Arrow Connector 172"/>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74" name="Straight Arrow Connector 173"/>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75" name="Group 174"/>
            <p:cNvGrpSpPr/>
            <p:nvPr/>
          </p:nvGrpSpPr>
          <p:grpSpPr>
            <a:xfrm>
              <a:off x="7302501" y="5563738"/>
              <a:ext cx="356168" cy="456062"/>
              <a:chOff x="2019870" y="1173707"/>
              <a:chExt cx="307073" cy="382138"/>
            </a:xfrm>
          </p:grpSpPr>
          <p:cxnSp>
            <p:nvCxnSpPr>
              <p:cNvPr id="176" name="Straight Arrow Connector 17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77" name="Straight Arrow Connector 17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78" name="Group 177"/>
            <p:cNvGrpSpPr/>
            <p:nvPr/>
          </p:nvGrpSpPr>
          <p:grpSpPr>
            <a:xfrm>
              <a:off x="7893051" y="5563736"/>
              <a:ext cx="352472" cy="449713"/>
              <a:chOff x="2019870" y="1173707"/>
              <a:chExt cx="307073" cy="382138"/>
            </a:xfrm>
          </p:grpSpPr>
          <p:cxnSp>
            <p:nvCxnSpPr>
              <p:cNvPr id="179" name="Straight Arrow Connector 178"/>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0" name="Straight Arrow Connector 179"/>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81" name="Group 180"/>
            <p:cNvGrpSpPr/>
            <p:nvPr/>
          </p:nvGrpSpPr>
          <p:grpSpPr>
            <a:xfrm>
              <a:off x="8538950" y="5556913"/>
              <a:ext cx="307073" cy="461750"/>
              <a:chOff x="2019870" y="1173707"/>
              <a:chExt cx="307073" cy="382138"/>
            </a:xfrm>
          </p:grpSpPr>
          <p:cxnSp>
            <p:nvCxnSpPr>
              <p:cNvPr id="182" name="Straight Arrow Connector 181"/>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3" name="Straight Arrow Connector 182"/>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84" name="Group 183"/>
            <p:cNvGrpSpPr/>
            <p:nvPr/>
          </p:nvGrpSpPr>
          <p:grpSpPr>
            <a:xfrm>
              <a:off x="9105331" y="5563736"/>
              <a:ext cx="307073" cy="454927"/>
              <a:chOff x="2019870" y="1173707"/>
              <a:chExt cx="307073" cy="382138"/>
            </a:xfrm>
          </p:grpSpPr>
          <p:cxnSp>
            <p:nvCxnSpPr>
              <p:cNvPr id="185" name="Straight Arrow Connector 184"/>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6" name="Straight Arrow Connector 185"/>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87" name="Group 186"/>
            <p:cNvGrpSpPr/>
            <p:nvPr/>
          </p:nvGrpSpPr>
          <p:grpSpPr>
            <a:xfrm>
              <a:off x="9055101" y="4881350"/>
              <a:ext cx="357304" cy="446299"/>
              <a:chOff x="2019870" y="1173707"/>
              <a:chExt cx="307073" cy="382138"/>
            </a:xfrm>
          </p:grpSpPr>
          <p:cxnSp>
            <p:nvCxnSpPr>
              <p:cNvPr id="188" name="Straight Arrow Connector 187"/>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89" name="Straight Arrow Connector 188"/>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90" name="Group 189"/>
            <p:cNvGrpSpPr/>
            <p:nvPr/>
          </p:nvGrpSpPr>
          <p:grpSpPr>
            <a:xfrm>
              <a:off x="9061925" y="4155774"/>
              <a:ext cx="352264" cy="460675"/>
              <a:chOff x="2019870" y="1173707"/>
              <a:chExt cx="307073" cy="382138"/>
            </a:xfrm>
          </p:grpSpPr>
          <p:cxnSp>
            <p:nvCxnSpPr>
              <p:cNvPr id="191" name="Straight Arrow Connector 190"/>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2" name="Straight Arrow Connector 191"/>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93" name="Group 192"/>
            <p:cNvGrpSpPr/>
            <p:nvPr/>
          </p:nvGrpSpPr>
          <p:grpSpPr>
            <a:xfrm>
              <a:off x="8489951" y="4153470"/>
              <a:ext cx="357872" cy="418530"/>
              <a:chOff x="2019870" y="1173707"/>
              <a:chExt cx="307073" cy="382138"/>
            </a:xfrm>
          </p:grpSpPr>
          <p:cxnSp>
            <p:nvCxnSpPr>
              <p:cNvPr id="194" name="Straight Arrow Connector 193"/>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5" name="Straight Arrow Connector 194"/>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96" name="Group 195"/>
            <p:cNvGrpSpPr/>
            <p:nvPr/>
          </p:nvGrpSpPr>
          <p:grpSpPr>
            <a:xfrm>
              <a:off x="7893050" y="4153471"/>
              <a:ext cx="352945" cy="431230"/>
              <a:chOff x="2019870" y="1173707"/>
              <a:chExt cx="307073" cy="382138"/>
            </a:xfrm>
          </p:grpSpPr>
          <p:cxnSp>
            <p:nvCxnSpPr>
              <p:cNvPr id="197" name="Straight Arrow Connector 196"/>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98" name="Straight Arrow Connector 197"/>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199" name="Group 198"/>
            <p:cNvGrpSpPr/>
            <p:nvPr/>
          </p:nvGrpSpPr>
          <p:grpSpPr>
            <a:xfrm>
              <a:off x="7304102" y="4153470"/>
              <a:ext cx="351144" cy="450280"/>
              <a:chOff x="2019870" y="1173707"/>
              <a:chExt cx="307073" cy="382138"/>
            </a:xfrm>
          </p:grpSpPr>
          <p:cxnSp>
            <p:nvCxnSpPr>
              <p:cNvPr id="200" name="Straight Arrow Connector 199"/>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1" name="Straight Arrow Connector 200"/>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2" name="Group 201"/>
            <p:cNvGrpSpPr/>
            <p:nvPr/>
          </p:nvGrpSpPr>
          <p:grpSpPr>
            <a:xfrm>
              <a:off x="8489950" y="4876800"/>
              <a:ext cx="358347" cy="463549"/>
              <a:chOff x="2019870" y="1173707"/>
              <a:chExt cx="307073" cy="382138"/>
            </a:xfrm>
          </p:grpSpPr>
          <p:cxnSp>
            <p:nvCxnSpPr>
              <p:cNvPr id="203" name="Straight Arrow Connector 202"/>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4" name="Straight Arrow Connector 203"/>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5" name="Group 204"/>
            <p:cNvGrpSpPr/>
            <p:nvPr/>
          </p:nvGrpSpPr>
          <p:grpSpPr>
            <a:xfrm>
              <a:off x="7888301" y="4876800"/>
              <a:ext cx="360621" cy="438149"/>
              <a:chOff x="2019870" y="1173707"/>
              <a:chExt cx="307073" cy="382138"/>
            </a:xfrm>
          </p:grpSpPr>
          <p:cxnSp>
            <p:nvCxnSpPr>
              <p:cNvPr id="206" name="Straight Arrow Connector 205"/>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07" name="Straight Arrow Connector 206"/>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08" name="Group 207"/>
            <p:cNvGrpSpPr/>
            <p:nvPr/>
          </p:nvGrpSpPr>
          <p:grpSpPr>
            <a:xfrm>
              <a:off x="7315201" y="4883150"/>
              <a:ext cx="344794" cy="450849"/>
              <a:chOff x="2019870" y="1173707"/>
              <a:chExt cx="307073" cy="382138"/>
            </a:xfrm>
          </p:grpSpPr>
          <p:cxnSp>
            <p:nvCxnSpPr>
              <p:cNvPr id="209" name="Straight Arrow Connector 208"/>
              <p:cNvCxnSpPr/>
              <p:nvPr/>
            </p:nvCxnSpPr>
            <p:spPr>
              <a:xfrm flipH="1">
                <a:off x="2019870" y="1187355"/>
                <a:ext cx="300249"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210" name="Straight Arrow Connector 209"/>
              <p:cNvCxnSpPr/>
              <p:nvPr/>
            </p:nvCxnSpPr>
            <p:spPr>
              <a:xfrm flipH="1">
                <a:off x="2320119" y="1173707"/>
                <a:ext cx="6824" cy="38213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211" name="Group 210"/>
            <p:cNvGrpSpPr/>
            <p:nvPr/>
          </p:nvGrpSpPr>
          <p:grpSpPr>
            <a:xfrm>
              <a:off x="4343401" y="3684896"/>
              <a:ext cx="353704" cy="493595"/>
              <a:chOff x="4997356" y="818866"/>
              <a:chExt cx="307073" cy="377588"/>
            </a:xfrm>
          </p:grpSpPr>
          <p:cxnSp>
            <p:nvCxnSpPr>
              <p:cNvPr id="212" name="Straight Arrow Connector 211"/>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13" name="Straight Arrow Connector 212"/>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cxnSp>
          <p:nvCxnSpPr>
            <p:cNvPr id="214" name="Straight Arrow Connector 213"/>
            <p:cNvCxnSpPr/>
            <p:nvPr/>
          </p:nvCxnSpPr>
          <p:spPr>
            <a:xfrm flipH="1">
              <a:off x="4949685" y="4169392"/>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15" name="Straight Arrow Connector 214"/>
            <p:cNvCxnSpPr/>
            <p:nvPr/>
          </p:nvCxnSpPr>
          <p:spPr>
            <a:xfrm flipH="1" flipV="1">
              <a:off x="4927600" y="4889500"/>
              <a:ext cx="410949" cy="5498"/>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16" name="Straight Arrow Connector 215"/>
            <p:cNvCxnSpPr/>
            <p:nvPr/>
          </p:nvCxnSpPr>
          <p:spPr>
            <a:xfrm flipH="1">
              <a:off x="5545163" y="4171667"/>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17" name="Straight Arrow Connector 216"/>
            <p:cNvCxnSpPr/>
            <p:nvPr/>
          </p:nvCxnSpPr>
          <p:spPr>
            <a:xfrm flipH="1">
              <a:off x="5545163" y="4894999"/>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18" name="Straight Arrow Connector 217"/>
            <p:cNvCxnSpPr/>
            <p:nvPr/>
          </p:nvCxnSpPr>
          <p:spPr>
            <a:xfrm flipH="1">
              <a:off x="6126141" y="4894999"/>
              <a:ext cx="361664" cy="0"/>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19" name="Straight Arrow Connector 218"/>
            <p:cNvCxnSpPr/>
            <p:nvPr/>
          </p:nvCxnSpPr>
          <p:spPr>
            <a:xfrm flipH="1" flipV="1">
              <a:off x="3771900" y="1193800"/>
              <a:ext cx="406590" cy="2163"/>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20" name="Straight Arrow Connector 219"/>
            <p:cNvCxnSpPr/>
            <p:nvPr/>
          </p:nvCxnSpPr>
          <p:spPr>
            <a:xfrm flipH="1">
              <a:off x="4337050" y="1190923"/>
              <a:ext cx="423745" cy="2877"/>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cxnSp>
          <p:nvCxnSpPr>
            <p:cNvPr id="221" name="Straight Arrow Connector 220"/>
            <p:cNvCxnSpPr/>
            <p:nvPr/>
          </p:nvCxnSpPr>
          <p:spPr>
            <a:xfrm rot="16200000" flipH="1">
              <a:off x="5127012" y="5727515"/>
              <a:ext cx="361664" cy="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22" name="Straight Arrow Connector 221"/>
            <p:cNvCxnSpPr/>
            <p:nvPr/>
          </p:nvCxnSpPr>
          <p:spPr>
            <a:xfrm rot="16200000" flipH="1">
              <a:off x="5702500" y="5743435"/>
              <a:ext cx="361664" cy="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223" name="Straight Arrow Connector 222"/>
            <p:cNvCxnSpPr/>
            <p:nvPr/>
          </p:nvCxnSpPr>
          <p:spPr>
            <a:xfrm flipH="1">
              <a:off x="4349750" y="4895473"/>
              <a:ext cx="390572" cy="377"/>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grpSp>
          <p:nvGrpSpPr>
            <p:cNvPr id="224" name="Group 223"/>
            <p:cNvGrpSpPr/>
            <p:nvPr/>
          </p:nvGrpSpPr>
          <p:grpSpPr>
            <a:xfrm>
              <a:off x="6757917" y="4524235"/>
              <a:ext cx="307073" cy="377588"/>
              <a:chOff x="4997356" y="818866"/>
              <a:chExt cx="307073" cy="377588"/>
            </a:xfrm>
          </p:grpSpPr>
          <p:cxnSp>
            <p:nvCxnSpPr>
              <p:cNvPr id="225" name="Straight Arrow Connector 224"/>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26" name="Straight Arrow Connector 225"/>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27" name="Group 226"/>
            <p:cNvGrpSpPr/>
            <p:nvPr/>
          </p:nvGrpSpPr>
          <p:grpSpPr>
            <a:xfrm>
              <a:off x="6757918" y="3683000"/>
              <a:ext cx="307073" cy="495491"/>
              <a:chOff x="4997356" y="818866"/>
              <a:chExt cx="307073" cy="377588"/>
            </a:xfrm>
          </p:grpSpPr>
          <p:cxnSp>
            <p:nvCxnSpPr>
              <p:cNvPr id="228" name="Straight Arrow Connector 227"/>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29" name="Straight Arrow Connector 228"/>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30" name="Group 229"/>
            <p:cNvGrpSpPr/>
            <p:nvPr/>
          </p:nvGrpSpPr>
          <p:grpSpPr>
            <a:xfrm>
              <a:off x="6115051" y="3698543"/>
              <a:ext cx="363560" cy="479948"/>
              <a:chOff x="4997356" y="818866"/>
              <a:chExt cx="307073" cy="377588"/>
            </a:xfrm>
          </p:grpSpPr>
          <p:cxnSp>
            <p:nvCxnSpPr>
              <p:cNvPr id="231" name="Straight Arrow Connector 230"/>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32" name="Straight Arrow Connector 231"/>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33" name="Group 232"/>
            <p:cNvGrpSpPr/>
            <p:nvPr/>
          </p:nvGrpSpPr>
          <p:grpSpPr>
            <a:xfrm>
              <a:off x="4337050" y="2913797"/>
              <a:ext cx="360053" cy="466299"/>
              <a:chOff x="4997356" y="818866"/>
              <a:chExt cx="307073" cy="377588"/>
            </a:xfrm>
          </p:grpSpPr>
          <p:cxnSp>
            <p:nvCxnSpPr>
              <p:cNvPr id="234" name="Straight Arrow Connector 233"/>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35" name="Straight Arrow Connector 234"/>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grpSp>
          <p:nvGrpSpPr>
            <p:cNvPr id="236" name="Group 235"/>
            <p:cNvGrpSpPr/>
            <p:nvPr/>
          </p:nvGrpSpPr>
          <p:grpSpPr>
            <a:xfrm>
              <a:off x="4390029" y="2265528"/>
              <a:ext cx="307073" cy="377588"/>
              <a:chOff x="4997356" y="818866"/>
              <a:chExt cx="307073" cy="377588"/>
            </a:xfrm>
          </p:grpSpPr>
          <p:cxnSp>
            <p:nvCxnSpPr>
              <p:cNvPr id="237" name="Straight Arrow Connector 236"/>
              <p:cNvCxnSpPr/>
              <p:nvPr/>
            </p:nvCxnSpPr>
            <p:spPr>
              <a:xfrm flipH="1">
                <a:off x="4997356" y="1189630"/>
                <a:ext cx="300250" cy="0"/>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cxnSp>
            <p:nvCxnSpPr>
              <p:cNvPr id="238" name="Straight Arrow Connector 237"/>
              <p:cNvCxnSpPr/>
              <p:nvPr/>
            </p:nvCxnSpPr>
            <p:spPr>
              <a:xfrm flipH="1" flipV="1">
                <a:off x="5302155" y="818866"/>
                <a:ext cx="2274" cy="377588"/>
              </a:xfrm>
              <a:prstGeom prst="straightConnector1">
                <a:avLst/>
              </a:prstGeom>
              <a:ln>
                <a:solidFill>
                  <a:schemeClr val="accent6">
                    <a:lumMod val="75000"/>
                  </a:schemeClr>
                </a:solidFill>
                <a:tailEnd type="arrow"/>
              </a:ln>
            </p:spPr>
            <p:style>
              <a:lnRef idx="3">
                <a:schemeClr val="dk1"/>
              </a:lnRef>
              <a:fillRef idx="0">
                <a:schemeClr val="dk1"/>
              </a:fillRef>
              <a:effectRef idx="2">
                <a:schemeClr val="dk1"/>
              </a:effectRef>
              <a:fontRef idx="minor">
                <a:schemeClr val="tx1"/>
              </a:fontRef>
            </p:style>
          </p:cxnSp>
        </p:grpSp>
        <p:cxnSp>
          <p:nvCxnSpPr>
            <p:cNvPr id="240" name="Straight Connector 239"/>
            <p:cNvCxnSpPr/>
            <p:nvPr/>
          </p:nvCxnSpPr>
          <p:spPr>
            <a:xfrm>
              <a:off x="2114198" y="1192377"/>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42" name="Straight Connector 241"/>
            <p:cNvCxnSpPr/>
            <p:nvPr/>
          </p:nvCxnSpPr>
          <p:spPr>
            <a:xfrm>
              <a:off x="3546653" y="1191158"/>
              <a:ext cx="1170432" cy="0"/>
            </a:xfrm>
            <a:prstGeom prst="line">
              <a:avLst/>
            </a:prstGeom>
            <a:ln>
              <a:solidFill>
                <a:srgbClr val="00B050"/>
              </a:solidFill>
            </a:ln>
          </p:spPr>
          <p:style>
            <a:lnRef idx="3">
              <a:schemeClr val="dk1"/>
            </a:lnRef>
            <a:fillRef idx="0">
              <a:schemeClr val="dk1"/>
            </a:fillRef>
            <a:effectRef idx="2">
              <a:schemeClr val="dk1"/>
            </a:effectRef>
            <a:fontRef idx="minor">
              <a:schemeClr val="tx1"/>
            </a:fontRef>
          </p:style>
        </p:cxnSp>
        <p:cxnSp>
          <p:nvCxnSpPr>
            <p:cNvPr id="243" name="Straight Connector 242"/>
            <p:cNvCxnSpPr/>
            <p:nvPr/>
          </p:nvCxnSpPr>
          <p:spPr>
            <a:xfrm>
              <a:off x="4753660" y="1184808"/>
              <a:ext cx="4668318" cy="122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sp>
          <p:nvSpPr>
            <p:cNvPr id="246" name="Oval 245"/>
            <p:cNvSpPr/>
            <p:nvPr/>
          </p:nvSpPr>
          <p:spPr>
            <a:xfrm>
              <a:off x="2895601" y="114726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7" name="Oval 246"/>
            <p:cNvSpPr/>
            <p:nvPr/>
          </p:nvSpPr>
          <p:spPr>
            <a:xfrm>
              <a:off x="3502763" y="114726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8" name="Oval 247"/>
            <p:cNvSpPr/>
            <p:nvPr/>
          </p:nvSpPr>
          <p:spPr>
            <a:xfrm>
              <a:off x="4084593" y="114726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9" name="Oval 248"/>
            <p:cNvSpPr/>
            <p:nvPr/>
          </p:nvSpPr>
          <p:spPr>
            <a:xfrm>
              <a:off x="4668335" y="114726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7" name="Oval 266"/>
            <p:cNvSpPr/>
            <p:nvPr/>
          </p:nvSpPr>
          <p:spPr>
            <a:xfrm>
              <a:off x="9367606" y="187001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88" name="Straight Connector 287"/>
            <p:cNvCxnSpPr/>
            <p:nvPr/>
          </p:nvCxnSpPr>
          <p:spPr>
            <a:xfrm>
              <a:off x="2287073" y="1911159"/>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89" name="Straight Connector 288"/>
            <p:cNvCxnSpPr/>
            <p:nvPr/>
          </p:nvCxnSpPr>
          <p:spPr>
            <a:xfrm>
              <a:off x="3522196" y="1911159"/>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0" name="Straight Connector 289"/>
            <p:cNvCxnSpPr/>
            <p:nvPr/>
          </p:nvCxnSpPr>
          <p:spPr>
            <a:xfrm>
              <a:off x="4702726" y="191115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91" name="Straight Connector 290"/>
            <p:cNvCxnSpPr/>
            <p:nvPr/>
          </p:nvCxnSpPr>
          <p:spPr>
            <a:xfrm>
              <a:off x="5789998" y="190840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92" name="Straight Connector 291"/>
            <p:cNvCxnSpPr/>
            <p:nvPr/>
          </p:nvCxnSpPr>
          <p:spPr>
            <a:xfrm>
              <a:off x="6909114" y="1908409"/>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93" name="Straight Connector 292"/>
            <p:cNvCxnSpPr/>
            <p:nvPr/>
          </p:nvCxnSpPr>
          <p:spPr>
            <a:xfrm>
              <a:off x="8062351" y="190840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294" name="Straight Connector 293"/>
            <p:cNvCxnSpPr/>
            <p:nvPr/>
          </p:nvCxnSpPr>
          <p:spPr>
            <a:xfrm>
              <a:off x="8232947" y="2636764"/>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2" name="Straight Connector 301"/>
            <p:cNvCxnSpPr/>
            <p:nvPr/>
          </p:nvCxnSpPr>
          <p:spPr>
            <a:xfrm>
              <a:off x="5300954" y="263221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3" name="Straight Connector 302"/>
            <p:cNvCxnSpPr/>
            <p:nvPr/>
          </p:nvCxnSpPr>
          <p:spPr>
            <a:xfrm>
              <a:off x="3422115" y="263676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296" name="Straight Connector 295"/>
            <p:cNvCxnSpPr/>
            <p:nvPr/>
          </p:nvCxnSpPr>
          <p:spPr>
            <a:xfrm>
              <a:off x="4124971" y="2636764"/>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4" name="Straight Connector 303"/>
            <p:cNvCxnSpPr/>
            <p:nvPr/>
          </p:nvCxnSpPr>
          <p:spPr>
            <a:xfrm>
              <a:off x="3401642" y="337374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05" name="Straight Connector 304"/>
            <p:cNvCxnSpPr/>
            <p:nvPr/>
          </p:nvCxnSpPr>
          <p:spPr>
            <a:xfrm>
              <a:off x="6424618" y="2636764"/>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6" name="Straight Connector 305"/>
            <p:cNvCxnSpPr/>
            <p:nvPr/>
          </p:nvCxnSpPr>
          <p:spPr>
            <a:xfrm>
              <a:off x="7516440" y="2636764"/>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7" name="Straight Connector 306"/>
            <p:cNvCxnSpPr/>
            <p:nvPr/>
          </p:nvCxnSpPr>
          <p:spPr>
            <a:xfrm>
              <a:off x="4124971" y="337374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8" name="Straight Connector 307"/>
            <p:cNvCxnSpPr/>
            <p:nvPr/>
          </p:nvCxnSpPr>
          <p:spPr>
            <a:xfrm>
              <a:off x="5264559" y="337374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09" name="Straight Connector 308"/>
            <p:cNvCxnSpPr/>
            <p:nvPr/>
          </p:nvCxnSpPr>
          <p:spPr>
            <a:xfrm>
              <a:off x="6376851" y="337374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10" name="Straight Connector 309"/>
            <p:cNvCxnSpPr/>
            <p:nvPr/>
          </p:nvCxnSpPr>
          <p:spPr>
            <a:xfrm>
              <a:off x="7516439" y="337374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11" name="Straight Connector 310"/>
            <p:cNvCxnSpPr/>
            <p:nvPr/>
          </p:nvCxnSpPr>
          <p:spPr>
            <a:xfrm>
              <a:off x="8280714" y="337374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sp>
          <p:nvSpPr>
            <p:cNvPr id="270" name="Oval 269"/>
            <p:cNvSpPr/>
            <p:nvPr/>
          </p:nvSpPr>
          <p:spPr>
            <a:xfrm>
              <a:off x="9369079" y="331891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12" name="Straight Connector 311"/>
            <p:cNvCxnSpPr/>
            <p:nvPr/>
          </p:nvCxnSpPr>
          <p:spPr>
            <a:xfrm>
              <a:off x="3824720" y="4172137"/>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13" name="Straight Connector 312"/>
            <p:cNvCxnSpPr/>
            <p:nvPr/>
          </p:nvCxnSpPr>
          <p:spPr>
            <a:xfrm>
              <a:off x="5007999" y="4167588"/>
              <a:ext cx="1170432" cy="0"/>
            </a:xfrm>
            <a:prstGeom prst="line">
              <a:avLst/>
            </a:prstGeom>
            <a:ln>
              <a:solidFill>
                <a:schemeClr val="accent3"/>
              </a:solidFill>
            </a:ln>
          </p:spPr>
          <p:style>
            <a:lnRef idx="3">
              <a:schemeClr val="dk1"/>
            </a:lnRef>
            <a:fillRef idx="0">
              <a:schemeClr val="dk1"/>
            </a:fillRef>
            <a:effectRef idx="2">
              <a:schemeClr val="dk1"/>
            </a:effectRef>
            <a:fontRef idx="minor">
              <a:schemeClr val="tx1"/>
            </a:fontRef>
          </p:style>
        </p:cxnSp>
        <p:cxnSp>
          <p:nvCxnSpPr>
            <p:cNvPr id="314" name="Straight Connector 313"/>
            <p:cNvCxnSpPr/>
            <p:nvPr/>
          </p:nvCxnSpPr>
          <p:spPr>
            <a:xfrm>
              <a:off x="6222177" y="416758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15" name="Straight Connector 314"/>
            <p:cNvCxnSpPr/>
            <p:nvPr/>
          </p:nvCxnSpPr>
          <p:spPr>
            <a:xfrm>
              <a:off x="7068339" y="4167588"/>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6" name="Straight Connector 315"/>
            <p:cNvCxnSpPr/>
            <p:nvPr/>
          </p:nvCxnSpPr>
          <p:spPr>
            <a:xfrm>
              <a:off x="8207927" y="4167589"/>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18" name="Straight Connector 317"/>
            <p:cNvCxnSpPr/>
            <p:nvPr/>
          </p:nvCxnSpPr>
          <p:spPr>
            <a:xfrm>
              <a:off x="4106776" y="4895944"/>
              <a:ext cx="1170432" cy="0"/>
            </a:xfrm>
            <a:prstGeom prst="line">
              <a:avLst/>
            </a:prstGeom>
            <a:ln>
              <a:solidFill>
                <a:schemeClr val="accent3"/>
              </a:solidFill>
            </a:ln>
          </p:spPr>
          <p:style>
            <a:lnRef idx="3">
              <a:schemeClr val="dk1"/>
            </a:lnRef>
            <a:fillRef idx="0">
              <a:schemeClr val="dk1"/>
            </a:fillRef>
            <a:effectRef idx="2">
              <a:schemeClr val="dk1"/>
            </a:effectRef>
            <a:fontRef idx="minor">
              <a:schemeClr val="tx1"/>
            </a:fontRef>
          </p:style>
        </p:cxnSp>
        <p:cxnSp>
          <p:nvCxnSpPr>
            <p:cNvPr id="319" name="Straight Connector 318"/>
            <p:cNvCxnSpPr/>
            <p:nvPr/>
          </p:nvCxnSpPr>
          <p:spPr>
            <a:xfrm>
              <a:off x="5316875" y="4893194"/>
              <a:ext cx="1170432" cy="0"/>
            </a:xfrm>
            <a:prstGeom prst="line">
              <a:avLst/>
            </a:prstGeom>
            <a:ln>
              <a:solidFill>
                <a:schemeClr val="accent3"/>
              </a:solidFill>
            </a:ln>
          </p:spPr>
          <p:style>
            <a:lnRef idx="3">
              <a:schemeClr val="dk1"/>
            </a:lnRef>
            <a:fillRef idx="0">
              <a:schemeClr val="dk1"/>
            </a:fillRef>
            <a:effectRef idx="2">
              <a:schemeClr val="dk1"/>
            </a:effectRef>
            <a:fontRef idx="minor">
              <a:schemeClr val="tx1"/>
            </a:fontRef>
          </p:style>
        </p:cxnSp>
        <p:cxnSp>
          <p:nvCxnSpPr>
            <p:cNvPr id="320" name="Straight Connector 319"/>
            <p:cNvCxnSpPr/>
            <p:nvPr/>
          </p:nvCxnSpPr>
          <p:spPr>
            <a:xfrm>
              <a:off x="6508780" y="4890919"/>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sp>
          <p:nvSpPr>
            <p:cNvPr id="269" name="Oval 268"/>
            <p:cNvSpPr/>
            <p:nvPr/>
          </p:nvSpPr>
          <p:spPr>
            <a:xfrm>
              <a:off x="6441634" y="484867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21" name="Straight Connector 320"/>
            <p:cNvCxnSpPr/>
            <p:nvPr/>
          </p:nvCxnSpPr>
          <p:spPr>
            <a:xfrm>
              <a:off x="7070613" y="489319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2" name="Straight Connector 321"/>
            <p:cNvCxnSpPr/>
            <p:nvPr/>
          </p:nvCxnSpPr>
          <p:spPr>
            <a:xfrm>
              <a:off x="8239772" y="4895468"/>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3" name="Straight Connector 322"/>
            <p:cNvCxnSpPr/>
            <p:nvPr/>
          </p:nvCxnSpPr>
          <p:spPr>
            <a:xfrm>
              <a:off x="8048710" y="5577857"/>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8" name="Straight Connector 327"/>
            <p:cNvCxnSpPr/>
            <p:nvPr/>
          </p:nvCxnSpPr>
          <p:spPr>
            <a:xfrm>
              <a:off x="5865061" y="5577856"/>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29" name="Straight Connector 328"/>
            <p:cNvCxnSpPr/>
            <p:nvPr/>
          </p:nvCxnSpPr>
          <p:spPr>
            <a:xfrm>
              <a:off x="7038769" y="5577857"/>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0" name="Straight Connector 329"/>
            <p:cNvCxnSpPr/>
            <p:nvPr/>
          </p:nvCxnSpPr>
          <p:spPr>
            <a:xfrm>
              <a:off x="5894627" y="6289815"/>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1" name="Straight Connector 330"/>
            <p:cNvCxnSpPr/>
            <p:nvPr/>
          </p:nvCxnSpPr>
          <p:spPr>
            <a:xfrm>
              <a:off x="4475263" y="628981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2" name="Straight Connector 331"/>
            <p:cNvCxnSpPr/>
            <p:nvPr/>
          </p:nvCxnSpPr>
          <p:spPr>
            <a:xfrm>
              <a:off x="7050137" y="6292090"/>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34" name="Straight Connector 333"/>
            <p:cNvCxnSpPr/>
            <p:nvPr/>
          </p:nvCxnSpPr>
          <p:spPr>
            <a:xfrm rot="5400000">
              <a:off x="4109040" y="3228167"/>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5" name="Straight Connector 334"/>
            <p:cNvCxnSpPr/>
            <p:nvPr/>
          </p:nvCxnSpPr>
          <p:spPr>
            <a:xfrm rot="5400000">
              <a:off x="4718641" y="279371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6" name="Straight Connector 335"/>
            <p:cNvCxnSpPr/>
            <p:nvPr/>
          </p:nvCxnSpPr>
          <p:spPr>
            <a:xfrm rot="5400000">
              <a:off x="4718641" y="181789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38" name="Straight Connector 337"/>
            <p:cNvCxnSpPr/>
            <p:nvPr/>
          </p:nvCxnSpPr>
          <p:spPr>
            <a:xfrm rot="5400000">
              <a:off x="5294122" y="2789163"/>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0" name="Straight Connector 339"/>
            <p:cNvCxnSpPr/>
            <p:nvPr/>
          </p:nvCxnSpPr>
          <p:spPr>
            <a:xfrm rot="5400000">
              <a:off x="5894623" y="3198597"/>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2" name="Straight Connector 341"/>
            <p:cNvCxnSpPr/>
            <p:nvPr/>
          </p:nvCxnSpPr>
          <p:spPr>
            <a:xfrm rot="5400000">
              <a:off x="6474653" y="317812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3" name="Straight Connector 342"/>
            <p:cNvCxnSpPr/>
            <p:nvPr/>
          </p:nvCxnSpPr>
          <p:spPr>
            <a:xfrm rot="5400000">
              <a:off x="6474653" y="4031110"/>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5" name="Straight Connector 344"/>
            <p:cNvCxnSpPr/>
            <p:nvPr/>
          </p:nvCxnSpPr>
          <p:spPr>
            <a:xfrm rot="5400000">
              <a:off x="7061507" y="2775516"/>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7" name="Straight Connector 346"/>
            <p:cNvCxnSpPr/>
            <p:nvPr/>
          </p:nvCxnSpPr>
          <p:spPr>
            <a:xfrm rot="5400000">
              <a:off x="7653384" y="256397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49" name="Straight Connector 348"/>
            <p:cNvCxnSpPr/>
            <p:nvPr/>
          </p:nvCxnSpPr>
          <p:spPr>
            <a:xfrm rot="5400000">
              <a:off x="8255686" y="2768691"/>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51" name="Straight Connector 350"/>
            <p:cNvCxnSpPr/>
            <p:nvPr/>
          </p:nvCxnSpPr>
          <p:spPr>
            <a:xfrm rot="5400000">
              <a:off x="8822068" y="2720924"/>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sp>
          <p:nvSpPr>
            <p:cNvPr id="268" name="Oval 267"/>
            <p:cNvSpPr/>
            <p:nvPr/>
          </p:nvSpPr>
          <p:spPr>
            <a:xfrm>
              <a:off x="9374921" y="258106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352" name="Straight Connector 351"/>
            <p:cNvCxnSpPr/>
            <p:nvPr/>
          </p:nvCxnSpPr>
          <p:spPr>
            <a:xfrm rot="5400000">
              <a:off x="3526736" y="4959158"/>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53" name="Straight Connector 352"/>
            <p:cNvCxnSpPr/>
            <p:nvPr/>
          </p:nvCxnSpPr>
          <p:spPr>
            <a:xfrm rot="5400000">
              <a:off x="4116814" y="5464125"/>
              <a:ext cx="1170432" cy="0"/>
            </a:xfrm>
            <a:prstGeom prst="line">
              <a:avLst/>
            </a:prstGeom>
            <a:ln>
              <a:solidFill>
                <a:schemeClr val="accent6">
                  <a:lumMod val="75000"/>
                </a:schemeClr>
              </a:solidFill>
            </a:ln>
          </p:spPr>
          <p:style>
            <a:lnRef idx="3">
              <a:schemeClr val="dk1"/>
            </a:lnRef>
            <a:fillRef idx="0">
              <a:schemeClr val="dk1"/>
            </a:fillRef>
            <a:effectRef idx="2">
              <a:schemeClr val="dk1"/>
            </a:effectRef>
            <a:fontRef idx="minor">
              <a:schemeClr val="tx1"/>
            </a:fontRef>
          </p:style>
        </p:cxnSp>
        <p:cxnSp>
          <p:nvCxnSpPr>
            <p:cNvPr id="354" name="Straight Connector 353"/>
            <p:cNvCxnSpPr/>
            <p:nvPr/>
          </p:nvCxnSpPr>
          <p:spPr>
            <a:xfrm rot="5400000">
              <a:off x="8822067" y="474763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5" name="Straight Connector 354"/>
            <p:cNvCxnSpPr/>
            <p:nvPr/>
          </p:nvCxnSpPr>
          <p:spPr>
            <a:xfrm rot="5400000">
              <a:off x="8822067" y="5225289"/>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6" name="Straight Connector 355"/>
            <p:cNvCxnSpPr/>
            <p:nvPr/>
          </p:nvCxnSpPr>
          <p:spPr>
            <a:xfrm rot="5400000">
              <a:off x="8257959" y="5009201"/>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7" name="Straight Connector 356"/>
            <p:cNvCxnSpPr/>
            <p:nvPr/>
          </p:nvCxnSpPr>
          <p:spPr>
            <a:xfrm rot="5400000">
              <a:off x="7657458" y="4981905"/>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8" name="Straight Connector 357"/>
            <p:cNvCxnSpPr/>
            <p:nvPr/>
          </p:nvCxnSpPr>
          <p:spPr>
            <a:xfrm rot="5400000">
              <a:off x="7657459" y="6005486"/>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59" name="Straight Connector 358"/>
            <p:cNvCxnSpPr/>
            <p:nvPr/>
          </p:nvCxnSpPr>
          <p:spPr>
            <a:xfrm rot="5400000">
              <a:off x="7063781" y="5056971"/>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0" name="Straight Connector 359"/>
            <p:cNvCxnSpPr/>
            <p:nvPr/>
          </p:nvCxnSpPr>
          <p:spPr>
            <a:xfrm rot="5400000">
              <a:off x="7063780" y="5930424"/>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361" name="Straight Connector 360"/>
            <p:cNvCxnSpPr>
              <a:stCxn id="480" idx="4"/>
            </p:cNvCxnSpPr>
            <p:nvPr/>
          </p:nvCxnSpPr>
          <p:spPr>
            <a:xfrm flipH="1">
              <a:off x="7068966" y="5622687"/>
              <a:ext cx="3057" cy="79059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364" name="Oval 363"/>
            <p:cNvSpPr/>
            <p:nvPr/>
          </p:nvSpPr>
          <p:spPr>
            <a:xfrm>
              <a:off x="7030763" y="484291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5" name="Oval 364"/>
            <p:cNvSpPr/>
            <p:nvPr/>
          </p:nvSpPr>
          <p:spPr>
            <a:xfrm>
              <a:off x="5831559" y="552890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6" name="Oval 365"/>
            <p:cNvSpPr/>
            <p:nvPr/>
          </p:nvSpPr>
          <p:spPr>
            <a:xfrm>
              <a:off x="5258353" y="5532128"/>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7" name="Oval 366"/>
            <p:cNvSpPr/>
            <p:nvPr/>
          </p:nvSpPr>
          <p:spPr>
            <a:xfrm>
              <a:off x="7610792" y="553212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8" name="Oval 367"/>
            <p:cNvSpPr/>
            <p:nvPr/>
          </p:nvSpPr>
          <p:spPr>
            <a:xfrm>
              <a:off x="8811795" y="186088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9" name="Oval 368"/>
            <p:cNvSpPr/>
            <p:nvPr/>
          </p:nvSpPr>
          <p:spPr>
            <a:xfrm>
              <a:off x="8811795" y="258421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0" name="Oval 369"/>
            <p:cNvSpPr/>
            <p:nvPr/>
          </p:nvSpPr>
          <p:spPr>
            <a:xfrm>
              <a:off x="8811795" y="331436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1" name="Oval 370"/>
            <p:cNvSpPr/>
            <p:nvPr/>
          </p:nvSpPr>
          <p:spPr>
            <a:xfrm>
              <a:off x="7617617" y="413323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2" name="Oval 371"/>
            <p:cNvSpPr/>
            <p:nvPr/>
          </p:nvSpPr>
          <p:spPr>
            <a:xfrm>
              <a:off x="8204471" y="412640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3" name="Oval 372"/>
            <p:cNvSpPr/>
            <p:nvPr/>
          </p:nvSpPr>
          <p:spPr>
            <a:xfrm>
              <a:off x="8804971" y="413323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4" name="Oval 373"/>
            <p:cNvSpPr/>
            <p:nvPr/>
          </p:nvSpPr>
          <p:spPr>
            <a:xfrm>
              <a:off x="9364529" y="412640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9" name="Oval 398"/>
            <p:cNvSpPr/>
            <p:nvPr/>
          </p:nvSpPr>
          <p:spPr>
            <a:xfrm>
              <a:off x="9366804" y="484519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7" name="Oval 406"/>
            <p:cNvSpPr/>
            <p:nvPr/>
          </p:nvSpPr>
          <p:spPr>
            <a:xfrm>
              <a:off x="8807246" y="484519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8" name="Oval 407"/>
            <p:cNvSpPr/>
            <p:nvPr/>
          </p:nvSpPr>
          <p:spPr>
            <a:xfrm>
              <a:off x="7606242" y="485201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9" name="Oval 408"/>
            <p:cNvSpPr/>
            <p:nvPr/>
          </p:nvSpPr>
          <p:spPr>
            <a:xfrm>
              <a:off x="8199920" y="4858838"/>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0" name="Oval 409"/>
            <p:cNvSpPr/>
            <p:nvPr/>
          </p:nvSpPr>
          <p:spPr>
            <a:xfrm>
              <a:off x="8199921" y="553440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11" name="Straight Connector 410"/>
            <p:cNvCxnSpPr/>
            <p:nvPr/>
          </p:nvCxnSpPr>
          <p:spPr>
            <a:xfrm rot="5400000">
              <a:off x="3526734" y="2782347"/>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2" name="Straight Connector 411"/>
            <p:cNvCxnSpPr/>
            <p:nvPr/>
          </p:nvCxnSpPr>
          <p:spPr>
            <a:xfrm rot="5400000">
              <a:off x="2948979" y="2081768"/>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413" name="Straight Connector 412"/>
            <p:cNvCxnSpPr/>
            <p:nvPr/>
          </p:nvCxnSpPr>
          <p:spPr>
            <a:xfrm rot="5400000">
              <a:off x="2948979" y="3043929"/>
              <a:ext cx="1170432"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421" name="Oval 420"/>
            <p:cNvSpPr/>
            <p:nvPr/>
          </p:nvSpPr>
          <p:spPr>
            <a:xfrm>
              <a:off x="3493791" y="187287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2" name="Oval 421"/>
            <p:cNvSpPr/>
            <p:nvPr/>
          </p:nvSpPr>
          <p:spPr>
            <a:xfrm>
              <a:off x="4080644" y="187287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23" name="Oval 422"/>
            <p:cNvSpPr/>
            <p:nvPr/>
          </p:nvSpPr>
          <p:spPr>
            <a:xfrm>
              <a:off x="4655650" y="186604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4" name="Oval 433"/>
            <p:cNvSpPr/>
            <p:nvPr/>
          </p:nvSpPr>
          <p:spPr>
            <a:xfrm>
              <a:off x="4647804" y="552435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436" name="Straight Connector 435"/>
            <p:cNvCxnSpPr/>
            <p:nvPr/>
          </p:nvCxnSpPr>
          <p:spPr>
            <a:xfrm flipH="1">
              <a:off x="2315570" y="1191745"/>
              <a:ext cx="13073" cy="1035114"/>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443" name="Oval 442"/>
            <p:cNvSpPr/>
            <p:nvPr/>
          </p:nvSpPr>
          <p:spPr>
            <a:xfrm>
              <a:off x="4076095" y="259165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4" name="Oval 443"/>
            <p:cNvSpPr/>
            <p:nvPr/>
          </p:nvSpPr>
          <p:spPr>
            <a:xfrm>
              <a:off x="4066047" y="332863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8" name="Oval 447"/>
            <p:cNvSpPr/>
            <p:nvPr/>
          </p:nvSpPr>
          <p:spPr>
            <a:xfrm>
              <a:off x="4650527" y="484258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9" name="Oval 448"/>
            <p:cNvSpPr/>
            <p:nvPr/>
          </p:nvSpPr>
          <p:spPr>
            <a:xfrm>
              <a:off x="4650527" y="411910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0" name="Oval 449"/>
            <p:cNvSpPr/>
            <p:nvPr/>
          </p:nvSpPr>
          <p:spPr>
            <a:xfrm>
              <a:off x="4652202" y="332696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1" name="Oval 450"/>
            <p:cNvSpPr/>
            <p:nvPr/>
          </p:nvSpPr>
          <p:spPr>
            <a:xfrm>
              <a:off x="4652301" y="258618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2" name="Oval 451"/>
            <p:cNvSpPr/>
            <p:nvPr/>
          </p:nvSpPr>
          <p:spPr>
            <a:xfrm>
              <a:off x="5260226" y="185767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3" name="Oval 452"/>
            <p:cNvSpPr/>
            <p:nvPr/>
          </p:nvSpPr>
          <p:spPr>
            <a:xfrm>
              <a:off x="5832982" y="186269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4" name="Oval 453"/>
            <p:cNvSpPr/>
            <p:nvPr/>
          </p:nvSpPr>
          <p:spPr>
            <a:xfrm>
              <a:off x="8194552" y="1853398"/>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5" name="Oval 454"/>
            <p:cNvSpPr/>
            <p:nvPr/>
          </p:nvSpPr>
          <p:spPr>
            <a:xfrm>
              <a:off x="7608398" y="186009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6" name="Oval 455"/>
            <p:cNvSpPr/>
            <p:nvPr/>
          </p:nvSpPr>
          <p:spPr>
            <a:xfrm>
              <a:off x="7015545" y="185507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7" name="Oval 456"/>
            <p:cNvSpPr/>
            <p:nvPr/>
          </p:nvSpPr>
          <p:spPr>
            <a:xfrm>
              <a:off x="6437765" y="186009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8" name="Oval 457"/>
            <p:cNvSpPr/>
            <p:nvPr/>
          </p:nvSpPr>
          <p:spPr>
            <a:xfrm>
              <a:off x="7016391" y="411983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9" name="Oval 458"/>
            <p:cNvSpPr/>
            <p:nvPr/>
          </p:nvSpPr>
          <p:spPr>
            <a:xfrm>
              <a:off x="6443635" y="411983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0" name="Oval 459"/>
            <p:cNvSpPr/>
            <p:nvPr/>
          </p:nvSpPr>
          <p:spPr>
            <a:xfrm>
              <a:off x="5256778" y="331858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1" name="Oval 460"/>
            <p:cNvSpPr/>
            <p:nvPr/>
          </p:nvSpPr>
          <p:spPr>
            <a:xfrm>
              <a:off x="5256778" y="411240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2" name="Oval 461"/>
            <p:cNvSpPr/>
            <p:nvPr/>
          </p:nvSpPr>
          <p:spPr>
            <a:xfrm>
              <a:off x="5256778" y="484091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3" name="Oval 462"/>
            <p:cNvSpPr/>
            <p:nvPr/>
          </p:nvSpPr>
          <p:spPr>
            <a:xfrm>
              <a:off x="5834558" y="331858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4" name="Oval 463"/>
            <p:cNvSpPr/>
            <p:nvPr/>
          </p:nvSpPr>
          <p:spPr>
            <a:xfrm>
              <a:off x="5261901" y="258283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5" name="Oval 464"/>
            <p:cNvSpPr/>
            <p:nvPr/>
          </p:nvSpPr>
          <p:spPr>
            <a:xfrm>
              <a:off x="5834657" y="257780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6" name="Oval 465"/>
            <p:cNvSpPr/>
            <p:nvPr/>
          </p:nvSpPr>
          <p:spPr>
            <a:xfrm>
              <a:off x="6437557" y="258785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7" name="Oval 466"/>
            <p:cNvSpPr/>
            <p:nvPr/>
          </p:nvSpPr>
          <p:spPr>
            <a:xfrm>
              <a:off x="7015338" y="259288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8" name="Oval 467"/>
            <p:cNvSpPr/>
            <p:nvPr/>
          </p:nvSpPr>
          <p:spPr>
            <a:xfrm>
              <a:off x="7603166" y="258283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9" name="Oval 468"/>
            <p:cNvSpPr/>
            <p:nvPr/>
          </p:nvSpPr>
          <p:spPr>
            <a:xfrm>
              <a:off x="8196019" y="258283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0" name="Oval 469"/>
            <p:cNvSpPr/>
            <p:nvPr/>
          </p:nvSpPr>
          <p:spPr>
            <a:xfrm>
              <a:off x="8201044" y="332138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1" name="Oval 470"/>
            <p:cNvSpPr/>
            <p:nvPr/>
          </p:nvSpPr>
          <p:spPr>
            <a:xfrm>
              <a:off x="7015338" y="332640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2" name="Oval 471"/>
            <p:cNvSpPr/>
            <p:nvPr/>
          </p:nvSpPr>
          <p:spPr>
            <a:xfrm>
              <a:off x="6437558" y="332641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3" name="Oval 472"/>
            <p:cNvSpPr/>
            <p:nvPr/>
          </p:nvSpPr>
          <p:spPr>
            <a:xfrm>
              <a:off x="7603166" y="3326410"/>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4" name="Oval 473"/>
            <p:cNvSpPr/>
            <p:nvPr/>
          </p:nvSpPr>
          <p:spPr>
            <a:xfrm>
              <a:off x="5834657" y="412022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5" name="Oval 474"/>
            <p:cNvSpPr/>
            <p:nvPr/>
          </p:nvSpPr>
          <p:spPr>
            <a:xfrm>
              <a:off x="5831308" y="484036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6" name="Oval 475"/>
            <p:cNvSpPr/>
            <p:nvPr/>
          </p:nvSpPr>
          <p:spPr>
            <a:xfrm>
              <a:off x="5838258" y="623396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7" name="Oval 476"/>
            <p:cNvSpPr/>
            <p:nvPr/>
          </p:nvSpPr>
          <p:spPr>
            <a:xfrm>
              <a:off x="5260027" y="623718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9" name="Oval 478"/>
            <p:cNvSpPr/>
            <p:nvPr/>
          </p:nvSpPr>
          <p:spPr>
            <a:xfrm>
              <a:off x="6441435" y="553653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80" name="Oval 479"/>
            <p:cNvSpPr/>
            <p:nvPr/>
          </p:nvSpPr>
          <p:spPr>
            <a:xfrm>
              <a:off x="7028132" y="553124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3" name="Rectangle 492"/>
            <p:cNvSpPr/>
            <p:nvPr/>
          </p:nvSpPr>
          <p:spPr>
            <a:xfrm>
              <a:off x="6393976" y="6318914"/>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6996752" y="6314364"/>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7569958" y="6314365"/>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8170460" y="6314364"/>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8770961" y="5597856"/>
              <a:ext cx="197892" cy="4412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9303224" y="5604680"/>
              <a:ext cx="197892" cy="5777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a:off x="9366803" y="553440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6" name="Oval 405"/>
            <p:cNvSpPr/>
            <p:nvPr/>
          </p:nvSpPr>
          <p:spPr>
            <a:xfrm>
              <a:off x="8800422" y="553440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7" name="Oval 436"/>
            <p:cNvSpPr/>
            <p:nvPr/>
          </p:nvSpPr>
          <p:spPr>
            <a:xfrm>
              <a:off x="8195372" y="623953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8" name="Oval 437"/>
            <p:cNvSpPr/>
            <p:nvPr/>
          </p:nvSpPr>
          <p:spPr>
            <a:xfrm>
              <a:off x="7608518" y="624636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9" name="Oval 438"/>
            <p:cNvSpPr/>
            <p:nvPr/>
          </p:nvSpPr>
          <p:spPr>
            <a:xfrm>
              <a:off x="7028488" y="623953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40" name="Oval 439"/>
            <p:cNvSpPr/>
            <p:nvPr/>
          </p:nvSpPr>
          <p:spPr>
            <a:xfrm>
              <a:off x="6441634" y="624636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99" name="Rectangle 498"/>
            <p:cNvSpPr/>
            <p:nvPr/>
          </p:nvSpPr>
          <p:spPr>
            <a:xfrm>
              <a:off x="3434686" y="3400567"/>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5224817" y="768824"/>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5258901" y="114726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1" name="Rectangle 500"/>
            <p:cNvSpPr/>
            <p:nvPr/>
          </p:nvSpPr>
          <p:spPr>
            <a:xfrm>
              <a:off x="5807122" y="764275"/>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a:off x="5842407" y="115336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2" name="Rectangle 501"/>
            <p:cNvSpPr/>
            <p:nvPr/>
          </p:nvSpPr>
          <p:spPr>
            <a:xfrm>
              <a:off x="6414447" y="777923"/>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Oval 251"/>
            <p:cNvSpPr/>
            <p:nvPr/>
          </p:nvSpPr>
          <p:spPr>
            <a:xfrm>
              <a:off x="6448603" y="1146047"/>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3" name="Rectangle 502"/>
            <p:cNvSpPr/>
            <p:nvPr/>
          </p:nvSpPr>
          <p:spPr>
            <a:xfrm>
              <a:off x="6967181" y="771098"/>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Oval 252"/>
            <p:cNvSpPr/>
            <p:nvPr/>
          </p:nvSpPr>
          <p:spPr>
            <a:xfrm>
              <a:off x="7027469" y="1153362"/>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4" name="Rectangle 503"/>
            <p:cNvSpPr/>
            <p:nvPr/>
          </p:nvSpPr>
          <p:spPr>
            <a:xfrm>
              <a:off x="7588154" y="771098"/>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7612685" y="115336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5" name="Rectangle 504"/>
            <p:cNvSpPr/>
            <p:nvPr/>
          </p:nvSpPr>
          <p:spPr>
            <a:xfrm>
              <a:off x="8140889" y="771098"/>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8197901" y="115336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6" name="Rectangle 505"/>
            <p:cNvSpPr/>
            <p:nvPr/>
          </p:nvSpPr>
          <p:spPr>
            <a:xfrm>
              <a:off x="8741390" y="771099"/>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Oval 253"/>
            <p:cNvSpPr/>
            <p:nvPr/>
          </p:nvSpPr>
          <p:spPr>
            <a:xfrm>
              <a:off x="8804572" y="1146048"/>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7" name="Rectangle 506"/>
            <p:cNvSpPr/>
            <p:nvPr/>
          </p:nvSpPr>
          <p:spPr>
            <a:xfrm>
              <a:off x="9287300" y="771099"/>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Oval 259"/>
            <p:cNvSpPr/>
            <p:nvPr/>
          </p:nvSpPr>
          <p:spPr>
            <a:xfrm>
              <a:off x="9362377" y="114511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08" name="Rectangle 507"/>
            <p:cNvSpPr/>
            <p:nvPr/>
          </p:nvSpPr>
          <p:spPr>
            <a:xfrm>
              <a:off x="2240507" y="1953905"/>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2820536" y="1940258"/>
              <a:ext cx="197892" cy="489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a:off x="2886465" y="187287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0" name="Rectangle 509"/>
            <p:cNvSpPr/>
            <p:nvPr/>
          </p:nvSpPr>
          <p:spPr>
            <a:xfrm rot="5400000">
              <a:off x="3223147" y="2486169"/>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Oval 440"/>
            <p:cNvSpPr/>
            <p:nvPr/>
          </p:nvSpPr>
          <p:spPr>
            <a:xfrm>
              <a:off x="3496065" y="2591655"/>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1" name="Rectangle 510"/>
            <p:cNvSpPr/>
            <p:nvPr/>
          </p:nvSpPr>
          <p:spPr>
            <a:xfrm rot="5400000">
              <a:off x="3218598" y="3143538"/>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Oval 441"/>
            <p:cNvSpPr/>
            <p:nvPr/>
          </p:nvSpPr>
          <p:spPr>
            <a:xfrm>
              <a:off x="3496065" y="3328634"/>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2" name="Rectangle 511"/>
            <p:cNvSpPr/>
            <p:nvPr/>
          </p:nvSpPr>
          <p:spPr>
            <a:xfrm rot="5400000">
              <a:off x="2003947" y="1703699"/>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Oval 418"/>
            <p:cNvSpPr/>
            <p:nvPr/>
          </p:nvSpPr>
          <p:spPr>
            <a:xfrm>
              <a:off x="2272316" y="1872873"/>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3" name="Rectangle 512"/>
            <p:cNvSpPr/>
            <p:nvPr/>
          </p:nvSpPr>
          <p:spPr>
            <a:xfrm rot="5400000">
              <a:off x="2010771" y="1000838"/>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a:off x="2289659" y="1148486"/>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4" name="Rectangle 513"/>
            <p:cNvSpPr/>
            <p:nvPr/>
          </p:nvSpPr>
          <p:spPr>
            <a:xfrm rot="5400000">
              <a:off x="3791804" y="3989699"/>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Oval 444"/>
            <p:cNvSpPr/>
            <p:nvPr/>
          </p:nvSpPr>
          <p:spPr>
            <a:xfrm>
              <a:off x="4083170" y="412772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5" name="Rectangle 514"/>
            <p:cNvSpPr/>
            <p:nvPr/>
          </p:nvSpPr>
          <p:spPr>
            <a:xfrm rot="5400000">
              <a:off x="3787255" y="4660715"/>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45"/>
            <p:cNvSpPr/>
            <p:nvPr/>
          </p:nvSpPr>
          <p:spPr>
            <a:xfrm>
              <a:off x="4078021" y="4846061"/>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6" name="Rectangle 515"/>
            <p:cNvSpPr/>
            <p:nvPr/>
          </p:nvSpPr>
          <p:spPr>
            <a:xfrm rot="5400000">
              <a:off x="3794079" y="5390870"/>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446"/>
            <p:cNvSpPr/>
            <p:nvPr/>
          </p:nvSpPr>
          <p:spPr>
            <a:xfrm>
              <a:off x="4066048" y="5524199"/>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17" name="Rectangle 516"/>
            <p:cNvSpPr/>
            <p:nvPr/>
          </p:nvSpPr>
          <p:spPr>
            <a:xfrm rot="5400000">
              <a:off x="4387756" y="6093730"/>
              <a:ext cx="197892" cy="3957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Oval 477"/>
            <p:cNvSpPr/>
            <p:nvPr/>
          </p:nvSpPr>
          <p:spPr>
            <a:xfrm>
              <a:off x="4670775" y="6237188"/>
              <a:ext cx="87781" cy="91440"/>
            </a:xfrm>
            <a:prstGeom prst="ellipse">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520" name="TextBox 519"/>
          <p:cNvSpPr txBox="1"/>
          <p:nvPr/>
        </p:nvSpPr>
        <p:spPr>
          <a:xfrm>
            <a:off x="276429" y="3774551"/>
            <a:ext cx="3943452" cy="2246769"/>
          </a:xfrm>
          <a:prstGeom prst="rect">
            <a:avLst/>
          </a:prstGeom>
          <a:noFill/>
        </p:spPr>
        <p:txBody>
          <a:bodyPr wrap="none" rtlCol="0">
            <a:spAutoFit/>
          </a:bodyPr>
          <a:lstStyle/>
          <a:p>
            <a:pPr>
              <a:buFont typeface="Arial" pitchFamily="34" charset="0"/>
              <a:buChar char="•"/>
            </a:pPr>
            <a:r>
              <a:rPr lang="en-US" sz="2800" dirty="0" smtClean="0">
                <a:solidFill>
                  <a:srgbClr val="000000"/>
                </a:solidFill>
                <a:latin typeface="Rockwell" pitchFamily="18" charset="0"/>
              </a:rPr>
              <a:t>Supplies oxygen</a:t>
            </a:r>
          </a:p>
          <a:p>
            <a:pPr>
              <a:buFont typeface="Arial" pitchFamily="34" charset="0"/>
              <a:buChar char="•"/>
            </a:pPr>
            <a:endParaRPr lang="en-US" sz="2800" dirty="0" smtClean="0">
              <a:solidFill>
                <a:srgbClr val="000000"/>
              </a:solidFill>
              <a:latin typeface="Rockwell" pitchFamily="18" charset="0"/>
            </a:endParaRPr>
          </a:p>
          <a:p>
            <a:pPr>
              <a:buFont typeface="Arial" pitchFamily="34" charset="0"/>
              <a:buChar char="•"/>
            </a:pPr>
            <a:r>
              <a:rPr lang="en-US" sz="2800" dirty="0" smtClean="0">
                <a:solidFill>
                  <a:srgbClr val="000000"/>
                </a:solidFill>
                <a:latin typeface="Rockwell" pitchFamily="18" charset="0"/>
              </a:rPr>
              <a:t>Reduces fuel moisture</a:t>
            </a:r>
          </a:p>
          <a:p>
            <a:pPr>
              <a:buFont typeface="Arial" pitchFamily="34" charset="0"/>
              <a:buChar char="•"/>
            </a:pPr>
            <a:endParaRPr lang="en-US" sz="2800" dirty="0" smtClean="0">
              <a:solidFill>
                <a:srgbClr val="000000"/>
              </a:solidFill>
              <a:latin typeface="Rockwell" pitchFamily="18" charset="0"/>
            </a:endParaRPr>
          </a:p>
          <a:p>
            <a:pPr>
              <a:buFont typeface="Arial" pitchFamily="34" charset="0"/>
              <a:buChar char="•"/>
            </a:pPr>
            <a:r>
              <a:rPr lang="en-US" sz="2800" dirty="0" smtClean="0">
                <a:solidFill>
                  <a:srgbClr val="000000"/>
                </a:solidFill>
                <a:latin typeface="Rockwell" pitchFamily="18" charset="0"/>
              </a:rPr>
              <a:t>Move the fire</a:t>
            </a:r>
          </a:p>
        </p:txBody>
      </p:sp>
      <p:sp>
        <p:nvSpPr>
          <p:cNvPr id="521" name="TextBox 520"/>
          <p:cNvSpPr txBox="1"/>
          <p:nvPr/>
        </p:nvSpPr>
        <p:spPr>
          <a:xfrm>
            <a:off x="967562" y="2530548"/>
            <a:ext cx="1460656" cy="707886"/>
          </a:xfrm>
          <a:prstGeom prst="rect">
            <a:avLst/>
          </a:prstGeom>
          <a:noFill/>
        </p:spPr>
        <p:txBody>
          <a:bodyPr wrap="none" rtlCol="0">
            <a:spAutoFit/>
          </a:bodyPr>
          <a:lstStyle/>
          <a:p>
            <a:pPr>
              <a:spcBef>
                <a:spcPct val="0"/>
              </a:spcBef>
            </a:pPr>
            <a:r>
              <a:rPr lang="en-US" sz="4000" dirty="0" smtClean="0">
                <a:solidFill>
                  <a:schemeClr val="tx2"/>
                </a:solidFill>
                <a:latin typeface="Rockwell" pitchFamily="18" charset="0"/>
                <a:ea typeface="+mj-ea"/>
                <a:cs typeface="+mj-cs"/>
              </a:rPr>
              <a:t>Wind</a:t>
            </a:r>
          </a:p>
        </p:txBody>
      </p:sp>
      <p:pic>
        <p:nvPicPr>
          <p:cNvPr id="6146" name="Picture 2" descr="C:\Documents and Settings\reu.DIMACS-AD\Local Settings\Temporary Internet Files\Content.IE5\60KG8T7T\MM900236357[1].gif"/>
          <p:cNvPicPr>
            <a:picLocks noChangeAspect="1" noChangeArrowheads="1" noCrop="1"/>
          </p:cNvPicPr>
          <p:nvPr/>
        </p:nvPicPr>
        <p:blipFill>
          <a:blip r:embed="rId4" cstate="print"/>
          <a:srcRect/>
          <a:stretch>
            <a:fillRect/>
          </a:stretch>
        </p:blipFill>
        <p:spPr bwMode="auto">
          <a:xfrm>
            <a:off x="7520208" y="1943986"/>
            <a:ext cx="447675" cy="609600"/>
          </a:xfrm>
          <a:prstGeom prst="rect">
            <a:avLst/>
          </a:prstGeom>
          <a:noFill/>
        </p:spPr>
      </p:pic>
      <p:pic>
        <p:nvPicPr>
          <p:cNvPr id="527" name="Picture 2" descr="http://www.firefighterce.com/images/firefighter.jpg"/>
          <p:cNvPicPr>
            <a:picLocks noChangeAspect="1" noChangeArrowheads="1"/>
          </p:cNvPicPr>
          <p:nvPr/>
        </p:nvPicPr>
        <p:blipFill>
          <a:blip r:embed="rId3" cstate="print"/>
          <a:srcRect/>
          <a:stretch>
            <a:fillRect/>
          </a:stretch>
        </p:blipFill>
        <p:spPr bwMode="auto">
          <a:xfrm>
            <a:off x="6982858" y="2672317"/>
            <a:ext cx="356977" cy="691117"/>
          </a:xfrm>
          <a:prstGeom prst="rect">
            <a:avLst/>
          </a:prstGeom>
          <a:noFill/>
        </p:spPr>
      </p:pic>
      <p:pic>
        <p:nvPicPr>
          <p:cNvPr id="528" name="Picture 2" descr="http://www.firefighterce.com/images/firefighter.jpg"/>
          <p:cNvPicPr>
            <a:picLocks noChangeAspect="1" noChangeArrowheads="1"/>
          </p:cNvPicPr>
          <p:nvPr/>
        </p:nvPicPr>
        <p:blipFill>
          <a:blip r:embed="rId3" cstate="print"/>
          <a:srcRect/>
          <a:stretch>
            <a:fillRect/>
          </a:stretch>
        </p:blipFill>
        <p:spPr bwMode="auto">
          <a:xfrm>
            <a:off x="8173704" y="1226289"/>
            <a:ext cx="356977" cy="691117"/>
          </a:xfrm>
          <a:prstGeom prst="rect">
            <a:avLst/>
          </a:prstGeom>
          <a:noFill/>
        </p:spPr>
      </p:pic>
      <p:pic>
        <p:nvPicPr>
          <p:cNvPr id="529" name="Picture 2" descr="http://www.firefighterce.com/images/firefighter.jpg"/>
          <p:cNvPicPr>
            <a:picLocks noChangeAspect="1" noChangeArrowheads="1"/>
          </p:cNvPicPr>
          <p:nvPr/>
        </p:nvPicPr>
        <p:blipFill>
          <a:blip r:embed="rId3" cstate="print"/>
          <a:srcRect/>
          <a:stretch>
            <a:fillRect/>
          </a:stretch>
        </p:blipFill>
        <p:spPr bwMode="auto">
          <a:xfrm>
            <a:off x="7571192" y="1208567"/>
            <a:ext cx="356977" cy="691117"/>
          </a:xfrm>
          <a:prstGeom prst="rect">
            <a:avLst/>
          </a:prstGeom>
          <a:noFill/>
        </p:spPr>
      </p:pic>
      <p:pic>
        <p:nvPicPr>
          <p:cNvPr id="530" name="Picture 2" descr="http://www.firefighterce.com/images/firefighter.jpg"/>
          <p:cNvPicPr>
            <a:picLocks noChangeAspect="1" noChangeArrowheads="1"/>
          </p:cNvPicPr>
          <p:nvPr/>
        </p:nvPicPr>
        <p:blipFill>
          <a:blip r:embed="rId3" cstate="print"/>
          <a:srcRect/>
          <a:stretch>
            <a:fillRect/>
          </a:stretch>
        </p:blipFill>
        <p:spPr bwMode="auto">
          <a:xfrm>
            <a:off x="6989945" y="1222744"/>
            <a:ext cx="356977" cy="691117"/>
          </a:xfrm>
          <a:prstGeom prst="rect">
            <a:avLst/>
          </a:prstGeom>
          <a:noFill/>
        </p:spPr>
      </p:pic>
      <p:pic>
        <p:nvPicPr>
          <p:cNvPr id="531" name="Picture 2" descr="http://www.firefighterce.com/images/firefighter.jpg"/>
          <p:cNvPicPr>
            <a:picLocks noChangeAspect="1" noChangeArrowheads="1"/>
          </p:cNvPicPr>
          <p:nvPr/>
        </p:nvPicPr>
        <p:blipFill>
          <a:blip r:embed="rId3" cstate="print"/>
          <a:srcRect/>
          <a:stretch>
            <a:fillRect/>
          </a:stretch>
        </p:blipFill>
        <p:spPr bwMode="auto">
          <a:xfrm>
            <a:off x="8173703" y="1938670"/>
            <a:ext cx="356977" cy="691117"/>
          </a:xfrm>
          <a:prstGeom prst="rect">
            <a:avLst/>
          </a:prstGeom>
          <a:noFill/>
        </p:spPr>
      </p:pic>
      <p:pic>
        <p:nvPicPr>
          <p:cNvPr id="532" name="Picture 2" descr="http://www.firefighterce.com/images/firefighter.jpg"/>
          <p:cNvPicPr>
            <a:picLocks noChangeAspect="1" noChangeArrowheads="1"/>
          </p:cNvPicPr>
          <p:nvPr/>
        </p:nvPicPr>
        <p:blipFill>
          <a:blip r:embed="rId3" cstate="print"/>
          <a:srcRect/>
          <a:stretch>
            <a:fillRect/>
          </a:stretch>
        </p:blipFill>
        <p:spPr bwMode="auto">
          <a:xfrm>
            <a:off x="8173703" y="2672317"/>
            <a:ext cx="356977" cy="691117"/>
          </a:xfrm>
          <a:prstGeom prst="rect">
            <a:avLst/>
          </a:prstGeom>
          <a:noFill/>
        </p:spPr>
      </p:pic>
      <p:pic>
        <p:nvPicPr>
          <p:cNvPr id="533" name="Picture 2" descr="http://www.firefighterce.com/images/firefighter.jpg"/>
          <p:cNvPicPr>
            <a:picLocks noChangeAspect="1" noChangeArrowheads="1"/>
          </p:cNvPicPr>
          <p:nvPr/>
        </p:nvPicPr>
        <p:blipFill>
          <a:blip r:embed="rId3" cstate="print"/>
          <a:srcRect/>
          <a:stretch>
            <a:fillRect/>
          </a:stretch>
        </p:blipFill>
        <p:spPr bwMode="auto">
          <a:xfrm>
            <a:off x="7588913" y="2672317"/>
            <a:ext cx="356977" cy="69111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522"/>
                                        </p:tgtEl>
                                        <p:attrNameLst>
                                          <p:attrName>ppt_x</p:attrName>
                                        </p:attrNameLst>
                                      </p:cBhvr>
                                      <p:tavLst>
                                        <p:tav tm="0">
                                          <p:val>
                                            <p:strVal val="ppt_x"/>
                                          </p:val>
                                        </p:tav>
                                        <p:tav tm="100000">
                                          <p:val>
                                            <p:strVal val="ppt_x"/>
                                          </p:val>
                                        </p:tav>
                                      </p:tavLst>
                                    </p:anim>
                                    <p:anim calcmode="lin" valueType="num">
                                      <p:cBhvr additive="base">
                                        <p:cTn id="12" dur="500"/>
                                        <p:tgtEl>
                                          <p:spTgt spid="522"/>
                                        </p:tgtEl>
                                        <p:attrNameLst>
                                          <p:attrName>ppt_y</p:attrName>
                                        </p:attrNameLst>
                                      </p:cBhvr>
                                      <p:tavLst>
                                        <p:tav tm="0">
                                          <p:val>
                                            <p:strVal val="ppt_y"/>
                                          </p:val>
                                        </p:tav>
                                        <p:tav tm="100000">
                                          <p:val>
                                            <p:strVal val="1+ppt_h/2"/>
                                          </p:val>
                                        </p:tav>
                                      </p:tavLst>
                                    </p:anim>
                                    <p:set>
                                      <p:cBhvr>
                                        <p:cTn id="13" dur="1" fill="hold">
                                          <p:stCondLst>
                                            <p:cond delay="499"/>
                                          </p:stCondLst>
                                        </p:cTn>
                                        <p:tgtEl>
                                          <p:spTgt spid="52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26"/>
                                        </p:tgtEl>
                                        <p:attrNameLst>
                                          <p:attrName>style.visibility</p:attrName>
                                        </p:attrNameLst>
                                      </p:cBhvr>
                                      <p:to>
                                        <p:strVal val="visible"/>
                                      </p:to>
                                    </p:set>
                                    <p:anim calcmode="lin" valueType="num">
                                      <p:cBhvr additive="base">
                                        <p:cTn id="18" dur="500" fill="hold"/>
                                        <p:tgtEl>
                                          <p:spTgt spid="526"/>
                                        </p:tgtEl>
                                        <p:attrNameLst>
                                          <p:attrName>ppt_x</p:attrName>
                                        </p:attrNameLst>
                                      </p:cBhvr>
                                      <p:tavLst>
                                        <p:tav tm="0">
                                          <p:val>
                                            <p:strVal val="#ppt_x"/>
                                          </p:val>
                                        </p:tav>
                                        <p:tav tm="100000">
                                          <p:val>
                                            <p:strVal val="#ppt_x"/>
                                          </p:val>
                                        </p:tav>
                                      </p:tavLst>
                                    </p:anim>
                                    <p:anim calcmode="lin" valueType="num">
                                      <p:cBhvr additive="base">
                                        <p:cTn id="19" dur="500" fill="hold"/>
                                        <p:tgtEl>
                                          <p:spTgt spid="526"/>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27"/>
                                        </p:tgtEl>
                                        <p:attrNameLst>
                                          <p:attrName>style.visibility</p:attrName>
                                        </p:attrNameLst>
                                      </p:cBhvr>
                                      <p:to>
                                        <p:strVal val="visible"/>
                                      </p:to>
                                    </p:set>
                                    <p:anim calcmode="lin" valueType="num">
                                      <p:cBhvr additive="base">
                                        <p:cTn id="22" dur="500" fill="hold"/>
                                        <p:tgtEl>
                                          <p:spTgt spid="527"/>
                                        </p:tgtEl>
                                        <p:attrNameLst>
                                          <p:attrName>ppt_x</p:attrName>
                                        </p:attrNameLst>
                                      </p:cBhvr>
                                      <p:tavLst>
                                        <p:tav tm="0">
                                          <p:val>
                                            <p:strVal val="#ppt_x"/>
                                          </p:val>
                                        </p:tav>
                                        <p:tav tm="100000">
                                          <p:val>
                                            <p:strVal val="#ppt_x"/>
                                          </p:val>
                                        </p:tav>
                                      </p:tavLst>
                                    </p:anim>
                                    <p:anim calcmode="lin" valueType="num">
                                      <p:cBhvr additive="base">
                                        <p:cTn id="23" dur="500" fill="hold"/>
                                        <p:tgtEl>
                                          <p:spTgt spid="527"/>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28"/>
                                        </p:tgtEl>
                                        <p:attrNameLst>
                                          <p:attrName>style.visibility</p:attrName>
                                        </p:attrNameLst>
                                      </p:cBhvr>
                                      <p:to>
                                        <p:strVal val="visible"/>
                                      </p:to>
                                    </p:set>
                                    <p:anim calcmode="lin" valueType="num">
                                      <p:cBhvr additive="base">
                                        <p:cTn id="26" dur="500" fill="hold"/>
                                        <p:tgtEl>
                                          <p:spTgt spid="528"/>
                                        </p:tgtEl>
                                        <p:attrNameLst>
                                          <p:attrName>ppt_x</p:attrName>
                                        </p:attrNameLst>
                                      </p:cBhvr>
                                      <p:tavLst>
                                        <p:tav tm="0">
                                          <p:val>
                                            <p:strVal val="#ppt_x"/>
                                          </p:val>
                                        </p:tav>
                                        <p:tav tm="100000">
                                          <p:val>
                                            <p:strVal val="#ppt_x"/>
                                          </p:val>
                                        </p:tav>
                                      </p:tavLst>
                                    </p:anim>
                                    <p:anim calcmode="lin" valueType="num">
                                      <p:cBhvr additive="base">
                                        <p:cTn id="27" dur="500" fill="hold"/>
                                        <p:tgtEl>
                                          <p:spTgt spid="52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529"/>
                                        </p:tgtEl>
                                        <p:attrNameLst>
                                          <p:attrName>style.visibility</p:attrName>
                                        </p:attrNameLst>
                                      </p:cBhvr>
                                      <p:to>
                                        <p:strVal val="visible"/>
                                      </p:to>
                                    </p:set>
                                    <p:anim calcmode="lin" valueType="num">
                                      <p:cBhvr additive="base">
                                        <p:cTn id="30" dur="500" fill="hold"/>
                                        <p:tgtEl>
                                          <p:spTgt spid="529"/>
                                        </p:tgtEl>
                                        <p:attrNameLst>
                                          <p:attrName>ppt_x</p:attrName>
                                        </p:attrNameLst>
                                      </p:cBhvr>
                                      <p:tavLst>
                                        <p:tav tm="0">
                                          <p:val>
                                            <p:strVal val="#ppt_x"/>
                                          </p:val>
                                        </p:tav>
                                        <p:tav tm="100000">
                                          <p:val>
                                            <p:strVal val="#ppt_x"/>
                                          </p:val>
                                        </p:tav>
                                      </p:tavLst>
                                    </p:anim>
                                    <p:anim calcmode="lin" valueType="num">
                                      <p:cBhvr additive="base">
                                        <p:cTn id="31" dur="500" fill="hold"/>
                                        <p:tgtEl>
                                          <p:spTgt spid="529"/>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530"/>
                                        </p:tgtEl>
                                        <p:attrNameLst>
                                          <p:attrName>style.visibility</p:attrName>
                                        </p:attrNameLst>
                                      </p:cBhvr>
                                      <p:to>
                                        <p:strVal val="visible"/>
                                      </p:to>
                                    </p:set>
                                    <p:anim calcmode="lin" valueType="num">
                                      <p:cBhvr additive="base">
                                        <p:cTn id="34" dur="500" fill="hold"/>
                                        <p:tgtEl>
                                          <p:spTgt spid="530"/>
                                        </p:tgtEl>
                                        <p:attrNameLst>
                                          <p:attrName>ppt_x</p:attrName>
                                        </p:attrNameLst>
                                      </p:cBhvr>
                                      <p:tavLst>
                                        <p:tav tm="0">
                                          <p:val>
                                            <p:strVal val="#ppt_x"/>
                                          </p:val>
                                        </p:tav>
                                        <p:tav tm="100000">
                                          <p:val>
                                            <p:strVal val="#ppt_x"/>
                                          </p:val>
                                        </p:tav>
                                      </p:tavLst>
                                    </p:anim>
                                    <p:anim calcmode="lin" valueType="num">
                                      <p:cBhvr additive="base">
                                        <p:cTn id="35" dur="500" fill="hold"/>
                                        <p:tgtEl>
                                          <p:spTgt spid="530"/>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31"/>
                                        </p:tgtEl>
                                        <p:attrNameLst>
                                          <p:attrName>style.visibility</p:attrName>
                                        </p:attrNameLst>
                                      </p:cBhvr>
                                      <p:to>
                                        <p:strVal val="visible"/>
                                      </p:to>
                                    </p:set>
                                    <p:anim calcmode="lin" valueType="num">
                                      <p:cBhvr additive="base">
                                        <p:cTn id="38" dur="500" fill="hold"/>
                                        <p:tgtEl>
                                          <p:spTgt spid="531"/>
                                        </p:tgtEl>
                                        <p:attrNameLst>
                                          <p:attrName>ppt_x</p:attrName>
                                        </p:attrNameLst>
                                      </p:cBhvr>
                                      <p:tavLst>
                                        <p:tav tm="0">
                                          <p:val>
                                            <p:strVal val="#ppt_x"/>
                                          </p:val>
                                        </p:tav>
                                        <p:tav tm="100000">
                                          <p:val>
                                            <p:strVal val="#ppt_x"/>
                                          </p:val>
                                        </p:tav>
                                      </p:tavLst>
                                    </p:anim>
                                    <p:anim calcmode="lin" valueType="num">
                                      <p:cBhvr additive="base">
                                        <p:cTn id="39" dur="500" fill="hold"/>
                                        <p:tgtEl>
                                          <p:spTgt spid="531"/>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32"/>
                                        </p:tgtEl>
                                        <p:attrNameLst>
                                          <p:attrName>style.visibility</p:attrName>
                                        </p:attrNameLst>
                                      </p:cBhvr>
                                      <p:to>
                                        <p:strVal val="visible"/>
                                      </p:to>
                                    </p:set>
                                    <p:anim calcmode="lin" valueType="num">
                                      <p:cBhvr additive="base">
                                        <p:cTn id="42" dur="500" fill="hold"/>
                                        <p:tgtEl>
                                          <p:spTgt spid="532"/>
                                        </p:tgtEl>
                                        <p:attrNameLst>
                                          <p:attrName>ppt_x</p:attrName>
                                        </p:attrNameLst>
                                      </p:cBhvr>
                                      <p:tavLst>
                                        <p:tav tm="0">
                                          <p:val>
                                            <p:strVal val="#ppt_x"/>
                                          </p:val>
                                        </p:tav>
                                        <p:tav tm="100000">
                                          <p:val>
                                            <p:strVal val="#ppt_x"/>
                                          </p:val>
                                        </p:tav>
                                      </p:tavLst>
                                    </p:anim>
                                    <p:anim calcmode="lin" valueType="num">
                                      <p:cBhvr additive="base">
                                        <p:cTn id="43" dur="500" fill="hold"/>
                                        <p:tgtEl>
                                          <p:spTgt spid="53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33"/>
                                        </p:tgtEl>
                                        <p:attrNameLst>
                                          <p:attrName>style.visibility</p:attrName>
                                        </p:attrNameLst>
                                      </p:cBhvr>
                                      <p:to>
                                        <p:strVal val="visible"/>
                                      </p:to>
                                    </p:set>
                                    <p:anim calcmode="lin" valueType="num">
                                      <p:cBhvr additive="base">
                                        <p:cTn id="46" dur="500" fill="hold"/>
                                        <p:tgtEl>
                                          <p:spTgt spid="533"/>
                                        </p:tgtEl>
                                        <p:attrNameLst>
                                          <p:attrName>ppt_x</p:attrName>
                                        </p:attrNameLst>
                                      </p:cBhvr>
                                      <p:tavLst>
                                        <p:tav tm="0">
                                          <p:val>
                                            <p:strVal val="#ppt_x"/>
                                          </p:val>
                                        </p:tav>
                                        <p:tav tm="100000">
                                          <p:val>
                                            <p:strVal val="#ppt_x"/>
                                          </p:val>
                                        </p:tav>
                                      </p:tavLst>
                                    </p:anim>
                                    <p:anim calcmode="lin" valueType="num">
                                      <p:cBhvr additive="base">
                                        <p:cTn id="47" dur="500" fill="hold"/>
                                        <p:tgtEl>
                                          <p:spTgt spid="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143000"/>
            <a:ext cx="1421219" cy="1066800"/>
          </a:xfrm>
        </p:spPr>
        <p:txBody>
          <a:bodyPr/>
          <a:lstStyle/>
          <a:p>
            <a:r>
              <a:rPr lang="en-US" dirty="0" smtClean="0"/>
              <a:t>And…</a:t>
            </a:r>
            <a:endParaRPr lang="en-US" i="1" dirty="0"/>
          </a:p>
        </p:txBody>
      </p:sp>
      <p:sp>
        <p:nvSpPr>
          <p:cNvPr id="4" name="TextBox 3"/>
          <p:cNvSpPr txBox="1"/>
          <p:nvPr/>
        </p:nvSpPr>
        <p:spPr>
          <a:xfrm>
            <a:off x="1935125" y="1329070"/>
            <a:ext cx="4443652" cy="707886"/>
          </a:xfrm>
          <a:prstGeom prst="rect">
            <a:avLst/>
          </a:prstGeom>
          <a:noFill/>
        </p:spPr>
        <p:txBody>
          <a:bodyPr wrap="none" rtlCol="0">
            <a:spAutoFit/>
          </a:bodyPr>
          <a:lstStyle/>
          <a:p>
            <a:r>
              <a:rPr lang="en-US" sz="4000" i="1" dirty="0" smtClean="0">
                <a:solidFill>
                  <a:srgbClr val="455F51"/>
                </a:solidFill>
                <a:ea typeface="+mj-ea"/>
                <a:cs typeface="+mj-cs"/>
              </a:rPr>
              <a:t>the fire is contained!</a:t>
            </a:r>
            <a:endParaRPr lang="en-US" dirty="0"/>
          </a:p>
        </p:txBody>
      </p:sp>
      <p:pic>
        <p:nvPicPr>
          <p:cNvPr id="96258" name="Picture 2" descr="http://i2.cdn.turner.com/cnn/dam/assets/110905110257-obrien-beyond-bravery-firefighters-00013427-horizontal-gallery.jpg"/>
          <p:cNvPicPr>
            <a:picLocks noChangeAspect="1" noChangeArrowheads="1"/>
          </p:cNvPicPr>
          <p:nvPr/>
        </p:nvPicPr>
        <p:blipFill>
          <a:blip r:embed="rId3" cstate="print"/>
          <a:srcRect/>
          <a:stretch>
            <a:fillRect/>
          </a:stretch>
        </p:blipFill>
        <p:spPr bwMode="auto">
          <a:xfrm>
            <a:off x="4047092" y="2542990"/>
            <a:ext cx="6096000" cy="3429001"/>
          </a:xfrm>
          <a:prstGeom prst="rect">
            <a:avLst/>
          </a:prstGeom>
          <a:noFill/>
        </p:spPr>
      </p:pic>
      <p:sp>
        <p:nvSpPr>
          <p:cNvPr id="6" name="Rounded Rectangular Callout 5"/>
          <p:cNvSpPr/>
          <p:nvPr/>
        </p:nvSpPr>
        <p:spPr>
          <a:xfrm>
            <a:off x="9409815" y="1201479"/>
            <a:ext cx="2551814" cy="1881963"/>
          </a:xfrm>
          <a:prstGeom prst="wedgeRoundRectCallout">
            <a:avLst>
              <a:gd name="adj1" fmla="val -44166"/>
              <a:gd name="adj2" fmla="val 732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Rockwell" pitchFamily="18" charset="0"/>
              </a:rPr>
              <a:t>Thanks for showing us the algorithm.</a:t>
            </a:r>
            <a:endParaRPr lang="en-US" sz="2800" dirty="0">
              <a:solidFill>
                <a:schemeClr val="tx1"/>
              </a:solidFill>
              <a:latin typeface="Rockwell" pitchFamily="18" charset="0"/>
            </a:endParaRPr>
          </a:p>
        </p:txBody>
      </p:sp>
      <p:sp>
        <p:nvSpPr>
          <p:cNvPr id="7" name="TextBox 6"/>
          <p:cNvSpPr txBox="1"/>
          <p:nvPr/>
        </p:nvSpPr>
        <p:spPr>
          <a:xfrm>
            <a:off x="754912" y="2764465"/>
            <a:ext cx="2679404" cy="2800767"/>
          </a:xfrm>
          <a:prstGeom prst="rect">
            <a:avLst/>
          </a:prstGeom>
          <a:noFill/>
        </p:spPr>
        <p:txBody>
          <a:bodyPr wrap="square" rtlCol="0">
            <a:spAutoFit/>
          </a:bodyPr>
          <a:lstStyle/>
          <a:p>
            <a:r>
              <a:rPr lang="en-US" sz="4400" dirty="0" smtClean="0">
                <a:latin typeface="Rockwell" pitchFamily="18" charset="0"/>
              </a:rPr>
              <a:t>Special thanks to Gene </a:t>
            </a:r>
            <a:r>
              <a:rPr lang="en-US" sz="4400" dirty="0" err="1" smtClean="0">
                <a:latin typeface="Rockwell" pitchFamily="18" charset="0"/>
              </a:rPr>
              <a:t>Fiorini</a:t>
            </a:r>
            <a:r>
              <a:rPr lang="en-US" sz="4400" dirty="0" smtClean="0">
                <a:latin typeface="Rockwell" pitchFamily="18" charset="0"/>
              </a:rPr>
              <a:t>.</a:t>
            </a:r>
            <a:endParaRPr lang="en-US" sz="4400" dirty="0">
              <a:latin typeface="Rockwell"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10" fill="hold">
                            <p:stCondLst>
                              <p:cond delay="2800"/>
                            </p:stCondLst>
                            <p:childTnLst>
                              <p:par>
                                <p:cTn id="11" presetID="10" presetClass="entr" presetSubtype="0" fill="hold" nodeType="afterEffect">
                                  <p:stCondLst>
                                    <p:cond delay="0"/>
                                  </p:stCondLst>
                                  <p:childTnLst>
                                    <p:set>
                                      <p:cBhvr>
                                        <p:cTn id="12" dur="1" fill="hold">
                                          <p:stCondLst>
                                            <p:cond delay="0"/>
                                          </p:stCondLst>
                                        </p:cTn>
                                        <p:tgtEl>
                                          <p:spTgt spid="96258"/>
                                        </p:tgtEl>
                                        <p:attrNameLst>
                                          <p:attrName>style.visibility</p:attrName>
                                        </p:attrNameLst>
                                      </p:cBhvr>
                                      <p:to>
                                        <p:strVal val="visible"/>
                                      </p:to>
                                    </p:set>
                                    <p:animEffect transition="in" filter="fade">
                                      <p:cBhvr>
                                        <p:cTn id="13" dur="2000"/>
                                        <p:tgtEl>
                                          <p:spTgt spid="96258"/>
                                        </p:tgtEl>
                                      </p:cBhvr>
                                    </p:animEffect>
                                  </p:childTnLst>
                                </p:cTn>
                              </p:par>
                            </p:childTnLst>
                          </p:cTn>
                        </p:par>
                        <p:par>
                          <p:cTn id="14" fill="hold">
                            <p:stCondLst>
                              <p:cond delay="48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nodeType="clickEffect">
                                  <p:stCondLst>
                                    <p:cond delay="0"/>
                                  </p:stCondLst>
                                  <p:iterate type="lt">
                                    <p:tmPct val="10000"/>
                                  </p:iterate>
                                  <p:childTnLst>
                                    <p:set>
                                      <p:cBhvr>
                                        <p:cTn id="21" dur="1" fill="hold">
                                          <p:stCondLst>
                                            <p:cond delay="0"/>
                                          </p:stCondLst>
                                        </p:cTn>
                                        <p:tgtEl>
                                          <p:spTgt spid="7">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7">
                                            <p:txEl>
                                              <p:pRg st="0" end="0"/>
                                            </p:txEl>
                                          </p:spTgt>
                                        </p:tgtEl>
                                        <p:attrNameLst>
                                          <p:attrName>ppt_w</p:attrName>
                                        </p:attrNameLst>
                                      </p:cBhvr>
                                    </p:anim>
                                    <p:anim by="(#ppt_w*0.50)" calcmode="lin" valueType="num">
                                      <p:cBhvr>
                                        <p:cTn id="23" dur="500" decel="50000" autoRev="1" fill="hold">
                                          <p:stCondLst>
                                            <p:cond delay="0"/>
                                          </p:stCondLst>
                                        </p:cTn>
                                        <p:tgtEl>
                                          <p:spTgt spid="7">
                                            <p:txEl>
                                              <p:pRg st="0" end="0"/>
                                            </p:txEl>
                                          </p:spTgt>
                                        </p:tgtEl>
                                        <p:attrNameLst>
                                          <p:attrName>ppt_x</p:attrName>
                                        </p:attrNameLst>
                                      </p:cBhvr>
                                    </p:anim>
                                    <p:anim from="(-#ppt_h/2)" to="(#ppt_y)" calcmode="lin" valueType="num">
                                      <p:cBhvr>
                                        <p:cTn id="24" dur="1000" fill="hold">
                                          <p:stCondLst>
                                            <p:cond delay="0"/>
                                          </p:stCondLst>
                                        </p:cTn>
                                        <p:tgtEl>
                                          <p:spTgt spid="7">
                                            <p:txEl>
                                              <p:pRg st="0" end="0"/>
                                            </p:txEl>
                                          </p:spTgt>
                                        </p:tgtEl>
                                        <p:attrNameLst>
                                          <p:attrName>ppt_y</p:attrName>
                                        </p:attrNameLst>
                                      </p:cBhvr>
                                    </p:anim>
                                    <p:animRot by="21600000">
                                      <p:cBhvr>
                                        <p:cTn id="25" dur="1000" fill="hold">
                                          <p:stCondLst>
                                            <p:cond delay="0"/>
                                          </p:stCondLst>
                                        </p:cTn>
                                        <p:tgtEl>
                                          <p:spTgt spid="7">
                                            <p:txEl>
                                              <p:pRg st="0" end="0"/>
                                            </p:txEl>
                                          </p:spTgt>
                                        </p:tgtEl>
                                        <p:attrNameLst>
                                          <p:attrName>r</p:attrName>
                                        </p:attrNameLst>
                                      </p:cBhvr>
                                    </p:animRot>
                                  </p:childTnLst>
                                </p:cTn>
                              </p:par>
                              <p:par>
                                <p:cTn id="26" presetID="37" presetClass="exit" presetSubtype="0" fill="hold" nodeType="withEffect">
                                  <p:stCondLst>
                                    <p:cond delay="0"/>
                                  </p:stCondLst>
                                  <p:childTnLst>
                                    <p:animEffect transition="out" filter="fade">
                                      <p:cBhvr>
                                        <p:cTn id="27" dur="1000"/>
                                        <p:tgtEl>
                                          <p:spTgt spid="96258"/>
                                        </p:tgtEl>
                                      </p:cBhvr>
                                    </p:animEffect>
                                    <p:anim calcmode="lin" valueType="num">
                                      <p:cBhvr>
                                        <p:cTn id="28" dur="1000"/>
                                        <p:tgtEl>
                                          <p:spTgt spid="96258"/>
                                        </p:tgtEl>
                                        <p:attrNameLst>
                                          <p:attrName>ppt_x</p:attrName>
                                        </p:attrNameLst>
                                      </p:cBhvr>
                                      <p:tavLst>
                                        <p:tav tm="0">
                                          <p:val>
                                            <p:strVal val="ppt_x"/>
                                          </p:val>
                                        </p:tav>
                                        <p:tav tm="100000">
                                          <p:val>
                                            <p:strVal val="ppt_x"/>
                                          </p:val>
                                        </p:tav>
                                      </p:tavLst>
                                    </p:anim>
                                    <p:anim calcmode="lin" valueType="num">
                                      <p:cBhvr>
                                        <p:cTn id="29" dur="100" decel="100000"/>
                                        <p:tgtEl>
                                          <p:spTgt spid="96258"/>
                                        </p:tgtEl>
                                        <p:attrNameLst>
                                          <p:attrName>ppt_y</p:attrName>
                                        </p:attrNameLst>
                                      </p:cBhvr>
                                      <p:tavLst>
                                        <p:tav tm="0">
                                          <p:val>
                                            <p:strVal val="ppt_y"/>
                                          </p:val>
                                        </p:tav>
                                        <p:tav tm="100000">
                                          <p:val>
                                            <p:strVal val="ppt_y-.03"/>
                                          </p:val>
                                        </p:tav>
                                      </p:tavLst>
                                    </p:anim>
                                    <p:anim calcmode="lin" valueType="num">
                                      <p:cBhvr>
                                        <p:cTn id="30" dur="900" accel="100000">
                                          <p:stCondLst>
                                            <p:cond delay="100"/>
                                          </p:stCondLst>
                                        </p:cTn>
                                        <p:tgtEl>
                                          <p:spTgt spid="96258"/>
                                        </p:tgtEl>
                                        <p:attrNameLst>
                                          <p:attrName>ppt_y</p:attrName>
                                        </p:attrNameLst>
                                      </p:cBhvr>
                                      <p:tavLst>
                                        <p:tav tm="0">
                                          <p:val>
                                            <p:strVal val="ppt_y"/>
                                          </p:val>
                                        </p:tav>
                                        <p:tav tm="100000">
                                          <p:val>
                                            <p:strVal val="ppt_y+1"/>
                                          </p:val>
                                        </p:tav>
                                      </p:tavLst>
                                    </p:anim>
                                    <p:set>
                                      <p:cBhvr>
                                        <p:cTn id="31" dur="1" fill="hold">
                                          <p:stCondLst>
                                            <p:cond delay="999"/>
                                          </p:stCondLst>
                                        </p:cTn>
                                        <p:tgtEl>
                                          <p:spTgt spid="96258"/>
                                        </p:tgtEl>
                                        <p:attrNameLst>
                                          <p:attrName>style.visibility</p:attrName>
                                        </p:attrNameLst>
                                      </p:cBhvr>
                                      <p:to>
                                        <p:strVal val="hidden"/>
                                      </p:to>
                                    </p:set>
                                  </p:childTnLst>
                                </p:cTn>
                              </p:par>
                              <p:par>
                                <p:cTn id="32" presetID="37" presetClass="exit" presetSubtype="0" fill="hold" grpId="1" nodeType="withEffect">
                                  <p:stCondLst>
                                    <p:cond delay="0"/>
                                  </p:stCondLst>
                                  <p:childTnLst>
                                    <p:animEffect transition="out" filter="fade">
                                      <p:cBhvr>
                                        <p:cTn id="33" dur="1000"/>
                                        <p:tgtEl>
                                          <p:spTgt spid="6"/>
                                        </p:tgtEl>
                                      </p:cBhvr>
                                    </p:animEffect>
                                    <p:anim calcmode="lin" valueType="num">
                                      <p:cBhvr>
                                        <p:cTn id="34" dur="1000"/>
                                        <p:tgtEl>
                                          <p:spTgt spid="6"/>
                                        </p:tgtEl>
                                        <p:attrNameLst>
                                          <p:attrName>ppt_x</p:attrName>
                                        </p:attrNameLst>
                                      </p:cBhvr>
                                      <p:tavLst>
                                        <p:tav tm="0">
                                          <p:val>
                                            <p:strVal val="ppt_x"/>
                                          </p:val>
                                        </p:tav>
                                        <p:tav tm="100000">
                                          <p:val>
                                            <p:strVal val="ppt_x"/>
                                          </p:val>
                                        </p:tav>
                                      </p:tavLst>
                                    </p:anim>
                                    <p:anim calcmode="lin" valueType="num">
                                      <p:cBhvr>
                                        <p:cTn id="35" dur="100" decel="100000"/>
                                        <p:tgtEl>
                                          <p:spTgt spid="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6"/>
                                        </p:tgtEl>
                                        <p:attrNameLst>
                                          <p:attrName>ppt_y</p:attrName>
                                        </p:attrNameLst>
                                      </p:cBhvr>
                                      <p:tavLst>
                                        <p:tav tm="0">
                                          <p:val>
                                            <p:strVal val="ppt_y"/>
                                          </p:val>
                                        </p:tav>
                                        <p:tav tm="100000">
                                          <p:val>
                                            <p:strVal val="ppt_y+1"/>
                                          </p:val>
                                        </p:tav>
                                      </p:tavLst>
                                    </p:anim>
                                    <p:set>
                                      <p:cBhvr>
                                        <p:cTn id="37"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4912" y="2764465"/>
            <a:ext cx="2679404" cy="2800767"/>
          </a:xfrm>
          <a:prstGeom prst="rect">
            <a:avLst/>
          </a:prstGeom>
          <a:noFill/>
        </p:spPr>
        <p:txBody>
          <a:bodyPr wrap="square" rtlCol="0">
            <a:spAutoFit/>
          </a:bodyPr>
          <a:lstStyle/>
          <a:p>
            <a:r>
              <a:rPr lang="en-US" sz="4400" dirty="0" smtClean="0">
                <a:latin typeface="Rockwell" pitchFamily="18" charset="0"/>
              </a:rPr>
              <a:t>Special thanks to Gene </a:t>
            </a:r>
            <a:r>
              <a:rPr lang="en-US" sz="4400" dirty="0" err="1" smtClean="0">
                <a:latin typeface="Rockwell" pitchFamily="18" charset="0"/>
              </a:rPr>
              <a:t>Fiorini</a:t>
            </a:r>
            <a:r>
              <a:rPr lang="en-US" sz="4400" dirty="0" smtClean="0">
                <a:latin typeface="Rockwell" pitchFamily="18" charset="0"/>
              </a:rPr>
              <a:t>.</a:t>
            </a:r>
            <a:endParaRPr lang="en-US" sz="4400" dirty="0">
              <a:latin typeface="Rockwell" pitchFamily="18" charset="0"/>
            </a:endParaRPr>
          </a:p>
        </p:txBody>
      </p:sp>
      <p:sp>
        <p:nvSpPr>
          <p:cNvPr id="5" name="Title 2"/>
          <p:cNvSpPr>
            <a:spLocks noGrp="1"/>
          </p:cNvSpPr>
          <p:nvPr>
            <p:ph type="title"/>
          </p:nvPr>
        </p:nvSpPr>
        <p:spPr>
          <a:xfrm>
            <a:off x="609600" y="1143000"/>
            <a:ext cx="1421219" cy="1066800"/>
          </a:xfrm>
        </p:spPr>
        <p:txBody>
          <a:bodyPr/>
          <a:lstStyle/>
          <a:p>
            <a:r>
              <a:rPr lang="en-US" dirty="0" smtClean="0"/>
              <a:t>And…</a:t>
            </a:r>
            <a:endParaRPr lang="en-US" i="1" dirty="0"/>
          </a:p>
        </p:txBody>
      </p:sp>
      <p:sp>
        <p:nvSpPr>
          <p:cNvPr id="6" name="TextBox 5"/>
          <p:cNvSpPr txBox="1"/>
          <p:nvPr/>
        </p:nvSpPr>
        <p:spPr>
          <a:xfrm>
            <a:off x="1935125" y="1329070"/>
            <a:ext cx="4443652" cy="707886"/>
          </a:xfrm>
          <a:prstGeom prst="rect">
            <a:avLst/>
          </a:prstGeom>
          <a:noFill/>
        </p:spPr>
        <p:txBody>
          <a:bodyPr wrap="none" rtlCol="0">
            <a:spAutoFit/>
          </a:bodyPr>
          <a:lstStyle/>
          <a:p>
            <a:r>
              <a:rPr lang="en-US" sz="4000" i="1" dirty="0" smtClean="0">
                <a:solidFill>
                  <a:srgbClr val="455F51"/>
                </a:solidFill>
                <a:ea typeface="+mj-ea"/>
                <a:cs typeface="+mj-cs"/>
              </a:rPr>
              <a:t>the fire is contained!</a:t>
            </a:r>
            <a:endParaRPr lang="en-US" dirty="0"/>
          </a:p>
        </p:txBody>
      </p:sp>
      <p:pic>
        <p:nvPicPr>
          <p:cNvPr id="97283" name="Picture 3" descr="C:\Documents and Settings\reu.DIMACS-AD\Local Settings\Temporary Internet Files\Content.IE5\60KG8T7T\MP900448474[1].jpg"/>
          <p:cNvPicPr>
            <a:picLocks noChangeAspect="1" noChangeArrowheads="1"/>
          </p:cNvPicPr>
          <p:nvPr/>
        </p:nvPicPr>
        <p:blipFill>
          <a:blip r:embed="rId3" cstate="print"/>
          <a:srcRect/>
          <a:stretch>
            <a:fillRect/>
          </a:stretch>
        </p:blipFill>
        <p:spPr bwMode="auto">
          <a:xfrm>
            <a:off x="5390707" y="2242876"/>
            <a:ext cx="5391595" cy="359439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283"/>
                                        </p:tgtEl>
                                        <p:attrNameLst>
                                          <p:attrName>style.visibility</p:attrName>
                                        </p:attrNameLst>
                                      </p:cBhvr>
                                      <p:to>
                                        <p:strVal val="visible"/>
                                      </p:to>
                                    </p:set>
                                    <p:animEffect transition="in" filter="fade">
                                      <p:cBhvr>
                                        <p:cTn id="7" dur="2000"/>
                                        <p:tgtEl>
                                          <p:spTgt spid="97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smtClean="0"/>
              <a:t>[Ng and Raff 2008] K. L. Ng and P. Raff, “A generalization of the </a:t>
            </a:r>
            <a:r>
              <a:rPr lang="en-US" dirty="0" err="1" smtClean="0"/>
              <a:t>ﬁreﬁghter</a:t>
            </a:r>
            <a:r>
              <a:rPr lang="en-US" dirty="0" smtClean="0"/>
              <a:t> problem on </a:t>
            </a:r>
            <a:r>
              <a:rPr lang="en-US" dirty="0" err="1" smtClean="0"/>
              <a:t>ZxZ”,Discrete</a:t>
            </a:r>
            <a:r>
              <a:rPr lang="en-US" dirty="0" smtClean="0"/>
              <a:t> Appl. Math. 156:5 (2008), 730–745.</a:t>
            </a:r>
          </a:p>
          <a:p>
            <a:r>
              <a:rPr lang="en-US" dirty="0" smtClean="0"/>
              <a:t>[Wang and Moeller 2002] P. Wang and S. A. Moeller, “Fire control on graphs”, J. </a:t>
            </a:r>
            <a:r>
              <a:rPr lang="en-US" dirty="0" err="1" smtClean="0"/>
              <a:t>Combin</a:t>
            </a:r>
            <a:r>
              <a:rPr lang="en-US" dirty="0" smtClean="0"/>
              <a:t>. Math. </a:t>
            </a:r>
            <a:r>
              <a:rPr lang="en-US" dirty="0" err="1" smtClean="0"/>
              <a:t>Combin</a:t>
            </a:r>
            <a:r>
              <a:rPr lang="en-US" dirty="0" smtClean="0"/>
              <a:t>. </a:t>
            </a:r>
            <a:r>
              <a:rPr lang="en-US" dirty="0" err="1" smtClean="0"/>
              <a:t>Comput</a:t>
            </a:r>
            <a:r>
              <a:rPr lang="en-US" dirty="0" smtClean="0"/>
              <a:t>. 41 (2002), 19–34</a:t>
            </a:r>
          </a:p>
          <a:p>
            <a:r>
              <a:rPr lang="en-US" dirty="0" smtClean="0"/>
              <a:t>[</a:t>
            </a:r>
            <a:r>
              <a:rPr lang="en-US" dirty="0" err="1" smtClean="0"/>
              <a:t>Hartke</a:t>
            </a:r>
            <a:r>
              <a:rPr lang="en-US" dirty="0" smtClean="0"/>
              <a:t> 2004] S. G. </a:t>
            </a:r>
            <a:r>
              <a:rPr lang="en-US" dirty="0" err="1" smtClean="0"/>
              <a:t>Hartke</a:t>
            </a:r>
            <a:r>
              <a:rPr lang="en-US" dirty="0" smtClean="0"/>
              <a:t>, Graph-Theoretic Models of Spread and Competition, Ph.D. </a:t>
            </a:r>
            <a:r>
              <a:rPr lang="en-US" dirty="0" err="1" smtClean="0"/>
              <a:t>thesis,Rutgers</a:t>
            </a:r>
            <a:r>
              <a:rPr lang="en-US" dirty="0" smtClean="0"/>
              <a:t>, 2004, </a:t>
            </a:r>
            <a:r>
              <a:rPr lang="en-US" dirty="0" smtClean="0">
                <a:hlinkClick r:id="rId3"/>
              </a:rPr>
              <a:t>http://dmac.rutgers.edu/Workshops/WGDataMining/HartkeDissertation.pdf</a:t>
            </a:r>
            <a:endParaRPr lang="en-US" dirty="0" smtClean="0"/>
          </a:p>
          <a:p>
            <a:r>
              <a:rPr lang="en-US" dirty="0" smtClean="0"/>
              <a:t>[</a:t>
            </a:r>
            <a:r>
              <a:rPr lang="en-US" dirty="0" err="1" smtClean="0"/>
              <a:t>Finbow</a:t>
            </a:r>
            <a:r>
              <a:rPr lang="en-US" dirty="0" smtClean="0"/>
              <a:t> and </a:t>
            </a:r>
            <a:r>
              <a:rPr lang="en-US" dirty="0" err="1" smtClean="0"/>
              <a:t>MacGillivray</a:t>
            </a:r>
            <a:r>
              <a:rPr lang="en-US" dirty="0" smtClean="0"/>
              <a:t> 2009] S. </a:t>
            </a:r>
            <a:r>
              <a:rPr lang="en-US" dirty="0" err="1" smtClean="0"/>
              <a:t>Finbow</a:t>
            </a:r>
            <a:r>
              <a:rPr lang="en-US" dirty="0" smtClean="0"/>
              <a:t> and G. </a:t>
            </a:r>
            <a:r>
              <a:rPr lang="en-US" dirty="0" err="1" smtClean="0"/>
              <a:t>MacGillivray</a:t>
            </a:r>
            <a:r>
              <a:rPr lang="en-US" dirty="0" smtClean="0"/>
              <a:t>, “The </a:t>
            </a:r>
            <a:r>
              <a:rPr lang="en-US" dirty="0" err="1" smtClean="0"/>
              <a:t>ﬁreﬁghter</a:t>
            </a:r>
            <a:r>
              <a:rPr lang="en-US" dirty="0" smtClean="0"/>
              <a:t> problem: a survey of results, directions and questions”, </a:t>
            </a:r>
            <a:r>
              <a:rPr lang="en-US" dirty="0" err="1" smtClean="0"/>
              <a:t>Australas</a:t>
            </a:r>
            <a:r>
              <a:rPr lang="en-US" dirty="0" smtClean="0"/>
              <a:t>. J. </a:t>
            </a:r>
            <a:r>
              <a:rPr lang="en-US" dirty="0" err="1" smtClean="0"/>
              <a:t>Combin</a:t>
            </a:r>
            <a:r>
              <a:rPr lang="en-US" dirty="0" smtClean="0"/>
              <a:t>. 43 (2009), 57–77</a:t>
            </a:r>
          </a:p>
          <a:p>
            <a:r>
              <a:rPr lang="en-US" dirty="0" smtClean="0"/>
              <a:t>[Fogarty 2003] P. Fogarty, “Catching the </a:t>
            </a:r>
            <a:r>
              <a:rPr lang="en-US" dirty="0" err="1" smtClean="0"/>
              <a:t>ﬁre</a:t>
            </a:r>
            <a:r>
              <a:rPr lang="en-US" dirty="0" smtClean="0"/>
              <a:t> on grids”, Master’s thesis, Department of Mathematics, University of Vermont, 2003, http://www.cems.uvm.edu/~jdinitz/</a:t>
            </a:r>
            <a:r>
              <a:rPr lang="en-US" dirty="0" err="1" smtClean="0"/>
              <a:t>ﬁreﬁghting</a:t>
            </a:r>
            <a:r>
              <a:rPr lang="en-US" dirty="0" smtClean="0"/>
              <a:t>/ﬁre.pdf.</a:t>
            </a:r>
          </a:p>
          <a:p>
            <a:r>
              <a:rPr lang="en-US" dirty="0" smtClean="0"/>
              <a:t>[</a:t>
            </a:r>
            <a:r>
              <a:rPr lang="en-US" dirty="0" err="1" smtClean="0"/>
              <a:t>Hartnell</a:t>
            </a:r>
            <a:r>
              <a:rPr lang="en-US" dirty="0" smtClean="0"/>
              <a:t> 1995] B. </a:t>
            </a:r>
            <a:r>
              <a:rPr lang="en-US" dirty="0" err="1" smtClean="0"/>
              <a:t>Hartnell</a:t>
            </a:r>
            <a:r>
              <a:rPr lang="en-US" dirty="0" smtClean="0"/>
              <a:t>, “</a:t>
            </a:r>
            <a:r>
              <a:rPr lang="en-US" dirty="0" err="1" smtClean="0"/>
              <a:t>Fireﬁghter</a:t>
            </a:r>
            <a:r>
              <a:rPr lang="en-US" dirty="0" smtClean="0"/>
              <a:t>! An application of domination”, conference paper, 25</a:t>
            </a:r>
            <a:r>
              <a:rPr lang="en-US" baseline="30000" dirty="0" smtClean="0"/>
              <a:t>th</a:t>
            </a:r>
            <a:r>
              <a:rPr lang="en-US" dirty="0" smtClean="0"/>
              <a:t> Manitoba Conference on Combinatorial Mathematics and Computing, 1995</a:t>
            </a:r>
          </a:p>
        </p:txBody>
      </p:sp>
      <p:sp>
        <p:nvSpPr>
          <p:cNvPr id="2" name="Title 1"/>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03146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Graph theory problem introduced by Bert </a:t>
            </a:r>
            <a:r>
              <a:rPr lang="en-US" dirty="0" err="1" smtClean="0"/>
              <a:t>Hartnell</a:t>
            </a:r>
            <a:endParaRPr lang="en-US" dirty="0" smtClean="0"/>
          </a:p>
          <a:p>
            <a:r>
              <a:rPr lang="en-US" dirty="0" smtClean="0"/>
              <a:t>Objective is to find strategy that contains an undesirable spread</a:t>
            </a:r>
          </a:p>
          <a:p>
            <a:r>
              <a:rPr lang="en-US" dirty="0" smtClean="0"/>
              <a:t>Examples:</a:t>
            </a:r>
          </a:p>
          <a:p>
            <a:pPr lvl="1"/>
            <a:r>
              <a:rPr lang="en-US" dirty="0" smtClean="0"/>
              <a:t>Fire spreading and firefighters</a:t>
            </a:r>
          </a:p>
          <a:p>
            <a:pPr lvl="1"/>
            <a:r>
              <a:rPr lang="en-US" dirty="0" smtClean="0"/>
              <a:t>Modeling flood and sandbaggers</a:t>
            </a:r>
          </a:p>
          <a:p>
            <a:pPr lvl="1"/>
            <a:r>
              <a:rPr lang="en-US" dirty="0" smtClean="0"/>
              <a:t>Virus spread and vaccine dispersal</a:t>
            </a:r>
          </a:p>
          <a:p>
            <a:pPr lvl="1"/>
            <a:endParaRPr lang="en-US" dirty="0" smtClean="0"/>
          </a:p>
        </p:txBody>
      </p:sp>
      <p:sp>
        <p:nvSpPr>
          <p:cNvPr id="2" name="Title 1"/>
          <p:cNvSpPr>
            <a:spLocks noGrp="1"/>
          </p:cNvSpPr>
          <p:nvPr>
            <p:ph type="title"/>
          </p:nvPr>
        </p:nvSpPr>
        <p:spPr/>
        <p:txBody>
          <a:bodyPr/>
          <a:lstStyle/>
          <a:p>
            <a:r>
              <a:rPr lang="en-US" dirty="0" smtClean="0"/>
              <a:t>Introduction to the Firefighter Problem</a:t>
            </a:r>
            <a:endParaRPr lang="en-US" dirty="0"/>
          </a:p>
        </p:txBody>
      </p:sp>
    </p:spTree>
    <p:extLst>
      <p:ext uri="{BB962C8B-B14F-4D97-AF65-F5344CB8AC3E}">
        <p14:creationId xmlns:p14="http://schemas.microsoft.com/office/powerpoint/2010/main" val="348490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Fire breaks out at a finite number of vertices at time t = 0</a:t>
            </a:r>
          </a:p>
          <a:p>
            <a:r>
              <a:rPr lang="en-US" dirty="0" smtClean="0"/>
              <a:t>Firefighters are placed on some empty (non-burning) vertices at t = 1</a:t>
            </a:r>
          </a:p>
          <a:p>
            <a:r>
              <a:rPr lang="en-US" dirty="0" smtClean="0"/>
              <a:t>Fire spreads from vertices on fire to undefended adjacent vertices</a:t>
            </a:r>
          </a:p>
          <a:p>
            <a:r>
              <a:rPr lang="en-US" dirty="0" smtClean="0"/>
              <a:t>Additional firefighters are placed on empty (non-burning and undefended) vertices at time t = 2</a:t>
            </a:r>
          </a:p>
          <a:p>
            <a:r>
              <a:rPr lang="en-US" dirty="0" smtClean="0"/>
              <a:t>Vertices that are defend remain defended</a:t>
            </a:r>
          </a:p>
          <a:p>
            <a:r>
              <a:rPr lang="en-US" dirty="0" smtClean="0"/>
              <a:t>The process repeats</a:t>
            </a:r>
          </a:p>
          <a:p>
            <a:r>
              <a:rPr lang="en-US" dirty="0" smtClean="0"/>
              <a:t>Objective is to contain the spread of the fire by repeating this process until the fire can no longer spread</a:t>
            </a:r>
            <a:endParaRPr lang="en-US" dirty="0"/>
          </a:p>
        </p:txBody>
      </p:sp>
      <p:sp>
        <p:nvSpPr>
          <p:cNvPr id="2" name="Title 1"/>
          <p:cNvSpPr>
            <a:spLocks noGrp="1"/>
          </p:cNvSpPr>
          <p:nvPr>
            <p:ph type="title"/>
          </p:nvPr>
        </p:nvSpPr>
        <p:spPr/>
        <p:txBody>
          <a:bodyPr/>
          <a:lstStyle/>
          <a:p>
            <a:r>
              <a:rPr lang="en-US" dirty="0" smtClean="0"/>
              <a:t>Firefighter Problem Description</a:t>
            </a:r>
            <a:endParaRPr lang="en-US" dirty="0"/>
          </a:p>
        </p:txBody>
      </p:sp>
    </p:spTree>
    <p:extLst>
      <p:ext uri="{BB962C8B-B14F-4D97-AF65-F5344CB8AC3E}">
        <p14:creationId xmlns:p14="http://schemas.microsoft.com/office/powerpoint/2010/main" val="243973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1068930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6448222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70246187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352801"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352801"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52801"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52801"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52801"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52801"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352801"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352801"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352801"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352801"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918858"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918858"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918858"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3918858"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3918858"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918858"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918858"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3918858"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918858"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18858"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484916"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484916"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484916"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484916"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484916"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84916"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84916"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84916"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4484916"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84916"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050973"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050973"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050973"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050973"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050973"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5050973"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5050973"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50973"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050973"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050973"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602515"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602515"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5602515"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602515"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602515"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602515"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02515"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602515"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602515"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602515"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68572"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168572"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168572"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6168572"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168572"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6168572"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6168572"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6168572"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168572"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6168572"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7346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7346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67346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67346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67346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7346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67346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67346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67346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67346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73006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73006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73006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73006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73006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73006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73006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3006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3006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73006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7852230"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7852230"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7852230"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7852230"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852230"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852230"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852230"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852230"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852230"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7852230"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8418287" y="143691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8418287" y="2002974"/>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8418287" y="2569032"/>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8418287" y="3120575"/>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8418287" y="3672118"/>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8418287" y="4223660"/>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8418287" y="4775203"/>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8418287" y="5326746"/>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8418287" y="5878289"/>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8418287" y="899887"/>
            <a:ext cx="551541" cy="55154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6645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0" name="Oval 109"/>
          <p:cNvSpPr/>
          <p:nvPr/>
        </p:nvSpPr>
        <p:spPr>
          <a:xfrm>
            <a:off x="431799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1" name="Oval 110"/>
          <p:cNvSpPr/>
          <p:nvPr/>
        </p:nvSpPr>
        <p:spPr>
          <a:xfrm>
            <a:off x="48985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2" name="Oval 111"/>
          <p:cNvSpPr/>
          <p:nvPr/>
        </p:nvSpPr>
        <p:spPr>
          <a:xfrm>
            <a:off x="54501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3" name="Oval 112"/>
          <p:cNvSpPr/>
          <p:nvPr/>
        </p:nvSpPr>
        <p:spPr>
          <a:xfrm>
            <a:off x="60161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4" name="Oval 113"/>
          <p:cNvSpPr/>
          <p:nvPr/>
        </p:nvSpPr>
        <p:spPr>
          <a:xfrm>
            <a:off x="65677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5" name="Oval 114"/>
          <p:cNvSpPr/>
          <p:nvPr/>
        </p:nvSpPr>
        <p:spPr>
          <a:xfrm>
            <a:off x="7148285"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6" name="Oval 115"/>
          <p:cNvSpPr/>
          <p:nvPr/>
        </p:nvSpPr>
        <p:spPr>
          <a:xfrm>
            <a:off x="7699828"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7" name="Oval 116"/>
          <p:cNvSpPr/>
          <p:nvPr/>
        </p:nvSpPr>
        <p:spPr>
          <a:xfrm>
            <a:off x="8251370"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8" name="Oval 117"/>
          <p:cNvSpPr/>
          <p:nvPr/>
        </p:nvSpPr>
        <p:spPr>
          <a:xfrm>
            <a:off x="8802913"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9" name="Oval 118"/>
          <p:cNvSpPr/>
          <p:nvPr/>
        </p:nvSpPr>
        <p:spPr>
          <a:xfrm>
            <a:off x="3229426" y="1255488"/>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0" name="Oval 119"/>
          <p:cNvSpPr/>
          <p:nvPr/>
        </p:nvSpPr>
        <p:spPr>
          <a:xfrm>
            <a:off x="376645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1" name="Oval 120"/>
          <p:cNvSpPr/>
          <p:nvPr/>
        </p:nvSpPr>
        <p:spPr>
          <a:xfrm>
            <a:off x="431799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2" name="Oval 121"/>
          <p:cNvSpPr/>
          <p:nvPr/>
        </p:nvSpPr>
        <p:spPr>
          <a:xfrm>
            <a:off x="48985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3" name="Oval 122"/>
          <p:cNvSpPr/>
          <p:nvPr/>
        </p:nvSpPr>
        <p:spPr>
          <a:xfrm>
            <a:off x="54501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4" name="Oval 123"/>
          <p:cNvSpPr/>
          <p:nvPr/>
        </p:nvSpPr>
        <p:spPr>
          <a:xfrm>
            <a:off x="60161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5" name="Oval 124"/>
          <p:cNvSpPr/>
          <p:nvPr/>
        </p:nvSpPr>
        <p:spPr>
          <a:xfrm>
            <a:off x="65677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6" name="Oval 125"/>
          <p:cNvSpPr/>
          <p:nvPr/>
        </p:nvSpPr>
        <p:spPr>
          <a:xfrm>
            <a:off x="7148285"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7" name="Oval 126"/>
          <p:cNvSpPr/>
          <p:nvPr/>
        </p:nvSpPr>
        <p:spPr>
          <a:xfrm>
            <a:off x="7699828"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8" name="Oval 127"/>
          <p:cNvSpPr/>
          <p:nvPr/>
        </p:nvSpPr>
        <p:spPr>
          <a:xfrm>
            <a:off x="8251370"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9" name="Oval 128"/>
          <p:cNvSpPr/>
          <p:nvPr/>
        </p:nvSpPr>
        <p:spPr>
          <a:xfrm>
            <a:off x="8802913"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0" name="Oval 129"/>
          <p:cNvSpPr/>
          <p:nvPr/>
        </p:nvSpPr>
        <p:spPr>
          <a:xfrm>
            <a:off x="3229426" y="70394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1" name="Oval 130"/>
          <p:cNvSpPr/>
          <p:nvPr/>
        </p:nvSpPr>
        <p:spPr>
          <a:xfrm>
            <a:off x="376645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2" name="Oval 131"/>
          <p:cNvSpPr/>
          <p:nvPr/>
        </p:nvSpPr>
        <p:spPr>
          <a:xfrm>
            <a:off x="431799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3" name="Oval 132"/>
          <p:cNvSpPr/>
          <p:nvPr/>
        </p:nvSpPr>
        <p:spPr>
          <a:xfrm>
            <a:off x="48985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4" name="Oval 133"/>
          <p:cNvSpPr/>
          <p:nvPr/>
        </p:nvSpPr>
        <p:spPr>
          <a:xfrm>
            <a:off x="54501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5" name="Oval 134"/>
          <p:cNvSpPr/>
          <p:nvPr/>
        </p:nvSpPr>
        <p:spPr>
          <a:xfrm>
            <a:off x="60161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6" name="Oval 135"/>
          <p:cNvSpPr/>
          <p:nvPr/>
        </p:nvSpPr>
        <p:spPr>
          <a:xfrm>
            <a:off x="65677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7" name="Oval 136"/>
          <p:cNvSpPr/>
          <p:nvPr/>
        </p:nvSpPr>
        <p:spPr>
          <a:xfrm>
            <a:off x="7148285"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8" name="Oval 137"/>
          <p:cNvSpPr/>
          <p:nvPr/>
        </p:nvSpPr>
        <p:spPr>
          <a:xfrm>
            <a:off x="7699828"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9" name="Oval 138"/>
          <p:cNvSpPr/>
          <p:nvPr/>
        </p:nvSpPr>
        <p:spPr>
          <a:xfrm>
            <a:off x="8251370"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0" name="Oval 139"/>
          <p:cNvSpPr/>
          <p:nvPr/>
        </p:nvSpPr>
        <p:spPr>
          <a:xfrm>
            <a:off x="8802913"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1" name="Oval 140"/>
          <p:cNvSpPr/>
          <p:nvPr/>
        </p:nvSpPr>
        <p:spPr>
          <a:xfrm>
            <a:off x="3229426" y="24021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2" name="Oval 141"/>
          <p:cNvSpPr/>
          <p:nvPr/>
        </p:nvSpPr>
        <p:spPr>
          <a:xfrm>
            <a:off x="376645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3" name="Oval 142"/>
          <p:cNvSpPr/>
          <p:nvPr/>
        </p:nvSpPr>
        <p:spPr>
          <a:xfrm>
            <a:off x="431799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4" name="Oval 143"/>
          <p:cNvSpPr/>
          <p:nvPr/>
        </p:nvSpPr>
        <p:spPr>
          <a:xfrm>
            <a:off x="48985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5" name="Oval 144"/>
          <p:cNvSpPr/>
          <p:nvPr/>
        </p:nvSpPr>
        <p:spPr>
          <a:xfrm>
            <a:off x="54501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6" name="Oval 145"/>
          <p:cNvSpPr/>
          <p:nvPr/>
        </p:nvSpPr>
        <p:spPr>
          <a:xfrm>
            <a:off x="60161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7" name="Oval 146"/>
          <p:cNvSpPr/>
          <p:nvPr/>
        </p:nvSpPr>
        <p:spPr>
          <a:xfrm>
            <a:off x="65677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8" name="Oval 147"/>
          <p:cNvSpPr/>
          <p:nvPr/>
        </p:nvSpPr>
        <p:spPr>
          <a:xfrm>
            <a:off x="7148285"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9" name="Oval 148"/>
          <p:cNvSpPr/>
          <p:nvPr/>
        </p:nvSpPr>
        <p:spPr>
          <a:xfrm>
            <a:off x="7699828"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0" name="Oval 149"/>
          <p:cNvSpPr/>
          <p:nvPr/>
        </p:nvSpPr>
        <p:spPr>
          <a:xfrm>
            <a:off x="8251370"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1" name="Oval 150"/>
          <p:cNvSpPr/>
          <p:nvPr/>
        </p:nvSpPr>
        <p:spPr>
          <a:xfrm>
            <a:off x="8802913"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2" name="Oval 151"/>
          <p:cNvSpPr/>
          <p:nvPr/>
        </p:nvSpPr>
        <p:spPr>
          <a:xfrm>
            <a:off x="3229426" y="1850574"/>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3" name="Oval 152"/>
          <p:cNvSpPr/>
          <p:nvPr/>
        </p:nvSpPr>
        <p:spPr>
          <a:xfrm>
            <a:off x="376645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4" name="Oval 153"/>
          <p:cNvSpPr/>
          <p:nvPr/>
        </p:nvSpPr>
        <p:spPr>
          <a:xfrm>
            <a:off x="431799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5" name="Oval 154"/>
          <p:cNvSpPr/>
          <p:nvPr/>
        </p:nvSpPr>
        <p:spPr>
          <a:xfrm>
            <a:off x="4898570" y="34761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6" name="Oval 155"/>
          <p:cNvSpPr/>
          <p:nvPr/>
        </p:nvSpPr>
        <p:spPr>
          <a:xfrm>
            <a:off x="54501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7" name="Oval 156"/>
          <p:cNvSpPr/>
          <p:nvPr/>
        </p:nvSpPr>
        <p:spPr>
          <a:xfrm>
            <a:off x="60161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8" name="Oval 157"/>
          <p:cNvSpPr/>
          <p:nvPr/>
        </p:nvSpPr>
        <p:spPr>
          <a:xfrm>
            <a:off x="65677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9" name="Oval 158"/>
          <p:cNvSpPr/>
          <p:nvPr/>
        </p:nvSpPr>
        <p:spPr>
          <a:xfrm>
            <a:off x="7148285"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0" name="Oval 159"/>
          <p:cNvSpPr/>
          <p:nvPr/>
        </p:nvSpPr>
        <p:spPr>
          <a:xfrm>
            <a:off x="7699828"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1" name="Oval 160"/>
          <p:cNvSpPr/>
          <p:nvPr/>
        </p:nvSpPr>
        <p:spPr>
          <a:xfrm>
            <a:off x="8251370"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2" name="Oval 161"/>
          <p:cNvSpPr/>
          <p:nvPr/>
        </p:nvSpPr>
        <p:spPr>
          <a:xfrm>
            <a:off x="8802913"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3" name="Oval 162"/>
          <p:cNvSpPr/>
          <p:nvPr/>
        </p:nvSpPr>
        <p:spPr>
          <a:xfrm>
            <a:off x="3229426" y="34761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4" name="Oval 163"/>
          <p:cNvSpPr/>
          <p:nvPr/>
        </p:nvSpPr>
        <p:spPr>
          <a:xfrm>
            <a:off x="376645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5" name="Oval 164"/>
          <p:cNvSpPr/>
          <p:nvPr/>
        </p:nvSpPr>
        <p:spPr>
          <a:xfrm>
            <a:off x="431799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6" name="Oval 165"/>
          <p:cNvSpPr/>
          <p:nvPr/>
        </p:nvSpPr>
        <p:spPr>
          <a:xfrm>
            <a:off x="48985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7" name="Oval 166"/>
          <p:cNvSpPr/>
          <p:nvPr/>
        </p:nvSpPr>
        <p:spPr>
          <a:xfrm>
            <a:off x="54501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8" name="Oval 167"/>
          <p:cNvSpPr/>
          <p:nvPr/>
        </p:nvSpPr>
        <p:spPr>
          <a:xfrm>
            <a:off x="60161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9" name="Oval 168"/>
          <p:cNvSpPr/>
          <p:nvPr/>
        </p:nvSpPr>
        <p:spPr>
          <a:xfrm>
            <a:off x="65677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0" name="Oval 169"/>
          <p:cNvSpPr/>
          <p:nvPr/>
        </p:nvSpPr>
        <p:spPr>
          <a:xfrm>
            <a:off x="7148285"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1" name="Oval 170"/>
          <p:cNvSpPr/>
          <p:nvPr/>
        </p:nvSpPr>
        <p:spPr>
          <a:xfrm>
            <a:off x="7699828"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2" name="Oval 171"/>
          <p:cNvSpPr/>
          <p:nvPr/>
        </p:nvSpPr>
        <p:spPr>
          <a:xfrm>
            <a:off x="8251370"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3" name="Oval 172"/>
          <p:cNvSpPr/>
          <p:nvPr/>
        </p:nvSpPr>
        <p:spPr>
          <a:xfrm>
            <a:off x="8802913"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4" name="Oval 173"/>
          <p:cNvSpPr/>
          <p:nvPr/>
        </p:nvSpPr>
        <p:spPr>
          <a:xfrm>
            <a:off x="3229426" y="29246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5" name="Oval 174"/>
          <p:cNvSpPr/>
          <p:nvPr/>
        </p:nvSpPr>
        <p:spPr>
          <a:xfrm>
            <a:off x="376645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6" name="Oval 175"/>
          <p:cNvSpPr/>
          <p:nvPr/>
        </p:nvSpPr>
        <p:spPr>
          <a:xfrm>
            <a:off x="4317998" y="4593773"/>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7" name="Oval 176"/>
          <p:cNvSpPr/>
          <p:nvPr/>
        </p:nvSpPr>
        <p:spPr>
          <a:xfrm>
            <a:off x="4898570"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8" name="Oval 177"/>
          <p:cNvSpPr/>
          <p:nvPr/>
        </p:nvSpPr>
        <p:spPr>
          <a:xfrm>
            <a:off x="5450113" y="4593773"/>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79" name="Oval 178"/>
          <p:cNvSpPr/>
          <p:nvPr/>
        </p:nvSpPr>
        <p:spPr>
          <a:xfrm>
            <a:off x="60161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0" name="Oval 179"/>
          <p:cNvSpPr/>
          <p:nvPr/>
        </p:nvSpPr>
        <p:spPr>
          <a:xfrm>
            <a:off x="65677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1" name="Oval 180"/>
          <p:cNvSpPr/>
          <p:nvPr/>
        </p:nvSpPr>
        <p:spPr>
          <a:xfrm>
            <a:off x="7148285"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2" name="Oval 181"/>
          <p:cNvSpPr/>
          <p:nvPr/>
        </p:nvSpPr>
        <p:spPr>
          <a:xfrm>
            <a:off x="7699828"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3" name="Oval 182"/>
          <p:cNvSpPr/>
          <p:nvPr/>
        </p:nvSpPr>
        <p:spPr>
          <a:xfrm>
            <a:off x="8251370"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4" name="Oval 183"/>
          <p:cNvSpPr/>
          <p:nvPr/>
        </p:nvSpPr>
        <p:spPr>
          <a:xfrm>
            <a:off x="8802913"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5" name="Oval 184"/>
          <p:cNvSpPr/>
          <p:nvPr/>
        </p:nvSpPr>
        <p:spPr>
          <a:xfrm>
            <a:off x="3229426" y="4593773"/>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6" name="Oval 185"/>
          <p:cNvSpPr/>
          <p:nvPr/>
        </p:nvSpPr>
        <p:spPr>
          <a:xfrm>
            <a:off x="376645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7" name="Oval 186"/>
          <p:cNvSpPr/>
          <p:nvPr/>
        </p:nvSpPr>
        <p:spPr>
          <a:xfrm>
            <a:off x="4317998" y="4042231"/>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8" name="Oval 187"/>
          <p:cNvSpPr/>
          <p:nvPr/>
        </p:nvSpPr>
        <p:spPr>
          <a:xfrm>
            <a:off x="4898570" y="4042231"/>
            <a:ext cx="319315" cy="319315"/>
          </a:xfrm>
          <a:prstGeom prst="ellipse">
            <a:avLst/>
          </a:prstGeom>
          <a:solidFill>
            <a:srgbClr val="FF000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9" name="Oval 188"/>
          <p:cNvSpPr/>
          <p:nvPr/>
        </p:nvSpPr>
        <p:spPr>
          <a:xfrm>
            <a:off x="54501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0" name="Oval 189"/>
          <p:cNvSpPr/>
          <p:nvPr/>
        </p:nvSpPr>
        <p:spPr>
          <a:xfrm>
            <a:off x="60161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1" name="Oval 190"/>
          <p:cNvSpPr/>
          <p:nvPr/>
        </p:nvSpPr>
        <p:spPr>
          <a:xfrm>
            <a:off x="65677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2" name="Oval 191"/>
          <p:cNvSpPr/>
          <p:nvPr/>
        </p:nvSpPr>
        <p:spPr>
          <a:xfrm>
            <a:off x="7148285"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3" name="Oval 192"/>
          <p:cNvSpPr/>
          <p:nvPr/>
        </p:nvSpPr>
        <p:spPr>
          <a:xfrm>
            <a:off x="7699828"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4" name="Oval 193"/>
          <p:cNvSpPr/>
          <p:nvPr/>
        </p:nvSpPr>
        <p:spPr>
          <a:xfrm>
            <a:off x="8251370"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5" name="Oval 194"/>
          <p:cNvSpPr/>
          <p:nvPr/>
        </p:nvSpPr>
        <p:spPr>
          <a:xfrm>
            <a:off x="8802913"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6" name="Oval 195"/>
          <p:cNvSpPr/>
          <p:nvPr/>
        </p:nvSpPr>
        <p:spPr>
          <a:xfrm>
            <a:off x="3229426" y="4042231"/>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7" name="Oval 196"/>
          <p:cNvSpPr/>
          <p:nvPr/>
        </p:nvSpPr>
        <p:spPr>
          <a:xfrm>
            <a:off x="376645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8" name="Oval 197"/>
          <p:cNvSpPr/>
          <p:nvPr/>
        </p:nvSpPr>
        <p:spPr>
          <a:xfrm>
            <a:off x="431799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99" name="Oval 198"/>
          <p:cNvSpPr/>
          <p:nvPr/>
        </p:nvSpPr>
        <p:spPr>
          <a:xfrm>
            <a:off x="48985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0" name="Oval 199"/>
          <p:cNvSpPr/>
          <p:nvPr/>
        </p:nvSpPr>
        <p:spPr>
          <a:xfrm>
            <a:off x="54501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1" name="Oval 200"/>
          <p:cNvSpPr/>
          <p:nvPr/>
        </p:nvSpPr>
        <p:spPr>
          <a:xfrm>
            <a:off x="60161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2" name="Oval 201"/>
          <p:cNvSpPr/>
          <p:nvPr/>
        </p:nvSpPr>
        <p:spPr>
          <a:xfrm>
            <a:off x="65677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3" name="Oval 202"/>
          <p:cNvSpPr/>
          <p:nvPr/>
        </p:nvSpPr>
        <p:spPr>
          <a:xfrm>
            <a:off x="7148285"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4" name="Oval 203"/>
          <p:cNvSpPr/>
          <p:nvPr/>
        </p:nvSpPr>
        <p:spPr>
          <a:xfrm>
            <a:off x="7699828"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5" name="Oval 204"/>
          <p:cNvSpPr/>
          <p:nvPr/>
        </p:nvSpPr>
        <p:spPr>
          <a:xfrm>
            <a:off x="8251370"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6" name="Oval 205"/>
          <p:cNvSpPr/>
          <p:nvPr/>
        </p:nvSpPr>
        <p:spPr>
          <a:xfrm>
            <a:off x="8802913"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7" name="Oval 206"/>
          <p:cNvSpPr/>
          <p:nvPr/>
        </p:nvSpPr>
        <p:spPr>
          <a:xfrm>
            <a:off x="3229426" y="5696859"/>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8" name="Oval 207"/>
          <p:cNvSpPr/>
          <p:nvPr/>
        </p:nvSpPr>
        <p:spPr>
          <a:xfrm>
            <a:off x="376645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09" name="Oval 208"/>
          <p:cNvSpPr/>
          <p:nvPr/>
        </p:nvSpPr>
        <p:spPr>
          <a:xfrm>
            <a:off x="431799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0" name="Oval 209"/>
          <p:cNvSpPr/>
          <p:nvPr/>
        </p:nvSpPr>
        <p:spPr>
          <a:xfrm>
            <a:off x="4898570" y="5145317"/>
            <a:ext cx="319315" cy="319315"/>
          </a:xfrm>
          <a:prstGeom prst="ellipse">
            <a:avLst/>
          </a:prstGeom>
          <a:solidFill>
            <a:srgbClr val="0070C0"/>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1" name="Oval 210"/>
          <p:cNvSpPr/>
          <p:nvPr/>
        </p:nvSpPr>
        <p:spPr>
          <a:xfrm>
            <a:off x="54501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2" name="Oval 211"/>
          <p:cNvSpPr/>
          <p:nvPr/>
        </p:nvSpPr>
        <p:spPr>
          <a:xfrm>
            <a:off x="60161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3" name="Oval 212"/>
          <p:cNvSpPr/>
          <p:nvPr/>
        </p:nvSpPr>
        <p:spPr>
          <a:xfrm>
            <a:off x="65677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4" name="Oval 213"/>
          <p:cNvSpPr/>
          <p:nvPr/>
        </p:nvSpPr>
        <p:spPr>
          <a:xfrm>
            <a:off x="7148285"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5" name="Oval 214"/>
          <p:cNvSpPr/>
          <p:nvPr/>
        </p:nvSpPr>
        <p:spPr>
          <a:xfrm>
            <a:off x="7699828"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6" name="Oval 215"/>
          <p:cNvSpPr/>
          <p:nvPr/>
        </p:nvSpPr>
        <p:spPr>
          <a:xfrm>
            <a:off x="8251370"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7" name="Oval 216"/>
          <p:cNvSpPr/>
          <p:nvPr/>
        </p:nvSpPr>
        <p:spPr>
          <a:xfrm>
            <a:off x="8802913"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8" name="Oval 217"/>
          <p:cNvSpPr/>
          <p:nvPr/>
        </p:nvSpPr>
        <p:spPr>
          <a:xfrm>
            <a:off x="3229426" y="5145317"/>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19" name="Oval 218"/>
          <p:cNvSpPr/>
          <p:nvPr/>
        </p:nvSpPr>
        <p:spPr>
          <a:xfrm>
            <a:off x="376645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0" name="Oval 219"/>
          <p:cNvSpPr/>
          <p:nvPr/>
        </p:nvSpPr>
        <p:spPr>
          <a:xfrm>
            <a:off x="431799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1" name="Oval 220"/>
          <p:cNvSpPr/>
          <p:nvPr/>
        </p:nvSpPr>
        <p:spPr>
          <a:xfrm>
            <a:off x="48985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2" name="Oval 221"/>
          <p:cNvSpPr/>
          <p:nvPr/>
        </p:nvSpPr>
        <p:spPr>
          <a:xfrm>
            <a:off x="54501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3" name="Oval 222"/>
          <p:cNvSpPr/>
          <p:nvPr/>
        </p:nvSpPr>
        <p:spPr>
          <a:xfrm>
            <a:off x="60161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4" name="Oval 223"/>
          <p:cNvSpPr/>
          <p:nvPr/>
        </p:nvSpPr>
        <p:spPr>
          <a:xfrm>
            <a:off x="65677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5" name="Oval 224"/>
          <p:cNvSpPr/>
          <p:nvPr/>
        </p:nvSpPr>
        <p:spPr>
          <a:xfrm>
            <a:off x="7148285"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6" name="Oval 225"/>
          <p:cNvSpPr/>
          <p:nvPr/>
        </p:nvSpPr>
        <p:spPr>
          <a:xfrm>
            <a:off x="7699828"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7" name="Oval 226"/>
          <p:cNvSpPr/>
          <p:nvPr/>
        </p:nvSpPr>
        <p:spPr>
          <a:xfrm>
            <a:off x="8251370"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8" name="Oval 227"/>
          <p:cNvSpPr/>
          <p:nvPr/>
        </p:nvSpPr>
        <p:spPr>
          <a:xfrm>
            <a:off x="8802913"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29" name="Oval 228"/>
          <p:cNvSpPr/>
          <p:nvPr/>
        </p:nvSpPr>
        <p:spPr>
          <a:xfrm>
            <a:off x="3229426" y="6262916"/>
            <a:ext cx="319315" cy="319315"/>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5967857"/>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3460604">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xmlns="" name="Training presentation" id="{9308F140-5CDC-477D-BC4D-9C1906451284}" vid="{11C5112C-663B-4E6D-9D3D-2361F8FA32D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D44557-C150-4AA7-97B1-62E8021520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TS103460604</Template>
  <TotalTime>0</TotalTime>
  <Words>942</Words>
  <Application>Microsoft Office PowerPoint</Application>
  <PresentationFormat>Custom</PresentationFormat>
  <Paragraphs>158</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TS103460604</vt:lpstr>
      <vt:lpstr>Equation</vt:lpstr>
      <vt:lpstr>Applying Line Graphs to Resource Allocation During Extreme Events</vt:lpstr>
      <vt:lpstr>Applying Line Graphs to Resource Allocation During Extreme Events</vt:lpstr>
      <vt:lpstr>Using Graph Theory to Reallocate Firefighter Resources</vt:lpstr>
      <vt:lpstr>Introduction to the Firefighter Problem</vt:lpstr>
      <vt:lpstr>Firefighter Problem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Previous Work</vt:lpstr>
      <vt:lpstr>Firefighter Problem: Our Approach</vt:lpstr>
      <vt:lpstr>Definitions</vt:lpstr>
      <vt:lpstr>Source and Sink Nodes</vt:lpstr>
      <vt:lpstr>Strategy</vt:lpstr>
      <vt:lpstr>Continuing the Project</vt:lpstr>
      <vt:lpstr>Historical Data: San Diego, 2007</vt:lpstr>
      <vt:lpstr>San Diego</vt:lpstr>
      <vt:lpstr>Factor: Fuel</vt:lpstr>
      <vt:lpstr>Factor:  Temperature</vt:lpstr>
      <vt:lpstr>Factor: Altitude</vt:lpstr>
      <vt:lpstr>PowerPoint Presentation</vt:lpstr>
      <vt:lpstr>PowerPoint Presentation</vt:lpstr>
      <vt:lpstr>And…</vt:lpstr>
      <vt:lpstr>And…</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2013-07-17T17:40:34Z</dcterms:created>
  <dcterms:modified xsi:type="dcterms:W3CDTF">2013-07-19T06:16:59Z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TC034606049991</vt:lpwstr>
  </property>
</Properties>
</file>