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1" r:id="rId4"/>
    <p:sldId id="258" r:id="rId5"/>
    <p:sldId id="259" r:id="rId6"/>
    <p:sldId id="262" r:id="rId7"/>
    <p:sldId id="264" r:id="rId8"/>
    <p:sldId id="263" r:id="rId9"/>
    <p:sldId id="265" r:id="rId10"/>
  </p:sldIdLst>
  <p:sldSz cx="9144000" cy="5143500" type="screen16x9"/>
  <p:notesSz cx="6858000" cy="9144000"/>
  <p:embeddedFontLst>
    <p:embeddedFont>
      <p:font typeface="Proxima Nova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54" autoAdjust="0"/>
  </p:normalViewPr>
  <p:slideViewPr>
    <p:cSldViewPr>
      <p:cViewPr varScale="1">
        <p:scale>
          <a:sx n="70" d="100"/>
          <a:sy n="70" d="100"/>
        </p:scale>
        <p:origin x="828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883687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5437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Various constraints</a:t>
            </a:r>
            <a:r>
              <a:rPr lang="en-US" baseline="0" dirty="0" smtClean="0"/>
              <a:t> include t</a:t>
            </a:r>
            <a:r>
              <a:rPr lang="en-US" dirty="0" smtClean="0"/>
              <a:t>ypes</a:t>
            </a:r>
            <a:r>
              <a:rPr lang="en-US" baseline="0" dirty="0" smtClean="0"/>
              <a:t> </a:t>
            </a:r>
            <a:r>
              <a:rPr lang="en-US" dirty="0" smtClean="0"/>
              <a:t>of cargo, time of travel, etc.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Try</a:t>
            </a:r>
            <a:r>
              <a:rPr lang="en-US" baseline="0" dirty="0" smtClean="0"/>
              <a:t> to minimize cost and delay!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Decision Support Tool for train dispatchers to schedule trains in real time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Planning Tool to evaluate impact of timetable changes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7879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5574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3763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239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Visualize</a:t>
            </a:r>
            <a:r>
              <a:rPr lang="en-US" baseline="0" dirty="0" smtClean="0"/>
              <a:t> using SAS programming such as bar charts of trains on different days, times, types of trains</a:t>
            </a:r>
          </a:p>
          <a:p>
            <a:r>
              <a:rPr lang="en-US" baseline="0" dirty="0" smtClean="0"/>
              <a:t>Generate data for simulation to create different scenarios</a:t>
            </a:r>
          </a:p>
          <a:p>
            <a:r>
              <a:rPr lang="en-US" baseline="0" dirty="0" smtClean="0"/>
              <a:t>Minimize delay and cost using the branch and bound procedure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4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hape 15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14000" b="1"/>
            </a:lvl1pPr>
            <a:lvl2pPr lvl="1" algn="ctr">
              <a:spcBef>
                <a:spcPts val="0"/>
              </a:spcBef>
              <a:buSzPct val="100000"/>
              <a:defRPr sz="14000" b="1"/>
            </a:lvl2pPr>
            <a:lvl3pPr lvl="2" algn="ctr">
              <a:spcBef>
                <a:spcPts val="0"/>
              </a:spcBef>
              <a:buSzPct val="100000"/>
              <a:defRPr sz="14000" b="1"/>
            </a:lvl3pPr>
            <a:lvl4pPr lvl="3" algn="ctr">
              <a:spcBef>
                <a:spcPts val="0"/>
              </a:spcBef>
              <a:buSzPct val="100000"/>
              <a:defRPr sz="14000" b="1"/>
            </a:lvl4pPr>
            <a:lvl5pPr lvl="4" algn="ctr">
              <a:spcBef>
                <a:spcPts val="0"/>
              </a:spcBef>
              <a:buSzPct val="100000"/>
              <a:defRPr sz="14000" b="1"/>
            </a:lvl5pPr>
            <a:lvl6pPr lvl="5" algn="ctr">
              <a:spcBef>
                <a:spcPts val="0"/>
              </a:spcBef>
              <a:buSzPct val="100000"/>
              <a:defRPr sz="14000" b="1"/>
            </a:lvl6pPr>
            <a:lvl7pPr lvl="6" algn="ctr">
              <a:spcBef>
                <a:spcPts val="0"/>
              </a:spcBef>
              <a:buSzPct val="100000"/>
              <a:defRPr sz="14000" b="1"/>
            </a:lvl7pPr>
            <a:lvl8pPr lvl="7" algn="ctr">
              <a:spcBef>
                <a:spcPts val="0"/>
              </a:spcBef>
              <a:buSzPct val="100000"/>
              <a:defRPr sz="14000" b="1"/>
            </a:lvl8pPr>
            <a:lvl9pPr lvl="8" algn="ctr">
              <a:spcBef>
                <a:spcPts val="0"/>
              </a:spcBef>
              <a:buSzPct val="100000"/>
              <a:defRPr sz="14000" b="1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Proxima Nova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‹#›</a:t>
            </a:fld>
            <a:endParaRPr lang="en" sz="1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Optimal Train Scheduling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463125" y="3182312"/>
            <a:ext cx="8123100" cy="630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Researcher: Kajal Chokshi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Mentor: Dr. Grace Guo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DIMACS REU Summer 2016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Funded by NSF, Data by Union Pacific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Scheduling trains on single tracks depending on various </a:t>
            </a:r>
            <a:r>
              <a:rPr lang="en-US" dirty="0" smtClean="0"/>
              <a:t>constraints</a:t>
            </a:r>
            <a:endParaRPr lang="en-US" dirty="0" smtClean="0"/>
          </a:p>
          <a:p>
            <a:pPr marL="285750" lvl="0" indent="-2857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Model </a:t>
            </a:r>
            <a:r>
              <a:rPr lang="en-US" dirty="0" smtClean="0"/>
              <a:t>created in </a:t>
            </a:r>
            <a:r>
              <a:rPr lang="en-US" dirty="0" smtClean="0"/>
              <a:t>past for two main objectives</a:t>
            </a:r>
            <a:endParaRPr lang="en-US" dirty="0"/>
          </a:p>
          <a:p>
            <a:pPr marL="514350" indent="-2857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Decision Support tool </a:t>
            </a:r>
            <a:endParaRPr lang="en-US" dirty="0" smtClean="0"/>
          </a:p>
          <a:p>
            <a:pPr marL="514350" indent="-2857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Planning tool</a:t>
            </a:r>
            <a:endParaRPr lang="en-US" dirty="0" smtClean="0"/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 smtClean="0"/>
              <a:t>Definitions</a:t>
            </a:r>
            <a:endParaRPr lang="en-US"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2028875"/>
          </a:xfrm>
        </p:spPr>
        <p:txBody>
          <a:bodyPr/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US" b="1" dirty="0" smtClean="0"/>
              <a:t>Train </a:t>
            </a:r>
            <a:r>
              <a:rPr lang="en-US" b="1" dirty="0"/>
              <a:t>Conflict</a:t>
            </a:r>
            <a:r>
              <a:rPr lang="en-US" dirty="0"/>
              <a:t>- </a:t>
            </a:r>
            <a:endParaRPr lang="en-US" dirty="0" smtClean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US" dirty="0" smtClean="0"/>
              <a:t>Crossing</a:t>
            </a:r>
            <a:r>
              <a:rPr lang="en-US" dirty="0"/>
              <a:t>: Two trains approach each other on a single line track and the continuation of either or both train’s journey wouldn’t be possible </a:t>
            </a:r>
            <a:endParaRPr lang="en-US" dirty="0" smtClean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US" dirty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US" dirty="0" smtClean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US" dirty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US" dirty="0" smtClean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US" dirty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US" dirty="0" smtClean="0"/>
              <a:t>Overtake</a:t>
            </a:r>
            <a:r>
              <a:rPr lang="en-US" dirty="0"/>
              <a:t>: A faster train catches up to a slower train travelling in the same </a:t>
            </a:r>
            <a:r>
              <a:rPr lang="en-US" dirty="0" smtClean="0"/>
              <a:t>direction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11700" y="4171950"/>
            <a:ext cx="79941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http://www.clipartlord.com/wp-content/uploads/2014/03/train18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82" y="3918202"/>
            <a:ext cx="914400" cy="253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clipartlord.com/wp-content/uploads/2014/03/train18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381" y="3918202"/>
            <a:ext cx="914400" cy="253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311700" y="2571750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http://www.clipartlord.com/wp-content/uploads/2014/03/train18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82" y="2318002"/>
            <a:ext cx="914400" cy="253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clipartlord.com/wp-content/uploads/2014/03/train18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56001" y="2622802"/>
            <a:ext cx="914400" cy="253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35802E-6 L 0.35885 -0.00154 " pathEditMode="relative" rAng="0" ptsTypes="AA">
                                      <p:cBhvr>
                                        <p:cTn id="16" dur="6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34" y="-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0.00834 L -0.24931 -0.00834 " pathEditMode="relative" rAng="0" ptsTypes="AA">
                                      <p:cBhvr>
                                        <p:cTn id="18" dur="7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48981E-6 L 0.65833 0.00402 " pathEditMode="relative" rAng="0" ptsTypes="AA">
                                      <p:cBhvr>
                                        <p:cTn id="27" dur="6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17" y="185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48981E-6 L 0.49184 0.00402 " pathEditMode="relative" rAng="0" ptsTypes="AA">
                                      <p:cBhvr>
                                        <p:cTn id="29" dur="7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More Definitions </a:t>
            </a:r>
            <a:r>
              <a:rPr lang="en" dirty="0"/>
              <a:t>(Given by A. Higgins)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03700" cy="21050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b="1" dirty="0"/>
              <a:t>Siding</a:t>
            </a:r>
            <a:r>
              <a:rPr lang="en-US" dirty="0"/>
              <a:t>- A section of a track which can be used for the crossing and passing of trains under single track operations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" b="1" dirty="0" smtClean="0"/>
              <a:t>Conflict </a:t>
            </a:r>
            <a:r>
              <a:rPr lang="en" b="1" dirty="0"/>
              <a:t>Delay</a:t>
            </a:r>
            <a:r>
              <a:rPr lang="en" dirty="0"/>
              <a:t>- Delay to a train if it must wait at a siding for another train to cross or </a:t>
            </a:r>
            <a:r>
              <a:rPr lang="en" dirty="0" smtClean="0"/>
              <a:t>takeover</a:t>
            </a:r>
            <a:endParaRPr lang="en" b="1" dirty="0" smtClean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" b="1" dirty="0" smtClean="0"/>
              <a:t>Risk </a:t>
            </a:r>
            <a:r>
              <a:rPr lang="en" b="1" dirty="0"/>
              <a:t>of Delay</a:t>
            </a:r>
            <a:r>
              <a:rPr lang="en" dirty="0"/>
              <a:t>-The expected amount of delay due to unforeseen </a:t>
            </a:r>
            <a:r>
              <a:rPr lang="en" dirty="0" smtClean="0"/>
              <a:t>events</a:t>
            </a:r>
            <a:endParaRPr lang="en" b="1" dirty="0" smtClean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" b="1" dirty="0" smtClean="0"/>
              <a:t>Total </a:t>
            </a:r>
            <a:r>
              <a:rPr lang="en" b="1" dirty="0"/>
              <a:t>Delay</a:t>
            </a:r>
            <a:r>
              <a:rPr lang="en" dirty="0"/>
              <a:t>- Weighted combination of conflict delay and risk of delay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Ex. Two trains unable to stop at the same siding, causing conflict delay</a:t>
            </a: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533400" y="4074987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rapezoid 3"/>
          <p:cNvSpPr/>
          <p:nvPr/>
        </p:nvSpPr>
        <p:spPr>
          <a:xfrm>
            <a:off x="2624830" y="3902420"/>
            <a:ext cx="1032769" cy="314687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ww.clipartlord.com/wp-content/uploads/2014/03/train1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21239"/>
            <a:ext cx="914400" cy="253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clipartlord.com/wp-content/uploads/2014/03/train1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6578" y="4090233"/>
            <a:ext cx="914400" cy="253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29216E-6 L 0.25833 -0.000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-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80605E-7 L -0.78385 0.0061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01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Given Information</a:t>
            </a:r>
            <a:r>
              <a:rPr lang="en" dirty="0"/>
              <a:t>	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943634"/>
            <a:ext cx="2583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/>
              <a:t>Dataset from a company regarding single track train schedules</a:t>
            </a: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/>
              <a:t>Background information regarding optimization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820" y="919579"/>
            <a:ext cx="6158354" cy="39624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Ex. 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Train Symbol: ACYBAX 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Train Category: Auto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Alpha Origin: Cheyenne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Alpha Destination: Barnes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Modifier: Extra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178141"/>
            <a:ext cx="5220070" cy="328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77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445025"/>
            <a:ext cx="5860500" cy="572700"/>
          </a:xfrm>
        </p:spPr>
        <p:txBody>
          <a:bodyPr/>
          <a:lstStyle/>
          <a:p>
            <a:r>
              <a:rPr lang="en-US" dirty="0" smtClean="0"/>
              <a:t>Dataset </a:t>
            </a:r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858297"/>
            <a:ext cx="5250900" cy="3416400"/>
          </a:xfrm>
        </p:spPr>
        <p:txBody>
          <a:bodyPr/>
          <a:lstStyle/>
          <a:p>
            <a:r>
              <a:rPr lang="en-US" dirty="0" smtClean="0"/>
              <a:t>Ex. Continued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Traveling </a:t>
            </a:r>
            <a:r>
              <a:rPr lang="en-US" dirty="0" smtClean="0"/>
              <a:t>West from La Grande </a:t>
            </a:r>
            <a:r>
              <a:rPr lang="en-US" dirty="0" smtClean="0">
                <a:sym typeface="Wingdings" panose="05000000000000000000" pitchFamily="2" charset="2"/>
              </a:rPr>
              <a:t> Huntington  Nampa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From the Excel Dataset, we see this train stopped 9 times </a:t>
            </a:r>
            <a:r>
              <a:rPr lang="en-US" dirty="0" smtClean="0">
                <a:sym typeface="Wingdings" panose="05000000000000000000" pitchFamily="2" charset="2"/>
              </a:rPr>
              <a:t>in segment- Why is that?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Possible ways to make route more efficient by considering other constraints?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How can we predict the behavior of the train without having a dataset provided by the company?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33349"/>
            <a:ext cx="2001698" cy="486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94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 smtClean="0"/>
              <a:t>Visualize </a:t>
            </a:r>
            <a:r>
              <a:rPr lang="en" dirty="0"/>
              <a:t>the data using SAS </a:t>
            </a:r>
            <a:r>
              <a:rPr lang="en" dirty="0" smtClean="0"/>
              <a:t>programming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 smtClean="0"/>
              <a:t>Generate </a:t>
            </a:r>
            <a:r>
              <a:rPr lang="en" dirty="0"/>
              <a:t>data for simulation by building a probability </a:t>
            </a:r>
            <a:r>
              <a:rPr lang="en" dirty="0" smtClean="0"/>
              <a:t>distribution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 smtClean="0"/>
              <a:t>Minimize delay and cost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4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2409875"/>
          </a:xfrm>
        </p:spPr>
        <p:txBody>
          <a:bodyPr/>
          <a:lstStyle/>
          <a:p>
            <a:pPr lvl="2">
              <a:lnSpc>
                <a:spcPct val="100000"/>
              </a:lnSpc>
              <a:spcAft>
                <a:spcPts val="0"/>
              </a:spcAft>
            </a:pPr>
            <a:r>
              <a:rPr lang="en-US" sz="1600" dirty="0"/>
              <a:t>A. Higgins </a:t>
            </a:r>
          </a:p>
          <a:p>
            <a:pPr lvl="2">
              <a:lnSpc>
                <a:spcPct val="100000"/>
              </a:lnSpc>
              <a:spcAft>
                <a:spcPts val="0"/>
              </a:spcAft>
            </a:pPr>
            <a:r>
              <a:rPr lang="en-US" sz="1600" dirty="0" smtClean="0"/>
              <a:t>Optimal Scheduling of Trains On a Single Line Track</a:t>
            </a:r>
            <a:endParaRPr lang="en-US" sz="1600" dirty="0"/>
          </a:p>
          <a:p>
            <a:pPr lvl="2">
              <a:lnSpc>
                <a:spcPct val="100000"/>
              </a:lnSpc>
              <a:spcAft>
                <a:spcPts val="0"/>
              </a:spcAft>
            </a:pPr>
            <a:r>
              <a:rPr lang="en-US" sz="1600" dirty="0"/>
              <a:t>Ph.D. Thesis, Faculty of Science, Queensland University of Technology (1996</a:t>
            </a:r>
            <a:r>
              <a:rPr lang="en-US" sz="1600" dirty="0" smtClean="0"/>
              <a:t>)</a:t>
            </a:r>
          </a:p>
          <a:p>
            <a:pPr lvl="2">
              <a:lnSpc>
                <a:spcPct val="100000"/>
              </a:lnSpc>
              <a:spcAft>
                <a:spcPts val="0"/>
              </a:spcAft>
            </a:pPr>
            <a:endParaRPr lang="en-US" sz="1600" dirty="0"/>
          </a:p>
          <a:p>
            <a:pPr lvl="2">
              <a:lnSpc>
                <a:spcPct val="100000"/>
              </a:lnSpc>
              <a:spcAft>
                <a:spcPts val="0"/>
              </a:spcAft>
            </a:pPr>
            <a:r>
              <a:rPr lang="en-US" sz="1600" dirty="0"/>
              <a:t>A. Higgins </a:t>
            </a:r>
          </a:p>
          <a:p>
            <a:pPr lvl="2">
              <a:lnSpc>
                <a:spcPct val="100000"/>
              </a:lnSpc>
              <a:spcAft>
                <a:spcPts val="0"/>
              </a:spcAft>
            </a:pPr>
            <a:r>
              <a:rPr lang="en-US" sz="1600" dirty="0" smtClean="0"/>
              <a:t>Modelling the Number and Location of Sidings on a Single Line Railway</a:t>
            </a:r>
          </a:p>
          <a:p>
            <a:pPr lvl="2">
              <a:lnSpc>
                <a:spcPct val="100000"/>
              </a:lnSpc>
              <a:spcAft>
                <a:spcPts val="0"/>
              </a:spcAft>
            </a:pPr>
            <a:r>
              <a:rPr lang="en-US" sz="1600" dirty="0" smtClean="0"/>
              <a:t>Ph.D</a:t>
            </a:r>
            <a:r>
              <a:rPr lang="en-US" sz="1600" dirty="0"/>
              <a:t>. Thesis, Faculty of Science, Queensland University of Technology (</a:t>
            </a:r>
            <a:r>
              <a:rPr lang="en-US" sz="1600" dirty="0" smtClean="0"/>
              <a:t>1997)</a:t>
            </a:r>
          </a:p>
          <a:p>
            <a:pPr lvl="2">
              <a:lnSpc>
                <a:spcPct val="100000"/>
              </a:lnSpc>
              <a:spcAft>
                <a:spcPts val="0"/>
              </a:spcAft>
            </a:pPr>
            <a:endParaRPr lang="en-US" sz="1600" dirty="0"/>
          </a:p>
          <a:p>
            <a:pPr lvl="2">
              <a:lnSpc>
                <a:spcPct val="100000"/>
              </a:lnSpc>
              <a:spcAft>
                <a:spcPts val="0"/>
              </a:spcAft>
            </a:pPr>
            <a:r>
              <a:rPr lang="en-US" sz="1600" dirty="0" smtClean="0"/>
              <a:t>Union Pacific </a:t>
            </a:r>
            <a:r>
              <a:rPr lang="en-US" sz="1600" dirty="0" err="1" smtClean="0"/>
              <a:t>Trainline</a:t>
            </a:r>
            <a:r>
              <a:rPr lang="en-US" sz="1600" dirty="0" smtClean="0"/>
              <a:t> Dataset</a:t>
            </a:r>
            <a:endParaRPr lang="en-US" sz="1600" dirty="0"/>
          </a:p>
          <a:p>
            <a:pPr lvl="2">
              <a:lnSpc>
                <a:spcPct val="100000"/>
              </a:lnSpc>
              <a:spcAft>
                <a:spcPts val="0"/>
              </a:spcAft>
            </a:pPr>
            <a:endParaRPr lang="en-US" sz="1600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7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436</Words>
  <Application>Microsoft Office PowerPoint</Application>
  <PresentationFormat>On-screen Show (16:9)</PresentationFormat>
  <Paragraphs>67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Proxima Nova</vt:lpstr>
      <vt:lpstr>Arial</vt:lpstr>
      <vt:lpstr>Wingdings</vt:lpstr>
      <vt:lpstr>spearmint</vt:lpstr>
      <vt:lpstr>Optimal Train Scheduling</vt:lpstr>
      <vt:lpstr>Overview</vt:lpstr>
      <vt:lpstr>Definitions</vt:lpstr>
      <vt:lpstr>More Definitions (Given by A. Higgins)</vt:lpstr>
      <vt:lpstr>Given Information </vt:lpstr>
      <vt:lpstr>Dataset</vt:lpstr>
      <vt:lpstr>Dataset Continued</vt:lpstr>
      <vt:lpstr>Goals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 Train Scheduling</dc:title>
  <dc:creator>REU</dc:creator>
  <cp:lastModifiedBy>Kajal Chokshi</cp:lastModifiedBy>
  <cp:revision>26</cp:revision>
  <dcterms:modified xsi:type="dcterms:W3CDTF">2016-06-05T22:57:57Z</dcterms:modified>
</cp:coreProperties>
</file>