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61" r:id="rId3"/>
    <p:sldId id="260" r:id="rId4"/>
    <p:sldId id="262" r:id="rId5"/>
    <p:sldId id="265" r:id="rId6"/>
    <p:sldId id="266" r:id="rId7"/>
    <p:sldId id="267" r:id="rId8"/>
    <p:sldId id="268" r:id="rId9"/>
    <p:sldId id="269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2"/>
    <p:restoredTop sz="94737"/>
  </p:normalViewPr>
  <p:slideViewPr>
    <p:cSldViewPr snapToGrid="0" snapToObjects="1">
      <p:cViewPr varScale="1">
        <p:scale>
          <a:sx n="112" d="100"/>
          <a:sy n="112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4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9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5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3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2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4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8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648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ews-room/fact-sheets/detail/cancer" TargetMode="External"/><Relationship Id="rId2" Type="http://schemas.openxmlformats.org/officeDocument/2006/relationships/hyperlink" Target="https://arxiv.org/abs/0704.19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D02B-3FCB-AD42-BEEE-674AF45A7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Genomic Data-Guided Mathematical Modeling of Cancer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2C5DC-42B2-534D-A4A5-840EC23775E3}"/>
              </a:ext>
            </a:extLst>
          </p:cNvPr>
          <p:cNvSpPr/>
          <p:nvPr/>
        </p:nvSpPr>
        <p:spPr>
          <a:xfrm>
            <a:off x="7463790" y="4677050"/>
            <a:ext cx="35272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90000"/>
              </a:lnSpc>
              <a:spcBef>
                <a:spcPts val="1200"/>
              </a:spcBef>
              <a:buClr>
                <a:srgbClr val="F0A22E"/>
              </a:buClr>
            </a:pPr>
            <a:r>
              <a:rPr lang="en-US" sz="2200" dirty="0">
                <a:solidFill>
                  <a:srgbClr val="F0A22E">
                    <a:lumMod val="20000"/>
                    <a:lumOff val="80000"/>
                  </a:srgbClr>
                </a:solidFill>
              </a:rPr>
              <a:t>Mentor: Dr. </a:t>
            </a:r>
            <a:r>
              <a:rPr lang="en-US" sz="2200" dirty="0" err="1">
                <a:solidFill>
                  <a:srgbClr val="F0A22E">
                    <a:lumMod val="20000"/>
                    <a:lumOff val="80000"/>
                  </a:srgbClr>
                </a:solidFill>
              </a:rPr>
              <a:t>Subhajyoti</a:t>
            </a:r>
            <a:r>
              <a:rPr lang="en-US" sz="2200" dirty="0">
                <a:solidFill>
                  <a:srgbClr val="F0A22E">
                    <a:lumMod val="20000"/>
                    <a:lumOff val="80000"/>
                  </a:srgbClr>
                </a:solidFill>
              </a:rPr>
              <a:t> De</a:t>
            </a:r>
            <a:endParaRPr lang="en-US" sz="1600" dirty="0">
              <a:solidFill>
                <a:srgbClr val="F0A22E">
                  <a:lumMod val="20000"/>
                  <a:lumOff val="80000"/>
                </a:srgbClr>
              </a:solidFill>
            </a:endParaRPr>
          </a:p>
          <a:p>
            <a:pPr lvl="0" algn="r" defTabSz="914400">
              <a:lnSpc>
                <a:spcPct val="90000"/>
              </a:lnSpc>
              <a:spcBef>
                <a:spcPts val="1200"/>
              </a:spcBef>
              <a:buClr>
                <a:srgbClr val="F0A22E"/>
              </a:buClr>
            </a:pPr>
            <a:r>
              <a:rPr lang="en-US" dirty="0">
                <a:solidFill>
                  <a:srgbClr val="F0A22E">
                    <a:lumMod val="20000"/>
                    <a:lumOff val="80000"/>
                  </a:srgbClr>
                </a:solidFill>
              </a:rPr>
              <a:t>Cancer Institute of New Jersey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6964B-B0FF-9E42-AD3C-8749C0B9AD0B}"/>
              </a:ext>
            </a:extLst>
          </p:cNvPr>
          <p:cNvSpPr/>
          <p:nvPr/>
        </p:nvSpPr>
        <p:spPr>
          <a:xfrm>
            <a:off x="1127760" y="4670245"/>
            <a:ext cx="28270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F0A22E"/>
              </a:buClr>
            </a:pPr>
            <a:r>
              <a:rPr lang="en-US" sz="2200" dirty="0">
                <a:solidFill>
                  <a:srgbClr val="F0A22E">
                    <a:lumMod val="20000"/>
                    <a:lumOff val="80000"/>
                  </a:srgbClr>
                </a:solidFill>
              </a:rPr>
              <a:t>Andrew Brettin</a:t>
            </a:r>
            <a:endParaRPr lang="en-US" sz="1600" dirty="0">
              <a:solidFill>
                <a:srgbClr val="F0A22E">
                  <a:lumMod val="20000"/>
                  <a:lumOff val="80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F0A22E"/>
              </a:buClr>
            </a:pPr>
            <a:r>
              <a:rPr lang="en-US" dirty="0">
                <a:solidFill>
                  <a:srgbClr val="F0A22E">
                    <a:lumMod val="20000"/>
                    <a:lumOff val="80000"/>
                  </a:srgbClr>
                </a:solidFill>
              </a:rPr>
              <a:t>University of Minnesota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19B467D-6B6E-F04D-ADFB-74C7258EA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DIMACS REU 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5239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F703-DA9F-3743-95A5-9499B1B6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CE8D-2C17-2A41-916F-649C543D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8850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research is conducted as part of a Research Experiences for Undergraduates (REU) program held at the Center for Discrete Mathematics and Theoretical Computer Science (DIMACS) and was funded by NSF grant CCF-1559855. </a:t>
            </a:r>
            <a:r>
              <a:rPr lang="en-US" dirty="0" err="1"/>
              <a:t>Lazaros</a:t>
            </a:r>
            <a:r>
              <a:rPr lang="en-US" dirty="0"/>
              <a:t> </a:t>
            </a:r>
            <a:r>
              <a:rPr lang="en-US" dirty="0" err="1"/>
              <a:t>Gallos</a:t>
            </a:r>
            <a:r>
              <a:rPr lang="en-US" dirty="0"/>
              <a:t>, Parker Hund, Peter </a:t>
            </a:r>
            <a:r>
              <a:rPr lang="en-US" dirty="0" err="1"/>
              <a:t>Korcsok</a:t>
            </a:r>
            <a:r>
              <a:rPr lang="en-US" dirty="0"/>
              <a:t>, and many others coordinated the REU program. Special thanks to Dr. </a:t>
            </a:r>
            <a:r>
              <a:rPr lang="en-US" dirty="0" err="1"/>
              <a:t>Subhajyoti</a:t>
            </a:r>
            <a:r>
              <a:rPr lang="en-US" dirty="0"/>
              <a:t> De for his mentorship and guidance.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F15AB-E2C3-C14F-970D-ACA59EACE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63" y="4065563"/>
            <a:ext cx="1791871" cy="1791871"/>
          </a:xfrm>
          <a:prstGeom prst="rect">
            <a:avLst/>
          </a:prstGeom>
        </p:spPr>
      </p:pic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id="{9AB46B00-F68A-B349-B5A3-4BD3787BE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06" y="4405681"/>
            <a:ext cx="3737116" cy="1207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CF46E-920D-C946-BCD3-E861CEF09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60" y="4405681"/>
            <a:ext cx="4034331" cy="12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BD54E7-53B9-9842-A401-1FB9EB6A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References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648E6-E2F7-9B40-AD01-F0AEEC98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618509"/>
            <a:ext cx="11029615" cy="3240291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American Cancer Society.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Cancer Facts &amp; Figures 2018.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Atlanta: American Cancer Society; 2018.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Choi, T.,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Maruya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M. R.,, Tartakovsky, D. M., &amp; Subramaniam, Subramaniam, S. (2012). Stochastic operator-splitting method for reaction-diffusion systems.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Journal of chemical physics, 137(18), 184102.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Erban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Radek et al (2007).  A Practical Guide to Stochastic Simulations of Reaction-Diffusion Processes.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https://arxiv.org/abs/0704.1908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Whittaker, R. H. (1972). Evolution and Measurement of Species Diversity. 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Taxon,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21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(2/3), 213. doi:10.2307/1218190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World Health Organization.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Cancer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 Atlanta: World Health Organization; 2018.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www.who.int/news-room/fact-sheets/detail/cancer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6182A-BCA2-3C4C-8D31-71AEEB1E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339105C-4903-9446-ADA5-248154029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A5AB-62A9-DB46-99F0-9F29E7A31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Cancer is a classification of diseases characterized by abnormal and unregulated cell growth</a:t>
            </a:r>
          </a:p>
          <a:p>
            <a:r>
              <a:rPr lang="en-US" dirty="0"/>
              <a:t>About 40% of Americans will develop cancer within their lifetimes (American Cancer Society 2018)</a:t>
            </a:r>
          </a:p>
          <a:p>
            <a:r>
              <a:rPr lang="en-US" dirty="0"/>
              <a:t>Worldwide, 1 in 6 deaths is due to cancer (World Health Organization 2018)</a:t>
            </a:r>
          </a:p>
        </p:txBody>
      </p:sp>
    </p:spTree>
    <p:extLst>
      <p:ext uri="{BB962C8B-B14F-4D97-AF65-F5344CB8AC3E}">
        <p14:creationId xmlns:p14="http://schemas.microsoft.com/office/powerpoint/2010/main" val="32531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A8F89-BFCB-294D-9B35-4C260691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137588-E70B-486E-AFA8-21B0111C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79DE703-AAFD-7541-929D-E9CC26B5B4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950" y="2361056"/>
            <a:ext cx="32497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CEC9-53EA-2B4E-A1D7-2DB04A6D1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5325" y="2180496"/>
            <a:ext cx="710548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Cancer begins from a single cell</a:t>
            </a:r>
          </a:p>
          <a:p>
            <a:r>
              <a:rPr lang="en-US" dirty="0"/>
              <a:t>As the tumor grows, cells may acquire mutations upon cell division, which confer selective advantages and proliferate throughout the cell</a:t>
            </a:r>
          </a:p>
          <a:p>
            <a:r>
              <a:rPr lang="en-US" dirty="0"/>
              <a:t>By the time of diagnosis, tumors typically have on the order of 10</a:t>
            </a:r>
            <a:r>
              <a:rPr lang="en-US" baseline="30000" dirty="0"/>
              <a:t>9</a:t>
            </a:r>
            <a:r>
              <a:rPr lang="en-US" dirty="0"/>
              <a:t> cells</a:t>
            </a:r>
          </a:p>
          <a:p>
            <a:r>
              <a:rPr lang="en-US" u="sng" dirty="0"/>
              <a:t>High intratumor heterogeneity is associated with poor survival rates.</a:t>
            </a:r>
          </a:p>
          <a:p>
            <a:r>
              <a:rPr lang="en-US" dirty="0"/>
              <a:t>How intratumor heterogeneity develops is </a:t>
            </a:r>
            <a:r>
              <a:rPr lang="en-US" u="sng" dirty="0"/>
              <a:t>not well understood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11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2E62-16B4-2442-BE94-2D4B1D60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</a:t>
            </a:r>
            <a:r>
              <a:rPr lang="en-US" dirty="0"/>
              <a:t>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4A615-A6CE-8241-9744-32C559CF4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7076907" cy="3633047"/>
          </a:xfrm>
        </p:spPr>
        <p:txBody>
          <a:bodyPr/>
          <a:lstStyle/>
          <a:p>
            <a:r>
              <a:rPr lang="en-US" dirty="0"/>
              <a:t>Reaction-diffusion equations:</a:t>
            </a:r>
          </a:p>
          <a:p>
            <a:pPr lvl="1"/>
            <a:r>
              <a:rPr lang="en-US" dirty="0"/>
              <a:t>Reaction term:  </a:t>
            </a:r>
          </a:p>
          <a:p>
            <a:r>
              <a:rPr lang="en-US" dirty="0"/>
              <a:t>Stochastic modeling &amp; operator splitting method (Choi 2012):</a:t>
            </a:r>
          </a:p>
          <a:p>
            <a:pPr lvl="1"/>
            <a:r>
              <a:rPr lang="en-US" dirty="0"/>
              <a:t>Diffusion is modeled using Brownian motion</a:t>
            </a:r>
          </a:p>
          <a:p>
            <a:pPr lvl="1"/>
            <a:r>
              <a:rPr lang="en-US" dirty="0"/>
              <a:t>Reactions are simulated using the Gillespie Stochastic Simulation Algorithm (</a:t>
            </a:r>
            <a:r>
              <a:rPr lang="en-US" dirty="0" err="1"/>
              <a:t>Erban</a:t>
            </a:r>
            <a:r>
              <a:rPr lang="en-US" dirty="0"/>
              <a:t> et al 2007)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1C0A3-BD12-3045-BB01-74AFE6A9B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13" y="3020878"/>
            <a:ext cx="2971800" cy="325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CD58E3-3A0D-6D44-9D49-A2903C320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60" y="3401715"/>
            <a:ext cx="2499179" cy="337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E1174-298C-804D-B3B1-A2F64729C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266" y="2690191"/>
            <a:ext cx="3948842" cy="28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8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3FCF-6EF2-F94E-BC00-360C4DDD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Control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7DAD74-3C26-AD4A-A2E8-FDEBE9515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841" y="2181225"/>
            <a:ext cx="4904317" cy="3678238"/>
          </a:xfrm>
        </p:spPr>
      </p:pic>
    </p:spTree>
    <p:extLst>
      <p:ext uri="{BB962C8B-B14F-4D97-AF65-F5344CB8AC3E}">
        <p14:creationId xmlns:p14="http://schemas.microsoft.com/office/powerpoint/2010/main" val="106503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0CB-B0DA-C545-B4F3-F4F58D74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162D-BF88-EF47-AAED-68086FBCB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Control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15D6-FF85-974D-A98B-88F0D5835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Driver mutations increase natural birth rate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DCAB31-60B5-354A-BDB6-B97ECEE709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57748" y="2925763"/>
            <a:ext cx="3913716" cy="2935287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F996668-DD6A-0140-BFE2-7FD09DFA9C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20536" y="2925763"/>
            <a:ext cx="3913716" cy="2935287"/>
          </a:xfrm>
        </p:spPr>
      </p:pic>
    </p:spTree>
    <p:extLst>
      <p:ext uri="{BB962C8B-B14F-4D97-AF65-F5344CB8AC3E}">
        <p14:creationId xmlns:p14="http://schemas.microsoft.com/office/powerpoint/2010/main" val="299240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0CB-B0DA-C545-B4F3-F4F58D74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162D-BF88-EF47-AAED-68086FBCB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Control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15D6-FF85-974D-A98B-88F0D5835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Higher diffusion rates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F996668-DD6A-0140-BFE2-7FD09DFA9C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0536" y="2925763"/>
            <a:ext cx="3913716" cy="293528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23EF582-5D30-AD4E-A0A5-DC171A11CF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57748" y="2925763"/>
            <a:ext cx="3913716" cy="2935287"/>
          </a:xfrm>
        </p:spPr>
      </p:pic>
    </p:spTree>
    <p:extLst>
      <p:ext uri="{BB962C8B-B14F-4D97-AF65-F5344CB8AC3E}">
        <p14:creationId xmlns:p14="http://schemas.microsoft.com/office/powerpoint/2010/main" val="9241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0CB-B0DA-C545-B4F3-F4F58D74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162D-BF88-EF47-AAED-68086FBCB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Control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15D6-FF85-974D-A98B-88F0D5835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/>
          <a:lstStyle/>
          <a:p>
            <a:r>
              <a:rPr lang="en-US" sz="1800" dirty="0"/>
              <a:t>Mutation occurs in early stages of tumor growth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F996668-DD6A-0140-BFE2-7FD09DFA9C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0536" y="2925763"/>
            <a:ext cx="3913716" cy="2935287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537A9D-096A-9540-8AFF-0B55869FE4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57748" y="2925763"/>
            <a:ext cx="3913716" cy="2935287"/>
          </a:xfrm>
        </p:spPr>
      </p:pic>
    </p:spTree>
    <p:extLst>
      <p:ext uri="{BB962C8B-B14F-4D97-AF65-F5344CB8AC3E}">
        <p14:creationId xmlns:p14="http://schemas.microsoft.com/office/powerpoint/2010/main" val="225642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2E8DA-C9F3-BF44-8E07-F53289FF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nrc3261-f4.jpg">
            <a:extLst>
              <a:ext uri="{FF2B5EF4-FFF2-40B4-BE49-F238E27FC236}">
                <a16:creationId xmlns:a16="http://schemas.microsoft.com/office/drawing/2014/main" id="{685C4A56-4810-8B44-8AEF-F39336C74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7B5FF-17DB-9040-8378-3B47E78F6A3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335805" y="2180496"/>
                <a:ext cx="5275001" cy="4045683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dirty="0"/>
                  <a:t>Quantify local and global intratumor heterogeneity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-index: measures local species diversity (Whittaker 1972)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-index: measures diversity between two sites</a:t>
                </a:r>
              </a:p>
              <a:p>
                <a:r>
                  <a:rPr lang="en-US" dirty="0"/>
                  <a:t>Optimization: Determine parameter combinations which maximize diversity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7B5FF-17DB-9040-8378-3B47E78F6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35805" y="2180496"/>
                <a:ext cx="5275001" cy="4045683"/>
              </a:xfrm>
              <a:blipFill>
                <a:blip r:embed="rId3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6197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{C81ECD5B-074C-4C4D-92DF-530D0747CD40}tf10001123</Template>
  <TotalTime>942</TotalTime>
  <Words>411</Words>
  <Application>Microsoft Macintosh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Cambria Math</vt:lpstr>
      <vt:lpstr>Gill Sans MT</vt:lpstr>
      <vt:lpstr>Wingdings 2</vt:lpstr>
      <vt:lpstr>Dividend</vt:lpstr>
      <vt:lpstr>Genomic Data-Guided Mathematical Modeling of Cancer</vt:lpstr>
      <vt:lpstr>Introduction</vt:lpstr>
      <vt:lpstr>Motivation</vt:lpstr>
      <vt:lpstr>Mathematical modeling</vt:lpstr>
      <vt:lpstr>Results: Control</vt:lpstr>
      <vt:lpstr>Results</vt:lpstr>
      <vt:lpstr>Results</vt:lpstr>
      <vt:lpstr>Results</vt:lpstr>
      <vt:lpstr>Next Steps</vt:lpstr>
      <vt:lpstr>Acknowledgements</vt:lpstr>
      <vt:lpstr>References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Data-Guided Mathematical Modeling of Cancer</dc:title>
  <dc:creator>andrewbrettin@gmail.com</dc:creator>
  <cp:lastModifiedBy>andrewbrettin@gmail.com</cp:lastModifiedBy>
  <cp:revision>30</cp:revision>
  <dcterms:created xsi:type="dcterms:W3CDTF">2018-07-12T22:21:15Z</dcterms:created>
  <dcterms:modified xsi:type="dcterms:W3CDTF">2018-07-16T01:25:30Z</dcterms:modified>
</cp:coreProperties>
</file>