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media1.mpg" ContentType="video/unknown"/>
  <Override PartName="/ppt/notesSlides/notesSlide4.xml" ContentType="application/vnd.openxmlformats-officedocument.presentationml.notesSlide+xml"/>
  <Override PartName="/ppt/media/media2.mpg" ContentType="video/unknown"/>
  <Override PartName="/ppt/media/media3.mpg" ContentType="video/unknown"/>
  <Override PartName="/ppt/media/media4.mpg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" name="Shape 12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https://www.oist.jp/news-center/photos/diagram-chromatin-nucleosome-structure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3" name="Shape 13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http://science.sciencemag.org/content/344/6182/376.full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" name="Shape 14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http://science.sciencemag.org/content/344/6182/376.full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Shape 22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http://xray0.princeton.edu/~phil/Facility/Guides/unitcell.jpg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308599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19250" y="6731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638919"/>
            <a:ext cx="5334001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Tx/>
              <a:defRPr sz="2800"/>
            </a:lvl1pPr>
            <a:lvl2pPr marL="685800" indent="-342900">
              <a:spcBef>
                <a:spcPts val="3200"/>
              </a:spcBef>
              <a:buClrTx/>
              <a:defRPr sz="2800"/>
            </a:lvl2pPr>
            <a:lvl3pPr marL="1028700" indent="-342900">
              <a:spcBef>
                <a:spcPts val="3200"/>
              </a:spcBef>
              <a:buClrTx/>
              <a:defRPr sz="2800"/>
            </a:lvl3pPr>
            <a:lvl4pPr marL="1371600" indent="-342900">
              <a:spcBef>
                <a:spcPts val="3200"/>
              </a:spcBef>
              <a:buClrTx/>
              <a:defRPr sz="2800"/>
            </a:lvl4pPr>
            <a:lvl5pPr marL="1714500" indent="-342900">
              <a:spcBef>
                <a:spcPts val="3200"/>
              </a:spcBef>
              <a:buClrTx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1.gif"/><Relationship Id="rId4" Type="http://schemas.openxmlformats.org/officeDocument/2006/relationships/image" Target="../media/image2.gif"/><Relationship Id="rId5" Type="http://schemas.openxmlformats.org/officeDocument/2006/relationships/image" Target="../media/image3.g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../media/media1.mpg"/><Relationship Id="rId3" Type="http://schemas.microsoft.com/office/2007/relationships/media" Target="../media/media1.mpg"/><Relationship Id="rId4" Type="http://schemas.openxmlformats.org/officeDocument/2006/relationships/image" Target="../media/image13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tif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tif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tif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../media/media2.mpg"/><Relationship Id="rId3" Type="http://schemas.microsoft.com/office/2007/relationships/media" Target="../media/media2.mpg"/><Relationship Id="rId4" Type="http://schemas.openxmlformats.org/officeDocument/2006/relationships/image" Target="../media/image14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../media/media3.mpg"/><Relationship Id="rId3" Type="http://schemas.microsoft.com/office/2007/relationships/media" Target="../media/media3.mpg"/><Relationship Id="rId4" Type="http://schemas.openxmlformats.org/officeDocument/2006/relationships/image" Target="../media/image15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../media/media4.mpg"/><Relationship Id="rId3" Type="http://schemas.microsoft.com/office/2007/relationships/media" Target="../media/media4.mpg"/><Relationship Id="rId4" Type="http://schemas.openxmlformats.org/officeDocument/2006/relationships/image" Target="../media/image16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Nucleosome Packing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Nucleosome Packing</a:t>
            </a:r>
          </a:p>
        </p:txBody>
      </p:sp>
      <p:sp>
        <p:nvSpPr>
          <p:cNvPr id="120" name="Tim Stavetski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Tim Stavetski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rystal Structure"/>
          <p:cNvSpPr txBox="1"/>
          <p:nvPr/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b="0" sz="80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Crystal Structure</a:t>
            </a:r>
          </a:p>
        </p:txBody>
      </p:sp>
      <p:sp>
        <p:nvSpPr>
          <p:cNvPr id="156" name="Asymmetric Unit- Smallest unit that can generate unit cell through the symmetries found in the crystal lattice"/>
          <p:cNvSpPr txBox="1"/>
          <p:nvPr/>
        </p:nvSpPr>
        <p:spPr>
          <a:xfrm>
            <a:off x="688491" y="2144082"/>
            <a:ext cx="9227490" cy="1248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/>
          <a:p>
            <a:pPr lvl="1" marL="2641600" indent="-2413000" algn="l"/>
            <a:r>
              <a:rPr>
                <a:solidFill>
                  <a:srgbClr val="35FF13"/>
                </a:solidFill>
              </a:rPr>
              <a:t>Asymmetric Unit</a:t>
            </a:r>
            <a:r>
              <a:t>- Smallest unit that can generate </a:t>
            </a:r>
            <a:r>
              <a:rPr i="1"/>
              <a:t>unit cell</a:t>
            </a:r>
            <a:r>
              <a:t> through the symmetries found in the crystal lattice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rystal Structure"/>
          <p:cNvSpPr txBox="1"/>
          <p:nvPr/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b="0" sz="80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Crystal Structure</a:t>
            </a:r>
          </a:p>
        </p:txBody>
      </p:sp>
      <p:sp>
        <p:nvSpPr>
          <p:cNvPr id="159" name="Asymmetric Unit- Smallest unit that can generate unit cell through the symmetries found in the crystal lattice"/>
          <p:cNvSpPr txBox="1"/>
          <p:nvPr/>
        </p:nvSpPr>
        <p:spPr>
          <a:xfrm>
            <a:off x="688491" y="2144082"/>
            <a:ext cx="9227490" cy="1248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/>
          <a:p>
            <a:pPr lvl="1" marL="2641600" indent="-2413000" algn="l"/>
            <a:r>
              <a:rPr>
                <a:solidFill>
                  <a:srgbClr val="35FF13"/>
                </a:solidFill>
              </a:rPr>
              <a:t>Asymmetric Unit</a:t>
            </a:r>
            <a:r>
              <a:t>- Smallest unit that can generate </a:t>
            </a:r>
            <a:r>
              <a:rPr i="1"/>
              <a:t>unit cell</a:t>
            </a:r>
            <a:r>
              <a:t> through the symmetries found in the crystal lattice</a:t>
            </a:r>
          </a:p>
        </p:txBody>
      </p:sp>
      <p:sp>
        <p:nvSpPr>
          <p:cNvPr id="160" name="Unit Cell- Smallest repeating unit having the same symmetries as the lattice that can generate the whole lattice through only translations"/>
          <p:cNvSpPr txBox="1"/>
          <p:nvPr/>
        </p:nvSpPr>
        <p:spPr>
          <a:xfrm>
            <a:off x="1888655" y="3317551"/>
            <a:ext cx="9227490" cy="1248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/>
          <a:p>
            <a:pPr lvl="1" marL="1460500" indent="-1231900" algn="l"/>
            <a:r>
              <a:rPr>
                <a:solidFill>
                  <a:srgbClr val="35FF13"/>
                </a:solidFill>
              </a:rPr>
              <a:t>Unit Cell</a:t>
            </a:r>
            <a:r>
              <a:t>- Smallest repeating unit having the same symmetries as the lattice that can generate the whole lattice through only translations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rystal Structure"/>
          <p:cNvSpPr txBox="1"/>
          <p:nvPr/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b="0" sz="80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Crystal Structure</a:t>
            </a:r>
          </a:p>
        </p:txBody>
      </p:sp>
      <p:sp>
        <p:nvSpPr>
          <p:cNvPr id="163" name="Asymmetric Unit- Smallest unit that can generate unit cell through the symmetries found in the crystal lattice"/>
          <p:cNvSpPr txBox="1"/>
          <p:nvPr/>
        </p:nvSpPr>
        <p:spPr>
          <a:xfrm>
            <a:off x="688491" y="2144082"/>
            <a:ext cx="9227490" cy="1248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/>
          <a:p>
            <a:pPr lvl="1" marL="2641600" indent="-2413000" algn="l"/>
            <a:r>
              <a:rPr>
                <a:solidFill>
                  <a:srgbClr val="35FF13"/>
                </a:solidFill>
              </a:rPr>
              <a:t>Asymmetric Unit</a:t>
            </a:r>
            <a:r>
              <a:t>- Smallest unit that can generate unit cell through the symmetries found in the crystal lattice</a:t>
            </a:r>
          </a:p>
        </p:txBody>
      </p:sp>
      <p:sp>
        <p:nvSpPr>
          <p:cNvPr id="164" name="Unit Cell- Smallest repeating unit having the same symmetries as the lattice that can generate the whole lattice through only translations"/>
          <p:cNvSpPr txBox="1"/>
          <p:nvPr/>
        </p:nvSpPr>
        <p:spPr>
          <a:xfrm>
            <a:off x="1888655" y="3317551"/>
            <a:ext cx="9227490" cy="1248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/>
          <a:p>
            <a:pPr lvl="1" marL="1460500" indent="-1231900" algn="l"/>
            <a:r>
              <a:rPr>
                <a:solidFill>
                  <a:srgbClr val="35FF13"/>
                </a:solidFill>
              </a:rPr>
              <a:t>Unit Cell</a:t>
            </a:r>
            <a:r>
              <a:t>- Smallest repeating unit having the same symmetries as the lattice that can generate the whole lattice through only translations </a:t>
            </a:r>
          </a:p>
        </p:txBody>
      </p:sp>
      <p:pic>
        <p:nvPicPr>
          <p:cNvPr id="1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45853" y="5026679"/>
            <a:ext cx="5913095" cy="37105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98732" y="500065"/>
            <a:ext cx="6807336" cy="4271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lattice.gif" descr="lattice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05928" y="6121990"/>
            <a:ext cx="3353464" cy="3353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unit_cell.gif" descr="unit_cell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42984" y="6109290"/>
            <a:ext cx="3353463" cy="3353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Asymmetric_unit.gif" descr="Asymmetric_unit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2926" y="6105733"/>
            <a:ext cx="3360577" cy="33605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Screen Shot 2018-07-12 at 11.50.59 PM.png" descr="Screen Shot 2018-07-12 at 11.50.5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4874" y="1475581"/>
            <a:ext cx="11795052" cy="68024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creen Shot 2018-07-12 at 11.50.41 PM.png" descr="Screen Shot 2018-07-12 at 11.50.4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1160" y="1860550"/>
            <a:ext cx="10502480" cy="6007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rotein Data Bank"/>
          <p:cNvSpPr txBox="1"/>
          <p:nvPr/>
        </p:nvSpPr>
        <p:spPr>
          <a:xfrm>
            <a:off x="952500" y="-262064"/>
            <a:ext cx="11099801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b="0" sz="80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Protein Data Bank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rotein Data Bank"/>
          <p:cNvSpPr txBox="1"/>
          <p:nvPr/>
        </p:nvSpPr>
        <p:spPr>
          <a:xfrm>
            <a:off x="952500" y="-262064"/>
            <a:ext cx="11099800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b="0" sz="80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Protein Data Bank</a:t>
            </a:r>
          </a:p>
        </p:txBody>
      </p:sp>
      <p:pic>
        <p:nvPicPr>
          <p:cNvPr id="179" name="Screen Shot 2018-07-11 at 2.25.58 PM.png" descr="Screen Shot 2018-07-11 at 2.25.58 PM.png"/>
          <p:cNvPicPr>
            <a:picLocks noChangeAspect="1"/>
          </p:cNvPicPr>
          <p:nvPr/>
        </p:nvPicPr>
        <p:blipFill>
          <a:blip r:embed="rId2">
            <a:extLst/>
          </a:blip>
          <a:srcRect l="0" t="0" r="51113" b="0"/>
          <a:stretch>
            <a:fillRect/>
          </a:stretch>
        </p:blipFill>
        <p:spPr>
          <a:xfrm>
            <a:off x="2032595" y="5187365"/>
            <a:ext cx="8939582" cy="4528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Screen Shot 2018-07-11 at 2.24.54 PM.png" descr="Screen Shot 2018-07-11 at 2.24.54 PM.png"/>
          <p:cNvPicPr>
            <a:picLocks noChangeAspect="1"/>
          </p:cNvPicPr>
          <p:nvPr/>
        </p:nvPicPr>
        <p:blipFill>
          <a:blip r:embed="rId3">
            <a:extLst/>
          </a:blip>
          <a:srcRect l="0" t="11205" r="60454" b="29124"/>
          <a:stretch>
            <a:fillRect/>
          </a:stretch>
        </p:blipFill>
        <p:spPr>
          <a:xfrm>
            <a:off x="45764" y="1428957"/>
            <a:ext cx="5762002" cy="3440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Screen Shot 2018-07-13 at 12.20.17 AM.png" descr="Screen Shot 2018-07-13 at 12.20.17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55359" y="2393933"/>
            <a:ext cx="7078341" cy="15109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Implementation"/>
          <p:cNvSpPr txBox="1"/>
          <p:nvPr/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b="0" sz="80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Implementation</a:t>
            </a:r>
          </a:p>
        </p:txBody>
      </p:sp>
      <p:sp>
        <p:nvSpPr>
          <p:cNvPr id="184" name="Equation"/>
          <p:cNvSpPr txBox="1"/>
          <p:nvPr/>
        </p:nvSpPr>
        <p:spPr>
          <a:xfrm>
            <a:off x="2987688" y="5131095"/>
            <a:ext cx="5499812" cy="172264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d>
                    <m:dPr>
                      <m:ctrlPr>
                        <a:rPr xmlns:a="http://schemas.openxmlformats.org/drawingml/2006/main" sz="35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m>
                        <m:mPr>
                          <m:ctrlPr>
                            <a:rPr xmlns:a="http://schemas.openxmlformats.org/drawingml/2006/main" sz="35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  <m:baseJc m:val="center"/>
                          <m:plcHide m:val="on"/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</m:mPr>
                        <m:mr>
                          <m:e>
                            <m:sSub>
                              <m:e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3500" i="1">
                                    <a:solidFill>
                                      <a:srgbClr val="FEFEFE"/>
                                    </a:solidFill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sub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3500" i="1">
                                    <a:solidFill>
                                      <a:srgbClr val="FEFEFE"/>
                                    </a:solidFill>
                                    <a:latin typeface="Cambria Math" panose="02040503050406030204" pitchFamily="18" charset="0"/>
                                  </a:rPr>
                                  <m:t>1,1</m:t>
                                </m:r>
                              </m:sub>
                            </m:sSub>
                          </m:e>
                          <m:e>
                            <m:sSub>
                              <m:e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3500" i="1">
                                    <a:solidFill>
                                      <a:srgbClr val="FEFEFE"/>
                                    </a:solidFill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sub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3500" i="1">
                                    <a:solidFill>
                                      <a:srgbClr val="FEFEFE"/>
                                    </a:solidFill>
                                    <a:latin typeface="Cambria Math" panose="02040503050406030204" pitchFamily="18" charset="0"/>
                                  </a:rPr>
                                  <m:t>1,2</m:t>
                                </m:r>
                              </m:sub>
                            </m:sSub>
                          </m:e>
                          <m:e>
                            <m:sSub>
                              <m:e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3500" i="1">
                                    <a:solidFill>
                                      <a:srgbClr val="FEFEFE"/>
                                    </a:solidFill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sub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3500" i="1">
                                    <a:solidFill>
                                      <a:srgbClr val="FEFEFE"/>
                                    </a:solidFill>
                                    <a:latin typeface="Cambria Math" panose="02040503050406030204" pitchFamily="18" charset="0"/>
                                  </a:rPr>
                                  <m:t>1,3</m:t>
                                </m:r>
                              </m:sub>
                            </m:sSub>
                          </m:e>
                        </m:mr>
                        <m:mr>
                          <m:e>
                            <m:sSub>
                              <m:e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3500" i="1">
                                    <a:solidFill>
                                      <a:srgbClr val="FEFEFE"/>
                                    </a:solidFill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sub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3500" i="1">
                                    <a:solidFill>
                                      <a:srgbClr val="FEFEFE"/>
                                    </a:solidFill>
                                    <a:latin typeface="Cambria Math" panose="02040503050406030204" pitchFamily="18" charset="0"/>
                                  </a:rPr>
                                  <m:t>2,1</m:t>
                                </m:r>
                              </m:sub>
                            </m:sSub>
                          </m:e>
                          <m:e>
                            <m:sSub>
                              <m:e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3500" i="1">
                                    <a:solidFill>
                                      <a:srgbClr val="FEFEFE"/>
                                    </a:solidFill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sub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3500" i="1">
                                    <a:solidFill>
                                      <a:srgbClr val="FEFEFE"/>
                                    </a:solidFill>
                                    <a:latin typeface="Cambria Math" panose="02040503050406030204" pitchFamily="18" charset="0"/>
                                  </a:rPr>
                                  <m:t>2,2</m:t>
                                </m:r>
                              </m:sub>
                            </m:sSub>
                          </m:e>
                          <m:e>
                            <m:sSub>
                              <m:e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3500" i="1">
                                    <a:solidFill>
                                      <a:srgbClr val="FEFEFE"/>
                                    </a:solidFill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sub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3500" i="1">
                                    <a:solidFill>
                                      <a:srgbClr val="FEFEFE"/>
                                    </a:solidFill>
                                    <a:latin typeface="Cambria Math" panose="02040503050406030204" pitchFamily="18" charset="0"/>
                                  </a:rPr>
                                  <m:t>2,3</m:t>
                                </m:r>
                              </m:sub>
                            </m:sSub>
                          </m:e>
                        </m:mr>
                        <m:mr>
                          <m:e>
                            <m:sSub>
                              <m:e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3500" i="1">
                                    <a:solidFill>
                                      <a:srgbClr val="FEFEFE"/>
                                    </a:solidFill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sub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3500" i="1">
                                    <a:solidFill>
                                      <a:srgbClr val="FEFEFE"/>
                                    </a:solidFill>
                                    <a:latin typeface="Cambria Math" panose="02040503050406030204" pitchFamily="18" charset="0"/>
                                  </a:rPr>
                                  <m:t>3,1</m:t>
                                </m:r>
                              </m:sub>
                            </m:sSub>
                          </m:e>
                          <m:e>
                            <m:sSub>
                              <m:e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3500" i="1">
                                    <a:solidFill>
                                      <a:srgbClr val="FEFEFE"/>
                                    </a:solidFill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sub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3500" i="1">
                                    <a:solidFill>
                                      <a:srgbClr val="FEFEFE"/>
                                    </a:solidFill>
                                    <a:latin typeface="Cambria Math" panose="02040503050406030204" pitchFamily="18" charset="0"/>
                                  </a:rPr>
                                  <m:t>3,2</m:t>
                                </m:r>
                              </m:sub>
                            </m:sSub>
                          </m:e>
                          <m:e>
                            <m:sSub>
                              <m:e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3500" i="1">
                                    <a:solidFill>
                                      <a:srgbClr val="FEFEFE"/>
                                    </a:solidFill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sub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3500" i="1">
                                    <a:solidFill>
                                      <a:srgbClr val="FEFEFE"/>
                                    </a:solidFill>
                                    <a:latin typeface="Cambria Math" panose="02040503050406030204" pitchFamily="18" charset="0"/>
                                  </a:rPr>
                                  <m:t>3,3</m:t>
                                </m:r>
                              </m:sub>
                            </m:sSub>
                          </m:e>
                        </m:mr>
                      </m:m>
                    </m:e>
                  </m:d>
                  <m:d>
                    <m:dPr>
                      <m:ctrlPr>
                        <a:rPr xmlns:a="http://schemas.openxmlformats.org/drawingml/2006/main" sz="35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eqArr>
                        <m:eqArrPr>
                          <m:ctrlPr>
                            <a:rPr xmlns:a="http://schemas.openxmlformats.org/drawingml/2006/main" sz="35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r>
                            <a:rPr xmlns:a="http://schemas.openxmlformats.org/drawingml/2006/main" sz="35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e>
                          <m:r>
                            <a:rPr xmlns:a="http://schemas.openxmlformats.org/drawingml/2006/main" sz="35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e>
                          <m:r>
                            <a:rPr xmlns:a="http://schemas.openxmlformats.org/drawingml/2006/main" sz="35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</m:eqArr>
                    </m:e>
                  </m:d>
                  <m:r>
                    <a:rPr xmlns:a="http://schemas.openxmlformats.org/drawingml/2006/main" sz="35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35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c</m:t>
                  </m:r>
                  <m:d>
                    <m:dPr>
                      <m:ctrlPr>
                        <a:rPr xmlns:a="http://schemas.openxmlformats.org/drawingml/2006/main" sz="35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eqArr>
                        <m:eqArrPr>
                          <m:ctrlPr>
                            <a:rPr xmlns:a="http://schemas.openxmlformats.org/drawingml/2006/main" sz="35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sSub>
                            <m:e>
                              <m:argPr>
                                <m:scrLvl m:val="0"/>
                              </m:argPr>
                              <m:r>
                                <a:rPr xmlns:a="http://schemas.openxmlformats.org/drawingml/2006/main" sz="35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  <m:sub>
                              <m:argPr>
                                <m:scrLvl m:val="0"/>
                              </m:argPr>
                              <m:r>
                                <a:rPr xmlns:a="http://schemas.openxmlformats.org/drawingml/2006/main" sz="35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e>
                          <m:sSub>
                            <m:e>
                              <m:argPr>
                                <m:scrLvl m:val="0"/>
                              </m:argPr>
                              <m:r>
                                <a:rPr xmlns:a="http://schemas.openxmlformats.org/drawingml/2006/main" sz="35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  <m:sub>
                              <m:argPr>
                                <m:scrLvl m:val="0"/>
                              </m:argPr>
                              <m:r>
                                <a:rPr xmlns:a="http://schemas.openxmlformats.org/drawingml/2006/main" sz="35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  <m:e>
                          <m:sSub>
                            <m:e>
                              <m:argPr>
                                <m:scrLvl m:val="0"/>
                              </m:argPr>
                              <m:r>
                                <a:rPr xmlns:a="http://schemas.openxmlformats.org/drawingml/2006/main" sz="35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  <m:sub>
                              <m:argPr>
                                <m:scrLvl m:val="0"/>
                              </m:argPr>
                              <m:r>
                                <a:rPr xmlns:a="http://schemas.openxmlformats.org/drawingml/2006/main" sz="35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eqArr>
                    </m:e>
                  </m:d>
                </m:oMath>
              </m:oMathPara>
            </a14:m>
            <a:endParaRPr sz="3500">
              <a:solidFill>
                <a:srgbClr val="FFFFFF"/>
              </a:solidFill>
            </a:endParaRPr>
          </a:p>
        </p:txBody>
      </p:sp>
      <p:sp>
        <p:nvSpPr>
          <p:cNvPr id="185" name="Equation"/>
          <p:cNvSpPr txBox="1"/>
          <p:nvPr/>
        </p:nvSpPr>
        <p:spPr>
          <a:xfrm>
            <a:off x="3150231" y="2232678"/>
            <a:ext cx="892588" cy="37521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d>
                    <m:dPr>
                      <m:ctrlPr>
                        <a:rPr xmlns:a="http://schemas.openxmlformats.org/drawingml/2006/main" sz="24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eqArr>
                        <m:eqArrPr>
                          <m:ctrlPr>
                            <a:rPr xmlns:a="http://schemas.openxmlformats.org/drawingml/2006/main" sz="24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sSub>
                            <m:e>
                              <m:argPr>
                                <m:scrLvl m:val="0"/>
                              </m:argPr>
                              <m:r>
                                <a:rPr xmlns:a="http://schemas.openxmlformats.org/drawingml/2006/main" sz="24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  <m:sub>
                              <m:argPr>
                                <m:scrLvl m:val="0"/>
                              </m:argPr>
                              <m:r>
                                <a:rPr xmlns:a="http://schemas.openxmlformats.org/drawingml/2006/main" sz="24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</m:sub>
                          </m:sSub>
                        </m:e>
                      </m:eqArr>
                    </m:e>
                  </m:d>
                  <m:r>
                    <a:rPr xmlns:a="http://schemas.openxmlformats.org/drawingml/2006/main" sz="24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=</m:t>
                  </m:r>
                </m:oMath>
              </m:oMathPara>
            </a14:m>
            <a:endParaRPr sz="2400">
              <a:solidFill>
                <a:srgbClr val="FFFFFF"/>
              </a:solidFill>
            </a:endParaRPr>
          </a:p>
        </p:txBody>
      </p:sp>
      <p:sp>
        <p:nvSpPr>
          <p:cNvPr id="186" name="Transformation Matrix"/>
          <p:cNvSpPr txBox="1"/>
          <p:nvPr/>
        </p:nvSpPr>
        <p:spPr>
          <a:xfrm>
            <a:off x="4075062" y="2189753"/>
            <a:ext cx="3325064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Transformation Matrix</a:t>
            </a:r>
          </a:p>
        </p:txBody>
      </p:sp>
      <p:sp>
        <p:nvSpPr>
          <p:cNvPr id="187" name="Equation"/>
          <p:cNvSpPr txBox="1"/>
          <p:nvPr/>
        </p:nvSpPr>
        <p:spPr>
          <a:xfrm>
            <a:off x="2856195" y="2968641"/>
            <a:ext cx="1209719" cy="26913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4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24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24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24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y</m:t>
                  </m:r>
                  <m:r>
                    <a:rPr xmlns:a="http://schemas.openxmlformats.org/drawingml/2006/main" sz="24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24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z</m:t>
                  </m:r>
                  <m:r>
                    <a:rPr xmlns:a="http://schemas.openxmlformats.org/drawingml/2006/main" sz="24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24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=</m:t>
                  </m:r>
                </m:oMath>
              </m:oMathPara>
            </a14:m>
            <a:endParaRPr sz="2400">
              <a:solidFill>
                <a:srgbClr val="FFFFFF"/>
              </a:solidFill>
            </a:endParaRPr>
          </a:p>
        </p:txBody>
      </p:sp>
      <p:sp>
        <p:nvSpPr>
          <p:cNvPr id="188" name="Atom Coordinates"/>
          <p:cNvSpPr txBox="1"/>
          <p:nvPr/>
        </p:nvSpPr>
        <p:spPr>
          <a:xfrm>
            <a:off x="4110501" y="2872681"/>
            <a:ext cx="275539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Atom Coordinates</a:t>
            </a:r>
          </a:p>
        </p:txBody>
      </p:sp>
      <p:sp>
        <p:nvSpPr>
          <p:cNvPr id="189" name="Equation"/>
          <p:cNvSpPr txBox="1"/>
          <p:nvPr/>
        </p:nvSpPr>
        <p:spPr>
          <a:xfrm>
            <a:off x="3174597" y="3598534"/>
            <a:ext cx="843857" cy="93756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d>
                    <m:dPr>
                      <m:ctrlPr>
                        <a:rPr xmlns:a="http://schemas.openxmlformats.org/drawingml/2006/main" sz="24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eqArr>
                        <m:eqArrPr>
                          <m:ctrlPr>
                            <a:rPr xmlns:a="http://schemas.openxmlformats.org/drawingml/2006/main" sz="24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r>
                            <a:rPr xmlns:a="http://schemas.openxmlformats.org/drawingml/2006/main" sz="24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e>
                          <m:r>
                            <a:rPr xmlns:a="http://schemas.openxmlformats.org/drawingml/2006/main" sz="24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e>
                          <m:r>
                            <a:rPr xmlns:a="http://schemas.openxmlformats.org/drawingml/2006/main" sz="24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</m:eqArr>
                    </m:e>
                  </m:d>
                  <m:r>
                    <a:rPr xmlns:a="http://schemas.openxmlformats.org/drawingml/2006/main" sz="24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=</m:t>
                  </m:r>
                </m:oMath>
              </m:oMathPara>
            </a14:m>
            <a:endParaRPr sz="2400">
              <a:solidFill>
                <a:srgbClr val="FFFFFF"/>
              </a:solidFill>
            </a:endParaRPr>
          </a:p>
        </p:txBody>
      </p:sp>
      <p:sp>
        <p:nvSpPr>
          <p:cNvPr id="190" name="Unit Cell Dimensions"/>
          <p:cNvSpPr txBox="1"/>
          <p:nvPr/>
        </p:nvSpPr>
        <p:spPr>
          <a:xfrm>
            <a:off x="4089540" y="3836787"/>
            <a:ext cx="314370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Unit Cell Dimensions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Asymmetric Unit"/>
          <p:cNvSpPr txBox="1"/>
          <p:nvPr/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b="0" sz="80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Asymmetric Unit</a:t>
            </a:r>
          </a:p>
        </p:txBody>
      </p:sp>
      <p:pic>
        <p:nvPicPr>
          <p:cNvPr id="193" name="Screen Shot 2018-07-11 at 2.35.47 PM.png" descr="Screen Shot 2018-07-11 at 2.35.4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65399" y="2819817"/>
            <a:ext cx="7874001" cy="5676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How does DNA compact itself?"/>
          <p:cNvSpPr txBox="1"/>
          <p:nvPr/>
        </p:nvSpPr>
        <p:spPr>
          <a:xfrm>
            <a:off x="947038" y="823851"/>
            <a:ext cx="11110723" cy="101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0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How does DNA compact itself?</a:t>
            </a:r>
          </a:p>
        </p:txBody>
      </p:sp>
      <p:pic>
        <p:nvPicPr>
          <p:cNvPr id="12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85885" y="2958912"/>
            <a:ext cx="7633030" cy="5562976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https://www.oist.jp/news-center/photos/diagram-chromatin-nucleosome-structure"/>
          <p:cNvSpPr txBox="1"/>
          <p:nvPr/>
        </p:nvSpPr>
        <p:spPr>
          <a:xfrm>
            <a:off x="409295" y="9036345"/>
            <a:ext cx="12186210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https://www.oist.jp/news-center/photos/diagram-chromatin-nucleosome-structure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enerating Symmetry Mates"/>
          <p:cNvSpPr txBox="1"/>
          <p:nvPr/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484886">
              <a:defRPr b="0" sz="664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Generating Symmetry Mates</a:t>
            </a:r>
          </a:p>
        </p:txBody>
      </p:sp>
      <p:pic>
        <p:nvPicPr>
          <p:cNvPr id="196" name="Screen Shot 2018-07-11 at 2.36.20 PM.png" descr="Screen Shot 2018-07-11 at 2.36.2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7150" y="2839616"/>
            <a:ext cx="8064501" cy="5816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Screen Shot 2018-07-11 at 4.21.19 PM.png" descr="Screen Shot 2018-07-11 at 4.21.1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1850" y="2171700"/>
            <a:ext cx="11341100" cy="5410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Screen Shot 2018-07-11 at 4.21.31 PM.png" descr="Screen Shot 2018-07-11 at 4.21.3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2800" y="2190750"/>
            <a:ext cx="11379200" cy="5372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Screen Shot 2018-07-11 at 4.21.41 PM.png" descr="Screen Shot 2018-07-11 at 4.21.4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9150" y="2184400"/>
            <a:ext cx="11366500" cy="5384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Screen Shot 2018-07-11 at 4.21.50 PM.png" descr="Screen Shot 2018-07-11 at 4.21.5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6450" y="2235200"/>
            <a:ext cx="11391900" cy="528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creen Shot 2018-07-11 at 4.22.03 PM.png" descr="Screen Shot 2018-07-11 at 4.22.0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2500" y="2298700"/>
            <a:ext cx="11099800" cy="5156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movie.mpg" descr="movie.mpg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438400" y="2032000"/>
            <a:ext cx="8128000" cy="5689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9422" fill="hold"/>
                                        <p:tgtEl>
                                          <p:spTgt spid="2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8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What if unit cell isn’t orthogonal?"/>
          <p:cNvSpPr txBox="1"/>
          <p:nvPr/>
        </p:nvSpPr>
        <p:spPr>
          <a:xfrm>
            <a:off x="2941910" y="1393815"/>
            <a:ext cx="7120980" cy="647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700"/>
            </a:lvl1pPr>
          </a:lstStyle>
          <a:p>
            <a:pPr/>
            <a:r>
              <a:t>What if unit cell isn’t orthogonal? </a:t>
            </a:r>
          </a:p>
        </p:txBody>
      </p:sp>
      <p:sp>
        <p:nvSpPr>
          <p:cNvPr id="211" name="Equation"/>
          <p:cNvSpPr txBox="1"/>
          <p:nvPr/>
        </p:nvSpPr>
        <p:spPr>
          <a:xfrm>
            <a:off x="4224381" y="2158864"/>
            <a:ext cx="4556038" cy="83652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74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α</m:t>
                  </m:r>
                  <m:r>
                    <a:rPr xmlns:a="http://schemas.openxmlformats.org/drawingml/2006/main" sz="74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74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β</m:t>
                  </m:r>
                  <m:r>
                    <a:rPr xmlns:a="http://schemas.openxmlformats.org/drawingml/2006/main" sz="74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74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γ</m:t>
                  </m:r>
                  <m:r>
                    <a:rPr xmlns:a="http://schemas.openxmlformats.org/drawingml/2006/main" sz="74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≠</m:t>
                  </m:r>
                  <m:sSup>
                    <m:e>
                      <m:r>
                        <a:rPr xmlns:a="http://schemas.openxmlformats.org/drawingml/2006/main" sz="74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90</m:t>
                      </m:r>
                    </m:e>
                    <m:sup>
                      <m:r>
                        <a:rPr xmlns:a="http://schemas.openxmlformats.org/drawingml/2006/main" sz="74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sup>
                  </m:sSup>
                </m:oMath>
              </m:oMathPara>
            </a14:m>
            <a:endParaRPr sz="7400">
              <a:solidFill>
                <a:srgbClr val="FFFFFF"/>
              </a:solidFill>
            </a:endParaRPr>
          </a:p>
        </p:txBody>
      </p:sp>
      <p:pic>
        <p:nvPicPr>
          <p:cNvPr id="21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51073" y="3417303"/>
            <a:ext cx="5702654" cy="3929390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A"/>
          <p:cNvSpPr txBox="1"/>
          <p:nvPr/>
        </p:nvSpPr>
        <p:spPr>
          <a:xfrm>
            <a:off x="4037014" y="6584974"/>
            <a:ext cx="407823" cy="829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214" name="B"/>
          <p:cNvSpPr txBox="1"/>
          <p:nvPr/>
        </p:nvSpPr>
        <p:spPr>
          <a:xfrm>
            <a:off x="8864668" y="5945251"/>
            <a:ext cx="413615" cy="829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B</a:t>
            </a:r>
          </a:p>
        </p:txBody>
      </p:sp>
      <p:sp>
        <p:nvSpPr>
          <p:cNvPr id="215" name="C"/>
          <p:cNvSpPr txBox="1"/>
          <p:nvPr/>
        </p:nvSpPr>
        <p:spPr>
          <a:xfrm>
            <a:off x="5983819" y="3645082"/>
            <a:ext cx="424892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Implementation"/>
          <p:cNvSpPr txBox="1"/>
          <p:nvPr/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b="0" sz="80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Implementation</a:t>
            </a:r>
          </a:p>
        </p:txBody>
      </p:sp>
      <p:sp>
        <p:nvSpPr>
          <p:cNvPr id="218" name="Equation"/>
          <p:cNvSpPr txBox="1"/>
          <p:nvPr/>
        </p:nvSpPr>
        <p:spPr>
          <a:xfrm>
            <a:off x="2465708" y="2356835"/>
            <a:ext cx="3116687" cy="55384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9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a</m:t>
                  </m:r>
                  <m:r>
                    <a:rPr xmlns:a="http://schemas.openxmlformats.org/drawingml/2006/main" sz="49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9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b</m:t>
                  </m:r>
                  <m:r>
                    <a:rPr xmlns:a="http://schemas.openxmlformats.org/drawingml/2006/main" sz="49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9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c</m:t>
                  </m:r>
                  <m:r>
                    <a:rPr xmlns:a="http://schemas.openxmlformats.org/drawingml/2006/main" sz="49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9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α</m:t>
                  </m:r>
                  <m:r>
                    <a:rPr xmlns:a="http://schemas.openxmlformats.org/drawingml/2006/main" sz="49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9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β</m:t>
                  </m:r>
                  <m:r>
                    <a:rPr xmlns:a="http://schemas.openxmlformats.org/drawingml/2006/main" sz="49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9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γ</m:t>
                  </m:r>
                </m:oMath>
              </m:oMathPara>
            </a14:m>
            <a:endParaRPr sz="4900">
              <a:solidFill>
                <a:srgbClr val="FFFFFF"/>
              </a:solidFill>
            </a:endParaRPr>
          </a:p>
        </p:txBody>
      </p:sp>
      <p:sp>
        <p:nvSpPr>
          <p:cNvPr id="219" name="Given:"/>
          <p:cNvSpPr txBox="1"/>
          <p:nvPr/>
        </p:nvSpPr>
        <p:spPr>
          <a:xfrm>
            <a:off x="271727" y="2266844"/>
            <a:ext cx="2401160" cy="733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Given: </a:t>
            </a:r>
          </a:p>
        </p:txBody>
      </p:sp>
      <p:sp>
        <p:nvSpPr>
          <p:cNvPr id="220" name="Equation"/>
          <p:cNvSpPr txBox="1"/>
          <p:nvPr/>
        </p:nvSpPr>
        <p:spPr>
          <a:xfrm>
            <a:off x="666063" y="3188244"/>
            <a:ext cx="1612489" cy="144541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7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A</m:t>
                  </m:r>
                  <m:r>
                    <a:rPr xmlns:a="http://schemas.openxmlformats.org/drawingml/2006/main" sz="37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=</m:t>
                  </m:r>
                  <m:d>
                    <m:dPr>
                      <m:ctrlPr>
                        <a:rPr xmlns:a="http://schemas.openxmlformats.org/drawingml/2006/main" sz="37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eqArr>
                        <m:eqArrPr>
                          <m:ctrlPr>
                            <a:rPr xmlns:a="http://schemas.openxmlformats.org/drawingml/2006/main" sz="3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r>
                            <a:rPr xmlns:a="http://schemas.openxmlformats.org/drawingml/2006/main" sz="3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e>
                          <m:r>
                            <a:rPr xmlns:a="http://schemas.openxmlformats.org/drawingml/2006/main" sz="3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e>
                          <m:r>
                            <a:rPr xmlns:a="http://schemas.openxmlformats.org/drawingml/2006/main" sz="3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eqArr>
                    </m:e>
                  </m:d>
                </m:oMath>
              </m:oMathPara>
            </a14:m>
            <a:endParaRPr sz="3700">
              <a:solidFill>
                <a:srgbClr val="FFFFFF"/>
              </a:solidFill>
            </a:endParaRPr>
          </a:p>
        </p:txBody>
      </p:sp>
      <p:sp>
        <p:nvSpPr>
          <p:cNvPr id="221" name="Equation"/>
          <p:cNvSpPr txBox="1"/>
          <p:nvPr/>
        </p:nvSpPr>
        <p:spPr>
          <a:xfrm>
            <a:off x="2839934" y="3130636"/>
            <a:ext cx="2368656" cy="156338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1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B</m:t>
                  </m:r>
                  <m:r>
                    <a:rPr xmlns:a="http://schemas.openxmlformats.org/drawingml/2006/main" sz="31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=</m:t>
                  </m:r>
                  <m:d>
                    <m:dPr>
                      <m:ctrlPr>
                        <a:rPr xmlns:a="http://schemas.openxmlformats.org/drawingml/2006/main" sz="31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eqArr>
                        <m:eqArrPr>
                          <m:ctrlPr>
                            <a:rPr xmlns:a="http://schemas.openxmlformats.org/drawingml/2006/main" sz="31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r>
                            <a:rPr xmlns:a="http://schemas.openxmlformats.org/drawingml/2006/main" sz="31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  <m:r>
                            <m:rPr>
                              <m:sty m:val="p"/>
                            </m:rPr>
                            <a:rPr xmlns:a="http://schemas.openxmlformats.org/drawingml/2006/main" sz="31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xmlns:a="http://schemas.openxmlformats.org/drawingml/2006/main" sz="31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xmlns:a="http://schemas.openxmlformats.org/drawingml/2006/main" sz="31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xmlns:a="http://schemas.openxmlformats.org/drawingml/2006/main" sz="31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e>
                          <m:r>
                            <a:rPr xmlns:a="http://schemas.openxmlformats.org/drawingml/2006/main" sz="31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  <m:r>
                            <m:rPr>
                              <m:sty m:val="p"/>
                            </m:rPr>
                            <a:rPr xmlns:a="http://schemas.openxmlformats.org/drawingml/2006/main" sz="31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xmlns:a="http://schemas.openxmlformats.org/drawingml/2006/main" sz="31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xmlns:a="http://schemas.openxmlformats.org/drawingml/2006/main" sz="31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xmlns:a="http://schemas.openxmlformats.org/drawingml/2006/main" sz="31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e>
                          <m:r>
                            <a:rPr xmlns:a="http://schemas.openxmlformats.org/drawingml/2006/main" sz="31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eqArr>
                    </m:e>
                  </m:d>
                </m:oMath>
              </m:oMathPara>
            </a14:m>
            <a:endParaRPr sz="3100">
              <a:solidFill>
                <a:srgbClr val="FFFFFF"/>
              </a:solidFill>
            </a:endParaRPr>
          </a:p>
        </p:txBody>
      </p:sp>
      <p:sp>
        <p:nvSpPr>
          <p:cNvPr id="222" name="Equation"/>
          <p:cNvSpPr txBox="1"/>
          <p:nvPr/>
        </p:nvSpPr>
        <p:spPr>
          <a:xfrm>
            <a:off x="66468" y="5082209"/>
            <a:ext cx="6068269" cy="236118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7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C</m:t>
                  </m:r>
                  <m:r>
                    <a:rPr xmlns:a="http://schemas.openxmlformats.org/drawingml/2006/main" sz="27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=</m:t>
                  </m:r>
                  <m:d>
                    <m:dPr>
                      <m:ctrlPr>
                        <a:rPr xmlns:a="http://schemas.openxmlformats.org/drawingml/2006/main" sz="27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eqArr>
                        <m:eqArrPr>
                          <m:ctrlPr>
                            <a:rPr xmlns:a="http://schemas.openxmlformats.org/drawingml/2006/main" sz="2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r>
                            <a:rPr xmlns:a="http://schemas.openxmlformats.org/drawingml/2006/main" sz="2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m:rPr>
                              <m:sty m:val="p"/>
                            </m:rPr>
                            <a:rPr xmlns:a="http://schemas.openxmlformats.org/drawingml/2006/main" sz="2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xmlns:a="http://schemas.openxmlformats.org/drawingml/2006/main" sz="2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xmlns:a="http://schemas.openxmlformats.org/drawingml/2006/main" sz="2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β</m:t>
                          </m:r>
                          <m:r>
                            <a:rPr xmlns:a="http://schemas.openxmlformats.org/drawingml/2006/main" sz="2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e/>
                        <m:e>
                          <m:f>
                            <m:fPr>
                              <m:ctrlP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  <m:type m:val="bar"/>
                            </m:fPr>
                            <m:num>
                              <m:argPr>
                                <m:scrLvl m:val="0"/>
                              </m:argPr>
                              <m: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d>
                                <m:dPr>
                                  <m:ctrlPr>
                                    <a:rPr xmlns:a="http://schemas.openxmlformats.org/drawingml/2006/main" sz="2700" i="1">
                                      <a:solidFill>
                                        <a:srgbClr val="FEFEF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rgPr>
                                    <m:scrLvl m:val="0"/>
                                  </m:argPr>
                                  <m:r>
                                    <m:rPr>
                                      <m:sty m:val="p"/>
                                    </m:rPr>
                                    <a:rPr xmlns:a="http://schemas.openxmlformats.org/drawingml/2006/main" sz="2700" i="1">
                                      <a:solidFill>
                                        <a:srgbClr val="FEFEFE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  <m:r>
                                    <a:rPr xmlns:a="http://schemas.openxmlformats.org/drawingml/2006/main" sz="2700" i="1">
                                      <a:solidFill>
                                        <a:srgbClr val="FEFEFE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xmlns:a="http://schemas.openxmlformats.org/drawingml/2006/main" sz="2700" i="1">
                                      <a:solidFill>
                                        <a:srgbClr val="FEFEFE"/>
                                      </a:solidFill>
                                      <a:latin typeface="Cambria Math" panose="02040503050406030204" pitchFamily="18" charset="0"/>
                                    </a:rPr>
                                    <m:t>α</m:t>
                                  </m:r>
                                  <m:r>
                                    <a:rPr xmlns:a="http://schemas.openxmlformats.org/drawingml/2006/main" sz="2700" i="1">
                                      <a:solidFill>
                                        <a:srgbClr val="FEFEFE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  <m:r>
                                    <a:rPr xmlns:a="http://schemas.openxmlformats.org/drawingml/2006/main" sz="2700" i="1">
                                      <a:solidFill>
                                        <a:srgbClr val="FEFEFE"/>
                                      </a:solidFill>
                                      <a:latin typeface="Cambria Math" panose="02040503050406030204" pitchFamily="18" charset="0"/>
                                    </a:rPr>
                                    <m:t>-</m:t>
                                  </m:r>
                                  <m:r>
                                    <m:rPr>
                                      <m:sty m:val="p"/>
                                    </m:rPr>
                                    <a:rPr xmlns:a="http://schemas.openxmlformats.org/drawingml/2006/main" sz="2700" i="1">
                                      <a:solidFill>
                                        <a:srgbClr val="FEFEFE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  <m:r>
                                    <a:rPr xmlns:a="http://schemas.openxmlformats.org/drawingml/2006/main" sz="2700" i="1">
                                      <a:solidFill>
                                        <a:srgbClr val="FEFEFE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xmlns:a="http://schemas.openxmlformats.org/drawingml/2006/main" sz="2700" i="1">
                                      <a:solidFill>
                                        <a:srgbClr val="FEFEFE"/>
                                      </a:solidFill>
                                      <a:latin typeface="Cambria Math" panose="02040503050406030204" pitchFamily="18" charset="0"/>
                                    </a:rPr>
                                    <m:t>α</m:t>
                                  </m:r>
                                  <m:r>
                                    <a:rPr xmlns:a="http://schemas.openxmlformats.org/drawingml/2006/main" sz="2700" i="1">
                                      <a:solidFill>
                                        <a:srgbClr val="FEFEFE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  <m:r>
                                    <m:rPr>
                                      <m:sty m:val="p"/>
                                    </m:rPr>
                                    <a:rPr xmlns:a="http://schemas.openxmlformats.org/drawingml/2006/main" sz="2700" i="1">
                                      <a:solidFill>
                                        <a:srgbClr val="FEFEFE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  <m:r>
                                    <a:rPr xmlns:a="http://schemas.openxmlformats.org/drawingml/2006/main" sz="2700" i="1">
                                      <a:solidFill>
                                        <a:srgbClr val="FEFEFE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xmlns:a="http://schemas.openxmlformats.org/drawingml/2006/main" sz="2700" i="1">
                                      <a:solidFill>
                                        <a:srgbClr val="FEFEFE"/>
                                      </a:solidFill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  <m:r>
                                    <a:rPr xmlns:a="http://schemas.openxmlformats.org/drawingml/2006/main" sz="2700" i="1">
                                      <a:solidFill>
                                        <a:srgbClr val="FEFEFE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num>
                            <m:den>
                              <m:argPr>
                                <m:scrLvl m:val="0"/>
                              </m:argPr>
                              <m:r>
                                <m:rPr>
                                  <m:sty m:val="p"/>
                                </m:rP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  <m: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  <m: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  <m:e/>
                        <m:e>
                          <m:rad>
                            <m:radPr>
                              <m:ctrlP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  <m:degHide m:val="on"/>
                            </m:radPr>
                            <m:deg>
                              <m:argPr>
                                <m:scrLvl m:val="0"/>
                              </m:argPr>
                            </m:deg>
                            <m:e>
                              <m:argPr>
                                <m:scrLvl m:val="0"/>
                              </m:argPr>
                              <m:sSup>
                                <m:e>
                                  <m:argPr>
                                    <m:scrLvl m:val="0"/>
                                  </m:argPr>
                                  <m:r>
                                    <a:rPr xmlns:a="http://schemas.openxmlformats.org/drawingml/2006/main" sz="2700" i="1">
                                      <a:solidFill>
                                        <a:srgbClr val="FEFEFE"/>
                                      </a:solidFill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  <m:sup>
                                  <m:argPr>
                                    <m:scrLvl m:val="0"/>
                                  </m:argPr>
                                  <m:r>
                                    <a:rPr xmlns:a="http://schemas.openxmlformats.org/drawingml/2006/main" sz="2700" i="1">
                                      <a:solidFill>
                                        <a:srgbClr val="FEFEF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-</m:t>
                              </m:r>
                              <m: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m:rPr>
                                  <m:sty m:val="p"/>
                                </m:rP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  <m: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-</m:t>
                              </m:r>
                              <m:f>
                                <m:fPr>
                                  <m:ctrlPr>
                                    <a:rPr xmlns:a="http://schemas.openxmlformats.org/drawingml/2006/main" sz="2700" i="1">
                                      <a:solidFill>
                                        <a:srgbClr val="FEFEF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  <m:type m:val="bar"/>
                                </m:fPr>
                                <m:num>
                                  <m:argPr>
                                    <m:scrLvl m:val="0"/>
                                  </m:argPr>
                                  <m:r>
                                    <a:rPr xmlns:a="http://schemas.openxmlformats.org/drawingml/2006/main" sz="2700" i="1">
                                      <a:solidFill>
                                        <a:srgbClr val="FEFEFE"/>
                                      </a:solidFill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  <m:d>
                                    <m:dPr>
                                      <m:ctrlPr>
                                        <a:rPr xmlns:a="http://schemas.openxmlformats.org/drawingml/2006/main" sz="2700" i="1">
                                          <a:solidFill>
                                            <a:srgbClr val="FEFEF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rgPr>
                                        <m:scrLvl m:val="0"/>
                                      </m:argPr>
                                      <m:r>
                                        <m:rPr>
                                          <m:sty m:val="p"/>
                                        </m:rPr>
                                        <a:rPr xmlns:a="http://schemas.openxmlformats.org/drawingml/2006/main" sz="2700" i="1">
                                          <a:solidFill>
                                            <a:srgbClr val="FEFEF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  <m:r>
                                        <a:rPr xmlns:a="http://schemas.openxmlformats.org/drawingml/2006/main" sz="2700" i="1">
                                          <a:solidFill>
                                            <a:srgbClr val="FEFEF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xmlns:a="http://schemas.openxmlformats.org/drawingml/2006/main" sz="2700" i="1">
                                          <a:solidFill>
                                            <a:srgbClr val="FEFEF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α</m:t>
                                      </m:r>
                                      <m:r>
                                        <a:rPr xmlns:a="http://schemas.openxmlformats.org/drawingml/2006/main" sz="2700" i="1">
                                          <a:solidFill>
                                            <a:srgbClr val="FEFEF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  <m:r>
                                        <a:rPr xmlns:a="http://schemas.openxmlformats.org/drawingml/2006/main" sz="2700" i="1">
                                          <a:solidFill>
                                            <a:srgbClr val="FEFEF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-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xmlns:a="http://schemas.openxmlformats.org/drawingml/2006/main" sz="2700" i="1">
                                          <a:solidFill>
                                            <a:srgbClr val="FEFEF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  <m:r>
                                        <a:rPr xmlns:a="http://schemas.openxmlformats.org/drawingml/2006/main" sz="2700" i="1">
                                          <a:solidFill>
                                            <a:srgbClr val="FEFEF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xmlns:a="http://schemas.openxmlformats.org/drawingml/2006/main" sz="2700" i="1">
                                          <a:solidFill>
                                            <a:srgbClr val="FEFEF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α</m:t>
                                      </m:r>
                                      <m:r>
                                        <a:rPr xmlns:a="http://schemas.openxmlformats.org/drawingml/2006/main" sz="2700" i="1">
                                          <a:solidFill>
                                            <a:srgbClr val="FEFEF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xmlns:a="http://schemas.openxmlformats.org/drawingml/2006/main" sz="2700" i="1">
                                          <a:solidFill>
                                            <a:srgbClr val="FEFEF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  <m:r>
                                        <a:rPr xmlns:a="http://schemas.openxmlformats.org/drawingml/2006/main" sz="2700" i="1">
                                          <a:solidFill>
                                            <a:srgbClr val="FEFEF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xmlns:a="http://schemas.openxmlformats.org/drawingml/2006/main" sz="2700" i="1">
                                          <a:solidFill>
                                            <a:srgbClr val="FEFEF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γ</m:t>
                                      </m:r>
                                      <m:r>
                                        <a:rPr xmlns:a="http://schemas.openxmlformats.org/drawingml/2006/main" sz="2700" i="1">
                                          <a:solidFill>
                                            <a:srgbClr val="FEFEF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d>
                                </m:num>
                                <m:den>
                                  <m:argPr>
                                    <m:scrLvl m:val="0"/>
                                  </m:argPr>
                                  <m:r>
                                    <m:rPr>
                                      <m:sty m:val="p"/>
                                    </m:rPr>
                                    <a:rPr xmlns:a="http://schemas.openxmlformats.org/drawingml/2006/main" sz="2700" i="1">
                                      <a:solidFill>
                                        <a:srgbClr val="FEFEFE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  <m:r>
                                    <a:rPr xmlns:a="http://schemas.openxmlformats.org/drawingml/2006/main" sz="2700" i="1">
                                      <a:solidFill>
                                        <a:srgbClr val="FEFEFE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xmlns:a="http://schemas.openxmlformats.org/drawingml/2006/main" sz="2700" i="1">
                                      <a:solidFill>
                                        <a:srgbClr val="FEFEFE"/>
                                      </a:solidFill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  <m:r>
                                    <a:rPr xmlns:a="http://schemas.openxmlformats.org/drawingml/2006/main" sz="2700" i="1">
                                      <a:solidFill>
                                        <a:srgbClr val="FEFEFE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  <m:r>
                                    <a:rPr xmlns:a="http://schemas.openxmlformats.org/drawingml/2006/main" sz="2700" i="1">
                                      <a:solidFill>
                                        <a:srgbClr val="FEFEFE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rad>
                        </m:e>
                      </m:eqArr>
                    </m:e>
                  </m:d>
                </m:oMath>
              </m:oMathPara>
            </a14:m>
            <a:endParaRPr sz="2700">
              <a:solidFill>
                <a:srgbClr val="FFFFFF"/>
              </a:solidFill>
            </a:endParaRPr>
          </a:p>
        </p:txBody>
      </p:sp>
      <p:pic>
        <p:nvPicPr>
          <p:cNvPr id="22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20293" y="2680448"/>
            <a:ext cx="5702653" cy="3929390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A"/>
          <p:cNvSpPr txBox="1"/>
          <p:nvPr/>
        </p:nvSpPr>
        <p:spPr>
          <a:xfrm>
            <a:off x="7006233" y="5848119"/>
            <a:ext cx="407823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225" name="B"/>
          <p:cNvSpPr txBox="1"/>
          <p:nvPr/>
        </p:nvSpPr>
        <p:spPr>
          <a:xfrm>
            <a:off x="11833887" y="5208396"/>
            <a:ext cx="413615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B</a:t>
            </a:r>
          </a:p>
        </p:txBody>
      </p:sp>
      <p:sp>
        <p:nvSpPr>
          <p:cNvPr id="226" name="C"/>
          <p:cNvSpPr txBox="1"/>
          <p:nvPr/>
        </p:nvSpPr>
        <p:spPr>
          <a:xfrm>
            <a:off x="8953038" y="2908228"/>
            <a:ext cx="424892" cy="829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Equation"/>
          <p:cNvSpPr txBox="1"/>
          <p:nvPr/>
        </p:nvSpPr>
        <p:spPr>
          <a:xfrm>
            <a:off x="2889890" y="5423800"/>
            <a:ext cx="7259613" cy="172264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d>
                    <m:dPr>
                      <m:ctrlPr>
                        <a:rPr xmlns:a="http://schemas.openxmlformats.org/drawingml/2006/main" sz="35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m>
                        <m:mPr>
                          <m:ctrlPr>
                            <a:rPr xmlns:a="http://schemas.openxmlformats.org/drawingml/2006/main" sz="35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  <m:baseJc m:val="center"/>
                          <m:plcHide m:val="on"/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</m:mPr>
                        <m:mr>
                          <m:e>
                            <m:sSub>
                              <m:e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3500" i="1">
                                    <a:solidFill>
                                      <a:srgbClr val="FEFEFE"/>
                                    </a:solidFill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sub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3500" i="1">
                                    <a:solidFill>
                                      <a:srgbClr val="FEFEFE"/>
                                    </a:solidFill>
                                    <a:latin typeface="Cambria Math" panose="02040503050406030204" pitchFamily="18" charset="0"/>
                                  </a:rPr>
                                  <m:t>1,1</m:t>
                                </m:r>
                              </m:sub>
                            </m:sSub>
                          </m:e>
                          <m:e>
                            <m:sSub>
                              <m:e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3500" i="1">
                                    <a:solidFill>
                                      <a:srgbClr val="FEFEFE"/>
                                    </a:solidFill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sub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3500" i="1">
                                    <a:solidFill>
                                      <a:srgbClr val="FEFEFE"/>
                                    </a:solidFill>
                                    <a:latin typeface="Cambria Math" panose="02040503050406030204" pitchFamily="18" charset="0"/>
                                  </a:rPr>
                                  <m:t>1,2</m:t>
                                </m:r>
                              </m:sub>
                            </m:sSub>
                          </m:e>
                          <m:e>
                            <m:sSub>
                              <m:e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3500" i="1">
                                    <a:solidFill>
                                      <a:srgbClr val="FEFEFE"/>
                                    </a:solidFill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sub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3500" i="1">
                                    <a:solidFill>
                                      <a:srgbClr val="FEFEFE"/>
                                    </a:solidFill>
                                    <a:latin typeface="Cambria Math" panose="02040503050406030204" pitchFamily="18" charset="0"/>
                                  </a:rPr>
                                  <m:t>1,3</m:t>
                                </m:r>
                              </m:sub>
                            </m:sSub>
                          </m:e>
                        </m:mr>
                        <m:mr>
                          <m:e>
                            <m:sSub>
                              <m:e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3500" i="1">
                                    <a:solidFill>
                                      <a:srgbClr val="FEFEFE"/>
                                    </a:solidFill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sub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3500" i="1">
                                    <a:solidFill>
                                      <a:srgbClr val="FEFEFE"/>
                                    </a:solidFill>
                                    <a:latin typeface="Cambria Math" panose="02040503050406030204" pitchFamily="18" charset="0"/>
                                  </a:rPr>
                                  <m:t>2,1</m:t>
                                </m:r>
                              </m:sub>
                            </m:sSub>
                          </m:e>
                          <m:e>
                            <m:sSub>
                              <m:e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3500" i="1">
                                    <a:solidFill>
                                      <a:srgbClr val="FEFEFE"/>
                                    </a:solidFill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sub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3500" i="1">
                                    <a:solidFill>
                                      <a:srgbClr val="FEFEFE"/>
                                    </a:solidFill>
                                    <a:latin typeface="Cambria Math" panose="02040503050406030204" pitchFamily="18" charset="0"/>
                                  </a:rPr>
                                  <m:t>2,2</m:t>
                                </m:r>
                              </m:sub>
                            </m:sSub>
                          </m:e>
                          <m:e>
                            <m:sSub>
                              <m:e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3500" i="1">
                                    <a:solidFill>
                                      <a:srgbClr val="FEFEFE"/>
                                    </a:solidFill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sub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3500" i="1">
                                    <a:solidFill>
                                      <a:srgbClr val="FEFEFE"/>
                                    </a:solidFill>
                                    <a:latin typeface="Cambria Math" panose="02040503050406030204" pitchFamily="18" charset="0"/>
                                  </a:rPr>
                                  <m:t>2,3</m:t>
                                </m:r>
                              </m:sub>
                            </m:sSub>
                          </m:e>
                        </m:mr>
                        <m:mr>
                          <m:e>
                            <m:sSub>
                              <m:e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3500" i="1">
                                    <a:solidFill>
                                      <a:srgbClr val="FEFEFE"/>
                                    </a:solidFill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sub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3500" i="1">
                                    <a:solidFill>
                                      <a:srgbClr val="FEFEFE"/>
                                    </a:solidFill>
                                    <a:latin typeface="Cambria Math" panose="02040503050406030204" pitchFamily="18" charset="0"/>
                                  </a:rPr>
                                  <m:t>3,1</m:t>
                                </m:r>
                              </m:sub>
                            </m:sSub>
                          </m:e>
                          <m:e>
                            <m:sSub>
                              <m:e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3500" i="1">
                                    <a:solidFill>
                                      <a:srgbClr val="FEFEFE"/>
                                    </a:solidFill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sub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3500" i="1">
                                    <a:solidFill>
                                      <a:srgbClr val="FEFEFE"/>
                                    </a:solidFill>
                                    <a:latin typeface="Cambria Math" panose="02040503050406030204" pitchFamily="18" charset="0"/>
                                  </a:rPr>
                                  <m:t>3,2</m:t>
                                </m:r>
                              </m:sub>
                            </m:sSub>
                          </m:e>
                          <m:e>
                            <m:sSub>
                              <m:e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3500" i="1">
                                    <a:solidFill>
                                      <a:srgbClr val="FEFEFE"/>
                                    </a:solidFill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sub>
                                <m:argPr>
                                  <m:scrLvl m:val="0"/>
                                </m:argPr>
                                <m:r>
                                  <a:rPr xmlns:a="http://schemas.openxmlformats.org/drawingml/2006/main" sz="3500" i="1">
                                    <a:solidFill>
                                      <a:srgbClr val="FEFEFE"/>
                                    </a:solidFill>
                                    <a:latin typeface="Cambria Math" panose="02040503050406030204" pitchFamily="18" charset="0"/>
                                  </a:rPr>
                                  <m:t>3,3</m:t>
                                </m:r>
                              </m:sub>
                            </m:sSub>
                          </m:e>
                        </m:mr>
                      </m:m>
                    </m:e>
                  </m:d>
                  <m:d>
                    <m:dPr>
                      <m:ctrlPr>
                        <a:rPr xmlns:a="http://schemas.openxmlformats.org/drawingml/2006/main" sz="35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eqArr>
                        <m:eqArrPr>
                          <m:ctrlPr>
                            <a:rPr xmlns:a="http://schemas.openxmlformats.org/drawingml/2006/main" sz="35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r>
                            <a:rPr xmlns:a="http://schemas.openxmlformats.org/drawingml/2006/main" sz="35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e>
                          <m:r>
                            <a:rPr xmlns:a="http://schemas.openxmlformats.org/drawingml/2006/main" sz="35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e>
                          <m:r>
                            <a:rPr xmlns:a="http://schemas.openxmlformats.org/drawingml/2006/main" sz="35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</m:eqArr>
                    </m:e>
                  </m:d>
                  <m:r>
                    <a:rPr xmlns:a="http://schemas.openxmlformats.org/drawingml/2006/main" sz="35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+</m:t>
                  </m:r>
                  <m:sSub>
                    <m:e>
                      <m:r>
                        <a:rPr xmlns:a="http://schemas.openxmlformats.org/drawingml/2006/main" sz="35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e>
                    <m:sub>
                      <m:r>
                        <a:rPr xmlns:a="http://schemas.openxmlformats.org/drawingml/2006/main" sz="35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  <m:r>
                    <a:rPr xmlns:a="http://schemas.openxmlformats.org/drawingml/2006/main" sz="35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A</m:t>
                  </m:r>
                  <m:r>
                    <a:rPr xmlns:a="http://schemas.openxmlformats.org/drawingml/2006/main" sz="35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+</m:t>
                  </m:r>
                  <m:sSub>
                    <m:e>
                      <m:r>
                        <a:rPr xmlns:a="http://schemas.openxmlformats.org/drawingml/2006/main" sz="35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e>
                    <m:sub>
                      <m:r>
                        <a:rPr xmlns:a="http://schemas.openxmlformats.org/drawingml/2006/main" sz="35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  <m:r>
                    <a:rPr xmlns:a="http://schemas.openxmlformats.org/drawingml/2006/main" sz="35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B</m:t>
                  </m:r>
                  <m:r>
                    <a:rPr xmlns:a="http://schemas.openxmlformats.org/drawingml/2006/main" sz="35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+</m:t>
                  </m:r>
                  <m:sSub>
                    <m:e>
                      <m:r>
                        <a:rPr xmlns:a="http://schemas.openxmlformats.org/drawingml/2006/main" sz="35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e>
                    <m:sub>
                      <m:r>
                        <a:rPr xmlns:a="http://schemas.openxmlformats.org/drawingml/2006/main" sz="35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b>
                  </m:sSub>
                  <m:r>
                    <a:rPr xmlns:a="http://schemas.openxmlformats.org/drawingml/2006/main" sz="35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C</m:t>
                  </m:r>
                </m:oMath>
              </m:oMathPara>
            </a14:m>
            <a:endParaRPr sz="3500">
              <a:solidFill>
                <a:srgbClr val="FFFFFF"/>
              </a:solidFill>
            </a:endParaRPr>
          </a:p>
        </p:txBody>
      </p:sp>
      <p:sp>
        <p:nvSpPr>
          <p:cNvPr id="231" name="Equation"/>
          <p:cNvSpPr txBox="1"/>
          <p:nvPr/>
        </p:nvSpPr>
        <p:spPr>
          <a:xfrm>
            <a:off x="3167528" y="2650082"/>
            <a:ext cx="892587" cy="37520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d>
                    <m:dPr>
                      <m:ctrlPr>
                        <a:rPr xmlns:a="http://schemas.openxmlformats.org/drawingml/2006/main" sz="24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eqArr>
                        <m:eqArrPr>
                          <m:ctrlPr>
                            <a:rPr xmlns:a="http://schemas.openxmlformats.org/drawingml/2006/main" sz="24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sSub>
                            <m:e>
                              <m:argPr>
                                <m:scrLvl m:val="0"/>
                              </m:argPr>
                              <m:r>
                                <a:rPr xmlns:a="http://schemas.openxmlformats.org/drawingml/2006/main" sz="24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  <m:sub>
                              <m:argPr>
                                <m:scrLvl m:val="0"/>
                              </m:argPr>
                              <m:r>
                                <a:rPr xmlns:a="http://schemas.openxmlformats.org/drawingml/2006/main" sz="24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</m:sub>
                          </m:sSub>
                        </m:e>
                      </m:eqArr>
                    </m:e>
                  </m:d>
                  <m:r>
                    <a:rPr xmlns:a="http://schemas.openxmlformats.org/drawingml/2006/main" sz="24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=</m:t>
                  </m:r>
                </m:oMath>
              </m:oMathPara>
            </a14:m>
            <a:endParaRPr sz="2400">
              <a:solidFill>
                <a:srgbClr val="FFFFFF"/>
              </a:solidFill>
            </a:endParaRPr>
          </a:p>
        </p:txBody>
      </p:sp>
      <p:sp>
        <p:nvSpPr>
          <p:cNvPr id="232" name="Transformation Matrix"/>
          <p:cNvSpPr txBox="1"/>
          <p:nvPr/>
        </p:nvSpPr>
        <p:spPr>
          <a:xfrm>
            <a:off x="4092358" y="2607157"/>
            <a:ext cx="3325064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Transformation Matrix</a:t>
            </a:r>
          </a:p>
        </p:txBody>
      </p:sp>
      <p:sp>
        <p:nvSpPr>
          <p:cNvPr id="233" name="Equation"/>
          <p:cNvSpPr txBox="1"/>
          <p:nvPr/>
        </p:nvSpPr>
        <p:spPr>
          <a:xfrm>
            <a:off x="2862155" y="3526634"/>
            <a:ext cx="1209719" cy="26913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4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24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24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24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y</m:t>
                  </m:r>
                  <m:r>
                    <a:rPr xmlns:a="http://schemas.openxmlformats.org/drawingml/2006/main" sz="24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24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z</m:t>
                  </m:r>
                  <m:r>
                    <a:rPr xmlns:a="http://schemas.openxmlformats.org/drawingml/2006/main" sz="24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24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=</m:t>
                  </m:r>
                </m:oMath>
              </m:oMathPara>
            </a14:m>
            <a:endParaRPr sz="2400">
              <a:solidFill>
                <a:srgbClr val="FFFFFF"/>
              </a:solidFill>
            </a:endParaRPr>
          </a:p>
        </p:txBody>
      </p:sp>
      <p:sp>
        <p:nvSpPr>
          <p:cNvPr id="234" name="Atom Coordinates"/>
          <p:cNvSpPr txBox="1"/>
          <p:nvPr/>
        </p:nvSpPr>
        <p:spPr>
          <a:xfrm>
            <a:off x="4127797" y="3430674"/>
            <a:ext cx="2755393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Atom Coordinates</a:t>
            </a:r>
          </a:p>
        </p:txBody>
      </p:sp>
      <p:sp>
        <p:nvSpPr>
          <p:cNvPr id="235" name="Equation"/>
          <p:cNvSpPr txBox="1"/>
          <p:nvPr/>
        </p:nvSpPr>
        <p:spPr>
          <a:xfrm>
            <a:off x="2855297" y="4361276"/>
            <a:ext cx="1223435" cy="24688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4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A</m:t>
                  </m:r>
                  <m:r>
                    <a:rPr xmlns:a="http://schemas.openxmlformats.org/drawingml/2006/main" sz="24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24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B</m:t>
                  </m:r>
                  <m:r>
                    <a:rPr xmlns:a="http://schemas.openxmlformats.org/drawingml/2006/main" sz="24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24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C</m:t>
                  </m:r>
                  <m:r>
                    <a:rPr xmlns:a="http://schemas.openxmlformats.org/drawingml/2006/main" sz="24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=</m:t>
                  </m:r>
                </m:oMath>
              </m:oMathPara>
            </a14:m>
            <a:endParaRPr sz="2400">
              <a:solidFill>
                <a:srgbClr val="FFFFFF"/>
              </a:solidFill>
            </a:endParaRPr>
          </a:p>
        </p:txBody>
      </p:sp>
      <p:sp>
        <p:nvSpPr>
          <p:cNvPr id="236" name="Unit Cell Vectors"/>
          <p:cNvSpPr txBox="1"/>
          <p:nvPr/>
        </p:nvSpPr>
        <p:spPr>
          <a:xfrm>
            <a:off x="4411027" y="4254191"/>
            <a:ext cx="2535327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Unit Cell Vectors</a:t>
            </a:r>
          </a:p>
        </p:txBody>
      </p:sp>
      <p:sp>
        <p:nvSpPr>
          <p:cNvPr id="237" name="Implementation"/>
          <p:cNvSpPr txBox="1"/>
          <p:nvPr/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b="0" sz="80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Implementation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Look at experimental evidence…"/>
          <p:cNvSpPr txBox="1"/>
          <p:nvPr>
            <p:ph type="body" idx="1"/>
          </p:nvPr>
        </p:nvSpPr>
        <p:spPr>
          <a:xfrm>
            <a:off x="952500" y="1733549"/>
            <a:ext cx="11099800" cy="6286501"/>
          </a:xfrm>
          <a:prstGeom prst="rect">
            <a:avLst/>
          </a:prstGeom>
        </p:spPr>
        <p:txBody>
          <a:bodyPr/>
          <a:lstStyle/>
          <a:p>
            <a:pPr/>
            <a:r>
              <a:t>Look at experimental evidence</a:t>
            </a:r>
          </a:p>
          <a:p>
            <a:pPr/>
            <a:r>
              <a:t>Run simulations using parameters such as electrostatic forces, elastic properties of DNA</a:t>
            </a:r>
          </a:p>
          <a:p>
            <a:pPr/>
            <a:r>
              <a:t>Look at Crystals</a:t>
            </a:r>
          </a:p>
        </p:txBody>
      </p:sp>
      <p:sp>
        <p:nvSpPr>
          <p:cNvPr id="129" name="How do Nucleosomes pack together?"/>
          <p:cNvSpPr txBox="1"/>
          <p:nvPr/>
        </p:nvSpPr>
        <p:spPr>
          <a:xfrm>
            <a:off x="1273810" y="192535"/>
            <a:ext cx="10711180" cy="2535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80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How do Nucleosomes pack together?</a:t>
            </a:r>
          </a:p>
        </p:txBody>
      </p:sp>
      <p:pic>
        <p:nvPicPr>
          <p:cNvPr id="13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12058" y="5393222"/>
            <a:ext cx="7381478" cy="3454302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http://science.sciencemag.org/content/344/6182/376.full"/>
          <p:cNvSpPr txBox="1"/>
          <p:nvPr/>
        </p:nvSpPr>
        <p:spPr>
          <a:xfrm>
            <a:off x="1970477" y="9048821"/>
            <a:ext cx="832530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http://science.sciencemag.org/content/344/6182/376.full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5oy7_blob.mpg" descr="5oy7_blob.mpg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438400" y="2032000"/>
            <a:ext cx="8128000" cy="5689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9177" fill="hold"/>
                                        <p:tgtEl>
                                          <p:spTgt spid="2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39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5nl0_unit_vector.mpg" descr="5nl0_unit_vector.mpg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438400" y="1828800"/>
            <a:ext cx="8128000" cy="609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5566" fill="hold"/>
                                        <p:tgtEl>
                                          <p:spTgt spid="2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41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5oy7_2_unit_vectors.mpg" descr="5oy7_2_unit_vectors.mpg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438400" y="1828800"/>
            <a:ext cx="8128000" cy="609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0355" fill="hold"/>
                                        <p:tgtEl>
                                          <p:spTgt spid="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4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- Make python script more robust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- Make python script more robust </a:t>
            </a:r>
          </a:p>
          <a:p>
            <a:pPr>
              <a:defRPr b="1"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- Be able to generate symmetry mates with unique interactions</a:t>
            </a:r>
          </a:p>
          <a:p>
            <a:pPr>
              <a:defRPr b="1"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- Relate crystal symmetry back to six rigid body parameters</a:t>
            </a:r>
          </a:p>
        </p:txBody>
      </p:sp>
      <p:sp>
        <p:nvSpPr>
          <p:cNvPr id="246" name="Final Weeks"/>
          <p:cNvSpPr txBox="1"/>
          <p:nvPr/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b="0" sz="80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Final Weeks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hank you"/>
          <p:cNvSpPr txBox="1"/>
          <p:nvPr>
            <p:ph type="title"/>
          </p:nvPr>
        </p:nvSpPr>
        <p:spPr>
          <a:xfrm>
            <a:off x="1269999" y="424312"/>
            <a:ext cx="10464801" cy="3302001"/>
          </a:xfrm>
          <a:prstGeom prst="rect">
            <a:avLst/>
          </a:prstGeom>
        </p:spPr>
        <p:txBody>
          <a:bodyPr/>
          <a:lstStyle/>
          <a:p>
            <a:pPr/>
            <a:r>
              <a:t>Thank you </a:t>
            </a:r>
          </a:p>
        </p:txBody>
      </p:sp>
      <p:sp>
        <p:nvSpPr>
          <p:cNvPr id="249" name="~ To the NSF for the funding of my research…"/>
          <p:cNvSpPr txBox="1"/>
          <p:nvPr/>
        </p:nvSpPr>
        <p:spPr>
          <a:xfrm>
            <a:off x="1270000" y="3225800"/>
            <a:ext cx="10464800" cy="330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~ To the NSF for the funding of my research</a:t>
            </a:r>
          </a:p>
          <a:p>
            <a:pPr/>
            <a:r>
              <a:t>~ Dr. Olson, and the whole lab for mentoring me this summer</a:t>
            </a:r>
          </a:p>
          <a:p>
            <a:pPr/>
            <a:r>
              <a:t>~ Dr. Gallos, Parker, and whole DIMACS Staff for running this program</a:t>
            </a:r>
          </a:p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itations"/>
          <p:cNvSpPr txBox="1"/>
          <p:nvPr>
            <p:ph type="title"/>
          </p:nvPr>
        </p:nvSpPr>
        <p:spPr>
          <a:xfrm>
            <a:off x="1270000" y="-591656"/>
            <a:ext cx="10464801" cy="3302001"/>
          </a:xfrm>
          <a:prstGeom prst="rect">
            <a:avLst/>
          </a:prstGeom>
        </p:spPr>
        <p:txBody>
          <a:bodyPr/>
          <a:lstStyle/>
          <a:p>
            <a:pPr/>
            <a:r>
              <a:t>Citations</a:t>
            </a:r>
          </a:p>
        </p:txBody>
      </p:sp>
      <p:sp>
        <p:nvSpPr>
          <p:cNvPr id="252" name="Cryo-EM Study of the Chromatin Fiber Reveals a Double Helix Twisted by Tetranucleosomal Units…"/>
          <p:cNvSpPr txBox="1"/>
          <p:nvPr/>
        </p:nvSpPr>
        <p:spPr>
          <a:xfrm>
            <a:off x="357936" y="2160363"/>
            <a:ext cx="12288928" cy="2302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Cryo-EM Study of the Chromatin Fiber Reveals a Double Helix Twisted by Tetranucleosomal Units</a:t>
            </a:r>
          </a:p>
          <a:p>
            <a:pPr algn="l"/>
            <a:r>
              <a:t>BY FENG SONG, PING CHEN, DAPENG SUN, MINGZHU WANG, LIPING DONG, DAN LIANG, RUI-MING XU, PING ZHU, GUOHONG LI</a:t>
            </a:r>
          </a:p>
          <a:p>
            <a:pPr algn="l"/>
            <a:r>
              <a:t>SCIENCE25 APR 2014 : 376-3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Look at experimental evidence…"/>
          <p:cNvSpPr txBox="1"/>
          <p:nvPr>
            <p:ph type="body" idx="1"/>
          </p:nvPr>
        </p:nvSpPr>
        <p:spPr>
          <a:xfrm>
            <a:off x="952500" y="1733550"/>
            <a:ext cx="11099800" cy="6286500"/>
          </a:xfrm>
          <a:prstGeom prst="rect">
            <a:avLst/>
          </a:prstGeom>
        </p:spPr>
        <p:txBody>
          <a:bodyPr/>
          <a:lstStyle/>
          <a:p>
            <a:pPr/>
            <a:r>
              <a:t>Look at experimental evidence</a:t>
            </a:r>
          </a:p>
          <a:p>
            <a:pPr/>
            <a:r>
              <a:t>Run simulations using parameters such as electrostatic forces, elastic properties of DNA</a:t>
            </a:r>
          </a:p>
          <a:p>
            <a:pPr>
              <a:defRPr>
                <a:solidFill>
                  <a:srgbClr val="00FF1E"/>
                </a:solidFill>
              </a:defRPr>
            </a:pPr>
            <a:r>
              <a:t>Look at Crystals</a:t>
            </a:r>
          </a:p>
        </p:txBody>
      </p:sp>
      <p:sp>
        <p:nvSpPr>
          <p:cNvPr id="136" name="How do Nucleosomes pack together?"/>
          <p:cNvSpPr txBox="1"/>
          <p:nvPr/>
        </p:nvSpPr>
        <p:spPr>
          <a:xfrm>
            <a:off x="1273809" y="192535"/>
            <a:ext cx="10711181" cy="2535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80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How do Nucleosomes pack together?</a:t>
            </a:r>
          </a:p>
        </p:txBody>
      </p:sp>
      <p:pic>
        <p:nvPicPr>
          <p:cNvPr id="13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12058" y="5393222"/>
            <a:ext cx="7381478" cy="3454302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http://science.sciencemag.org/content/344/6182/376.full"/>
          <p:cNvSpPr txBox="1"/>
          <p:nvPr/>
        </p:nvSpPr>
        <p:spPr>
          <a:xfrm>
            <a:off x="1970477" y="9048821"/>
            <a:ext cx="8325308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http://science.sciencemag.org/content/344/6182/376.full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rystallography"/>
          <p:cNvSpPr txBox="1"/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Crystallography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rystallograph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Crystallography</a:t>
            </a:r>
          </a:p>
        </p:txBody>
      </p:sp>
      <p:sp>
        <p:nvSpPr>
          <p:cNvPr id="145" name="~ The branch of science concerned with the structure and properties of crystals"/>
          <p:cNvSpPr txBox="1"/>
          <p:nvPr/>
        </p:nvSpPr>
        <p:spPr>
          <a:xfrm>
            <a:off x="129945" y="3541370"/>
            <a:ext cx="12376178" cy="2670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~ The branch of science concerned with the structure and properties of crystals</a:t>
            </a:r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rystallograph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Crystallography</a:t>
            </a:r>
          </a:p>
        </p:txBody>
      </p:sp>
      <p:sp>
        <p:nvSpPr>
          <p:cNvPr id="148" name="~ The branch of science concerned with the structure and properties of crystals…"/>
          <p:cNvSpPr txBox="1"/>
          <p:nvPr/>
        </p:nvSpPr>
        <p:spPr>
          <a:xfrm>
            <a:off x="129945" y="3541370"/>
            <a:ext cx="12376178" cy="2670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~ The branch of science concerned with the structure and properties of crystals</a:t>
            </a:r>
          </a:p>
          <a:p>
            <a:pPr/>
            <a:r>
              <a:t>~ Take a nucleosome, find conditions under which it will crystalize</a:t>
            </a:r>
          </a:p>
          <a:p>
            <a:pPr/>
            <a:r>
              <a:t>~ Describe and analyze the resulting crystal’s structure</a:t>
            </a:r>
          </a:p>
          <a:p>
            <a:pPr/>
          </a:p>
          <a:p>
            <a:pPr/>
          </a:p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rystallograph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Crystallography</a:t>
            </a:r>
          </a:p>
        </p:txBody>
      </p:sp>
      <p:sp>
        <p:nvSpPr>
          <p:cNvPr id="151" name="~ The branch of science concerned with the structure and properties of crystals…"/>
          <p:cNvSpPr txBox="1"/>
          <p:nvPr/>
        </p:nvSpPr>
        <p:spPr>
          <a:xfrm>
            <a:off x="149032" y="2987839"/>
            <a:ext cx="12376178" cy="2670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~ The branch of science concerned with the structure and properties of crystals</a:t>
            </a:r>
          </a:p>
          <a:p>
            <a:pPr/>
            <a:r>
              <a:t>~ Take a nucleosome, find conditions under which it will crystalize</a:t>
            </a:r>
          </a:p>
          <a:p>
            <a:pPr/>
            <a:r>
              <a:t>~ </a:t>
            </a:r>
            <a:r>
              <a:rPr>
                <a:solidFill>
                  <a:srgbClr val="0CFF1B"/>
                </a:solidFill>
              </a:rPr>
              <a:t>Describe</a:t>
            </a:r>
            <a:r>
              <a:t> and analyze the resulting crystal’s structure</a:t>
            </a:r>
          </a:p>
          <a:p>
            <a:pPr/>
          </a:p>
          <a:p>
            <a:pPr/>
          </a:p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rystal Structure"/>
          <p:cNvSpPr txBox="1"/>
          <p:nvPr/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b="0" sz="80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Crystal Structure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