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2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8" r:id="rId6"/>
    <p:sldId id="260" r:id="rId7"/>
    <p:sldId id="265" r:id="rId8"/>
    <p:sldId id="261" r:id="rId9"/>
    <p:sldId id="266" r:id="rId10"/>
    <p:sldId id="267" r:id="rId11"/>
    <p:sldId id="264" r:id="rId12"/>
    <p:sldId id="262" r:id="rId13"/>
    <p:sldId id="263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32" autoAdjust="0"/>
    <p:restoredTop sz="89429" autoAdjust="0"/>
  </p:normalViewPr>
  <p:slideViewPr>
    <p:cSldViewPr>
      <p:cViewPr>
        <p:scale>
          <a:sx n="75" d="100"/>
          <a:sy n="75" d="100"/>
        </p:scale>
        <p:origin x="-269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image" Target="../media/image1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92CCA7-127F-4DEC-B3B6-0A09C37A6164}" type="doc">
      <dgm:prSet loTypeId="urn:microsoft.com/office/officeart/2005/8/layout/bList2" loCatId="list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97CE1AC-1530-464F-93D3-5F269A5F31B2}">
      <dgm:prSet/>
      <dgm:spPr/>
      <dgm:t>
        <a:bodyPr/>
        <a:lstStyle/>
        <a:p>
          <a:pPr rtl="0"/>
          <a:r>
            <a:rPr lang="en-US" dirty="0" smtClean="0"/>
            <a:t>25 splits of the HEK data</a:t>
          </a:r>
          <a:endParaRPr lang="en-US" dirty="0"/>
        </a:p>
      </dgm:t>
    </dgm:pt>
    <dgm:pt modelId="{CA054962-4C88-4C4F-AB27-D07741C44CC1}" type="parTrans" cxnId="{0391A8BB-BC03-4A31-A223-7E31DE0B3548}">
      <dgm:prSet/>
      <dgm:spPr/>
      <dgm:t>
        <a:bodyPr/>
        <a:lstStyle/>
        <a:p>
          <a:endParaRPr lang="en-US"/>
        </a:p>
      </dgm:t>
    </dgm:pt>
    <dgm:pt modelId="{41405FB4-F3A9-45FB-AD22-58BEB53CB600}" type="sibTrans" cxnId="{0391A8BB-BC03-4A31-A223-7E31DE0B3548}">
      <dgm:prSet/>
      <dgm:spPr/>
      <dgm:t>
        <a:bodyPr/>
        <a:lstStyle/>
        <a:p>
          <a:endParaRPr lang="en-US"/>
        </a:p>
      </dgm:t>
    </dgm:pt>
    <dgm:pt modelId="{06485033-6E95-4714-95C8-949E4FA9A874}">
      <dgm:prSet/>
      <dgm:spPr/>
      <dgm:t>
        <a:bodyPr/>
        <a:lstStyle/>
        <a:p>
          <a:pPr rtl="0"/>
          <a:r>
            <a:rPr lang="en-US" dirty="0" smtClean="0"/>
            <a:t>61 total functional strings (efficacy = 1)</a:t>
          </a:r>
          <a:endParaRPr lang="en-US" dirty="0"/>
        </a:p>
      </dgm:t>
    </dgm:pt>
    <dgm:pt modelId="{AAE93D09-B644-4B9C-A5F8-464C6EA837E5}" type="parTrans" cxnId="{028004EA-186C-49BD-B52D-35E0BE00C90E}">
      <dgm:prSet/>
      <dgm:spPr/>
      <dgm:t>
        <a:bodyPr/>
        <a:lstStyle/>
        <a:p>
          <a:endParaRPr lang="en-US"/>
        </a:p>
      </dgm:t>
    </dgm:pt>
    <dgm:pt modelId="{D1F497C8-0162-410E-A8D4-11F8629E50E7}" type="sibTrans" cxnId="{028004EA-186C-49BD-B52D-35E0BE00C90E}">
      <dgm:prSet/>
      <dgm:spPr/>
      <dgm:t>
        <a:bodyPr/>
        <a:lstStyle/>
        <a:p>
          <a:endParaRPr lang="en-US"/>
        </a:p>
      </dgm:t>
    </dgm:pt>
    <dgm:pt modelId="{47B735B6-3D11-4F60-97FF-B162C094ACE1}">
      <dgm:prSet/>
      <dgm:spPr/>
      <dgm:t>
        <a:bodyPr/>
        <a:lstStyle/>
        <a:p>
          <a:pPr rtl="0"/>
          <a:r>
            <a:rPr lang="en-US" dirty="0" smtClean="0"/>
            <a:t>120 total nonfunctional strings (efficacy = 4)</a:t>
          </a:r>
          <a:endParaRPr lang="en-US" dirty="0"/>
        </a:p>
      </dgm:t>
    </dgm:pt>
    <dgm:pt modelId="{9214BCA0-B652-43F0-B3E2-F89306673D03}" type="parTrans" cxnId="{50686C7E-BD90-4783-BB03-1EF0C928431B}">
      <dgm:prSet/>
      <dgm:spPr/>
      <dgm:t>
        <a:bodyPr/>
        <a:lstStyle/>
        <a:p>
          <a:endParaRPr lang="en-US"/>
        </a:p>
      </dgm:t>
    </dgm:pt>
    <dgm:pt modelId="{2241B612-71B2-4639-ADD6-779EDA6B73D2}" type="sibTrans" cxnId="{50686C7E-BD90-4783-BB03-1EF0C928431B}">
      <dgm:prSet/>
      <dgm:spPr/>
      <dgm:t>
        <a:bodyPr/>
        <a:lstStyle/>
        <a:p>
          <a:endParaRPr lang="en-US"/>
        </a:p>
      </dgm:t>
    </dgm:pt>
    <dgm:pt modelId="{699514DD-E66A-4A88-82E5-CDEB9FFFDDF3}">
      <dgm:prSet/>
      <dgm:spPr/>
      <dgm:t>
        <a:bodyPr/>
        <a:lstStyle/>
        <a:p>
          <a:pPr rtl="0"/>
          <a:r>
            <a:rPr lang="en-US" dirty="0" smtClean="0"/>
            <a:t>Average accuracy</a:t>
          </a:r>
          <a:endParaRPr lang="en-US" dirty="0"/>
        </a:p>
      </dgm:t>
    </dgm:pt>
    <dgm:pt modelId="{032DD41D-AC07-4598-8EDE-5F1A2C167795}" type="parTrans" cxnId="{2EFDD86C-C4A2-4BBA-ADBF-C00D3C7142A6}">
      <dgm:prSet/>
      <dgm:spPr/>
      <dgm:t>
        <a:bodyPr/>
        <a:lstStyle/>
        <a:p>
          <a:endParaRPr lang="en-US"/>
        </a:p>
      </dgm:t>
    </dgm:pt>
    <dgm:pt modelId="{0651F955-11B4-441D-A18C-9E969A3F538E}" type="sibTrans" cxnId="{2EFDD86C-C4A2-4BBA-ADBF-C00D3C7142A6}">
      <dgm:prSet/>
      <dgm:spPr/>
      <dgm:t>
        <a:bodyPr/>
        <a:lstStyle/>
        <a:p>
          <a:endParaRPr lang="en-US"/>
        </a:p>
      </dgm:t>
    </dgm:pt>
    <dgm:pt modelId="{681DA607-96BE-4CAD-BDAE-EDE4D6736E8A}">
      <dgm:prSet/>
      <dgm:spPr/>
      <dgm:t>
        <a:bodyPr/>
        <a:lstStyle/>
        <a:p>
          <a:pPr rtl="0"/>
          <a:r>
            <a:rPr lang="en-US" dirty="0" smtClean="0"/>
            <a:t>Functional:  67.6%</a:t>
          </a:r>
          <a:endParaRPr lang="en-US" dirty="0"/>
        </a:p>
      </dgm:t>
    </dgm:pt>
    <dgm:pt modelId="{EC9B3A38-6D03-4CF5-B9B6-5F54738455B6}" type="parTrans" cxnId="{75637C75-7D1C-4FED-8289-6059150C2EB4}">
      <dgm:prSet/>
      <dgm:spPr/>
      <dgm:t>
        <a:bodyPr/>
        <a:lstStyle/>
        <a:p>
          <a:endParaRPr lang="en-US"/>
        </a:p>
      </dgm:t>
    </dgm:pt>
    <dgm:pt modelId="{1C9A618D-0D6E-44AB-B472-587E4EB584DF}" type="sibTrans" cxnId="{75637C75-7D1C-4FED-8289-6059150C2EB4}">
      <dgm:prSet/>
      <dgm:spPr/>
      <dgm:t>
        <a:bodyPr/>
        <a:lstStyle/>
        <a:p>
          <a:endParaRPr lang="en-US"/>
        </a:p>
      </dgm:t>
    </dgm:pt>
    <dgm:pt modelId="{62E24F5B-9713-4B72-9440-AEC516BFDFF2}">
      <dgm:prSet/>
      <dgm:spPr/>
      <dgm:t>
        <a:bodyPr/>
        <a:lstStyle/>
        <a:p>
          <a:pPr rtl="0"/>
          <a:r>
            <a:rPr lang="en-US" dirty="0" smtClean="0"/>
            <a:t>Nonfunctional:  65.0%</a:t>
          </a:r>
          <a:endParaRPr lang="en-US" dirty="0"/>
        </a:p>
      </dgm:t>
    </dgm:pt>
    <dgm:pt modelId="{8FAD8EA7-0945-46DC-80B9-3EDA7BBCA113}" type="parTrans" cxnId="{8B92BE19-631C-40D0-BD6F-F28F049842D3}">
      <dgm:prSet/>
      <dgm:spPr/>
      <dgm:t>
        <a:bodyPr/>
        <a:lstStyle/>
        <a:p>
          <a:endParaRPr lang="en-US"/>
        </a:p>
      </dgm:t>
    </dgm:pt>
    <dgm:pt modelId="{3A59BE15-E3BD-4971-B57E-9CAF432987E1}" type="sibTrans" cxnId="{8B92BE19-631C-40D0-BD6F-F28F049842D3}">
      <dgm:prSet/>
      <dgm:spPr/>
      <dgm:t>
        <a:bodyPr/>
        <a:lstStyle/>
        <a:p>
          <a:endParaRPr lang="en-US"/>
        </a:p>
      </dgm:t>
    </dgm:pt>
    <dgm:pt modelId="{C7761AF0-457C-47ED-B0C0-2A1E063BD521}">
      <dgm:prSet/>
      <dgm:spPr/>
      <dgm:t>
        <a:bodyPr/>
        <a:lstStyle/>
        <a:p>
          <a:pPr rtl="0"/>
          <a:r>
            <a:rPr lang="en-US" dirty="0" smtClean="0"/>
            <a:t>Data splitting</a:t>
          </a:r>
          <a:endParaRPr lang="en-US" dirty="0"/>
        </a:p>
      </dgm:t>
    </dgm:pt>
    <dgm:pt modelId="{B1E7B441-5247-42E7-B3BE-C9311C43BFB1}" type="sibTrans" cxnId="{7DD041F9-D9D5-4A63-A68B-0B9D37A32F0E}">
      <dgm:prSet/>
      <dgm:spPr/>
      <dgm:t>
        <a:bodyPr/>
        <a:lstStyle/>
        <a:p>
          <a:endParaRPr lang="en-US"/>
        </a:p>
      </dgm:t>
    </dgm:pt>
    <dgm:pt modelId="{52D17AEA-F635-4090-B6B1-621CA5ABFDA0}" type="parTrans" cxnId="{7DD041F9-D9D5-4A63-A68B-0B9D37A32F0E}">
      <dgm:prSet/>
      <dgm:spPr/>
      <dgm:t>
        <a:bodyPr/>
        <a:lstStyle/>
        <a:p>
          <a:endParaRPr lang="en-US"/>
        </a:p>
      </dgm:t>
    </dgm:pt>
    <dgm:pt modelId="{44298740-C30C-4134-8984-37B8EBA6C802}">
      <dgm:prSet/>
      <dgm:spPr/>
      <dgm:t>
        <a:bodyPr/>
        <a:lstStyle/>
        <a:p>
          <a:pPr rtl="0"/>
          <a:endParaRPr lang="en-US" dirty="0"/>
        </a:p>
      </dgm:t>
    </dgm:pt>
    <dgm:pt modelId="{C4499223-9743-44F1-8531-90F135E067CC}" type="parTrans" cxnId="{61B02974-B41C-40E0-A318-CFC83316BC3D}">
      <dgm:prSet/>
      <dgm:spPr/>
      <dgm:t>
        <a:bodyPr/>
        <a:lstStyle/>
        <a:p>
          <a:endParaRPr lang="en-US"/>
        </a:p>
      </dgm:t>
    </dgm:pt>
    <dgm:pt modelId="{06FDE051-5AD7-4216-88E4-B6D5DD1A2F84}" type="sibTrans" cxnId="{61B02974-B41C-40E0-A318-CFC83316BC3D}">
      <dgm:prSet/>
      <dgm:spPr/>
      <dgm:t>
        <a:bodyPr/>
        <a:lstStyle/>
        <a:p>
          <a:endParaRPr lang="en-US"/>
        </a:p>
      </dgm:t>
    </dgm:pt>
    <dgm:pt modelId="{1221B1CE-CFF0-4085-8498-45BD3DC88F6B}">
      <dgm:prSet/>
      <dgm:spPr/>
      <dgm:t>
        <a:bodyPr/>
        <a:lstStyle/>
        <a:p>
          <a:pPr rtl="0"/>
          <a:r>
            <a:rPr lang="en-US" dirty="0" err="1" smtClean="0"/>
            <a:t>Matlab</a:t>
          </a:r>
          <a:r>
            <a:rPr lang="en-US" dirty="0" smtClean="0"/>
            <a:t> algorithm to randomly split data into training and test sets</a:t>
          </a:r>
          <a:endParaRPr lang="en-US" dirty="0"/>
        </a:p>
      </dgm:t>
    </dgm:pt>
    <dgm:pt modelId="{7688C666-20A2-4D76-8844-5A3DDC6C3480}" type="parTrans" cxnId="{C9470BEB-42F5-46EF-AA45-24FC2066E2B7}">
      <dgm:prSet/>
      <dgm:spPr/>
      <dgm:t>
        <a:bodyPr/>
        <a:lstStyle/>
        <a:p>
          <a:endParaRPr lang="en-US"/>
        </a:p>
      </dgm:t>
    </dgm:pt>
    <dgm:pt modelId="{49E619AC-7C46-4D75-94CB-4D83268C9C8A}" type="sibTrans" cxnId="{C9470BEB-42F5-46EF-AA45-24FC2066E2B7}">
      <dgm:prSet/>
      <dgm:spPr/>
      <dgm:t>
        <a:bodyPr/>
        <a:lstStyle/>
        <a:p>
          <a:endParaRPr lang="en-US"/>
        </a:p>
      </dgm:t>
    </dgm:pt>
    <dgm:pt modelId="{59A26479-1530-4D6F-8776-268E388FEC1D}">
      <dgm:prSet/>
      <dgm:spPr/>
      <dgm:t>
        <a:bodyPr/>
        <a:lstStyle/>
        <a:p>
          <a:pPr rtl="0"/>
          <a:r>
            <a:rPr lang="en-US" dirty="0" smtClean="0"/>
            <a:t>30 functional training</a:t>
          </a:r>
          <a:endParaRPr lang="en-US" dirty="0"/>
        </a:p>
      </dgm:t>
    </dgm:pt>
    <dgm:pt modelId="{C64E755F-B6C1-4C0D-8413-262B123FFFD5}" type="parTrans" cxnId="{C20AE3BF-7AB2-42E0-9B4A-12277088EE96}">
      <dgm:prSet/>
      <dgm:spPr/>
      <dgm:t>
        <a:bodyPr/>
        <a:lstStyle/>
        <a:p>
          <a:endParaRPr lang="en-US"/>
        </a:p>
      </dgm:t>
    </dgm:pt>
    <dgm:pt modelId="{97D39749-AAFD-4598-9A50-9761A94EE585}" type="sibTrans" cxnId="{C20AE3BF-7AB2-42E0-9B4A-12277088EE96}">
      <dgm:prSet/>
      <dgm:spPr/>
      <dgm:t>
        <a:bodyPr/>
        <a:lstStyle/>
        <a:p>
          <a:endParaRPr lang="en-US"/>
        </a:p>
      </dgm:t>
    </dgm:pt>
    <dgm:pt modelId="{E87A007E-EB2D-46EB-9A1D-1620C67955B2}">
      <dgm:prSet/>
      <dgm:spPr/>
      <dgm:t>
        <a:bodyPr/>
        <a:lstStyle/>
        <a:p>
          <a:pPr rtl="0"/>
          <a:r>
            <a:rPr lang="en-US" dirty="0" smtClean="0"/>
            <a:t>60 nonfunctional training</a:t>
          </a:r>
          <a:endParaRPr lang="en-US" dirty="0"/>
        </a:p>
      </dgm:t>
    </dgm:pt>
    <dgm:pt modelId="{16E73D28-61E5-42CD-9BE5-64D002A35E44}" type="parTrans" cxnId="{AB2601A1-3C5D-400F-A859-C5E00DFD28A4}">
      <dgm:prSet/>
      <dgm:spPr/>
      <dgm:t>
        <a:bodyPr/>
        <a:lstStyle/>
        <a:p>
          <a:endParaRPr lang="en-US"/>
        </a:p>
      </dgm:t>
    </dgm:pt>
    <dgm:pt modelId="{545FC965-46A9-4F5A-B895-4539DD8DF17B}" type="sibTrans" cxnId="{AB2601A1-3C5D-400F-A859-C5E00DFD28A4}">
      <dgm:prSet/>
      <dgm:spPr/>
      <dgm:t>
        <a:bodyPr/>
        <a:lstStyle/>
        <a:p>
          <a:endParaRPr lang="en-US"/>
        </a:p>
      </dgm:t>
    </dgm:pt>
    <dgm:pt modelId="{D826D59C-9BBA-4839-AC94-F832E2B95210}" type="pres">
      <dgm:prSet presAssocID="{2392CCA7-127F-4DEC-B3B6-0A09C37A6164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F9DE645-E3A0-431A-809E-03C734D854A0}" type="pres">
      <dgm:prSet presAssocID="{297CE1AC-1530-464F-93D3-5F269A5F31B2}" presName="compNode" presStyleCnt="0"/>
      <dgm:spPr/>
    </dgm:pt>
    <dgm:pt modelId="{16FE4D81-DBE8-40B0-B6A0-B15FC17711CC}" type="pres">
      <dgm:prSet presAssocID="{297CE1AC-1530-464F-93D3-5F269A5F31B2}" presName="childRec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1673D8-CDE0-4467-8EFD-71A7009C38DA}" type="pres">
      <dgm:prSet presAssocID="{297CE1AC-1530-464F-93D3-5F269A5F31B2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4C2210-4755-459E-9515-B3568669317E}" type="pres">
      <dgm:prSet presAssocID="{297CE1AC-1530-464F-93D3-5F269A5F31B2}" presName="parentRect" presStyleLbl="alignNode1" presStyleIdx="0" presStyleCnt="3"/>
      <dgm:spPr/>
      <dgm:t>
        <a:bodyPr/>
        <a:lstStyle/>
        <a:p>
          <a:endParaRPr lang="en-US"/>
        </a:p>
      </dgm:t>
    </dgm:pt>
    <dgm:pt modelId="{593E4EB4-850E-44A5-A878-BDCE0045699A}" type="pres">
      <dgm:prSet presAssocID="{297CE1AC-1530-464F-93D3-5F269A5F31B2}" presName="adorn" presStyleLbl="fgAccFollowNod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3BE45EE-FA0B-4D98-9ACF-888CDE136DE1}" type="pres">
      <dgm:prSet presAssocID="{41405FB4-F3A9-45FB-AD22-58BEB53CB600}" presName="sibTrans" presStyleLbl="sibTrans2D1" presStyleIdx="0" presStyleCnt="0"/>
      <dgm:spPr/>
      <dgm:t>
        <a:bodyPr/>
        <a:lstStyle/>
        <a:p>
          <a:endParaRPr lang="en-US"/>
        </a:p>
      </dgm:t>
    </dgm:pt>
    <dgm:pt modelId="{4DDBB182-7A1E-4F99-BF80-E6AAD0D79199}" type="pres">
      <dgm:prSet presAssocID="{C7761AF0-457C-47ED-B0C0-2A1E063BD521}" presName="compNode" presStyleCnt="0"/>
      <dgm:spPr/>
    </dgm:pt>
    <dgm:pt modelId="{27D6F5E6-2B12-4095-B2CA-2191807D668F}" type="pres">
      <dgm:prSet presAssocID="{C7761AF0-457C-47ED-B0C0-2A1E063BD521}" presName="childRect" presStyleLbl="bgAcc1" presStyleIdx="1" presStyleCnt="3" custScaleY="1528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E4F59F-4588-4DA6-949C-5657FAA801C1}" type="pres">
      <dgm:prSet presAssocID="{C7761AF0-457C-47ED-B0C0-2A1E063BD521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B2C4D4-DA84-4D19-8584-0E506D6376E7}" type="pres">
      <dgm:prSet presAssocID="{C7761AF0-457C-47ED-B0C0-2A1E063BD521}" presName="parentRect" presStyleLbl="alignNode1" presStyleIdx="1" presStyleCnt="3" custLinFactNeighborY="57085"/>
      <dgm:spPr/>
      <dgm:t>
        <a:bodyPr/>
        <a:lstStyle/>
        <a:p>
          <a:endParaRPr lang="en-US"/>
        </a:p>
      </dgm:t>
    </dgm:pt>
    <dgm:pt modelId="{C6427938-01D0-4580-B354-CB15B3D14836}" type="pres">
      <dgm:prSet presAssocID="{C7761AF0-457C-47ED-B0C0-2A1E063BD521}" presName="adorn" presStyleLbl="fgAccFollowNode1" presStyleIdx="1" presStyleCnt="3" custLinFactNeighborY="4993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E4CC32D-4ADF-4D6A-BE14-0236D4B30EAE}" type="pres">
      <dgm:prSet presAssocID="{B1E7B441-5247-42E7-B3BE-C9311C43BFB1}" presName="sibTrans" presStyleLbl="sibTrans2D1" presStyleIdx="0" presStyleCnt="0"/>
      <dgm:spPr/>
      <dgm:t>
        <a:bodyPr/>
        <a:lstStyle/>
        <a:p>
          <a:endParaRPr lang="en-US"/>
        </a:p>
      </dgm:t>
    </dgm:pt>
    <dgm:pt modelId="{1E3B0F48-1BA7-4310-A446-68FF864EABEC}" type="pres">
      <dgm:prSet presAssocID="{699514DD-E66A-4A88-82E5-CDEB9FFFDDF3}" presName="compNode" presStyleCnt="0"/>
      <dgm:spPr/>
    </dgm:pt>
    <dgm:pt modelId="{03B58EA2-7811-44CF-BA8B-93A339E6F2FC}" type="pres">
      <dgm:prSet presAssocID="{699514DD-E66A-4A88-82E5-CDEB9FFFDDF3}" presName="childRect" presStyleLbl="bgAcc1" presStyleIdx="2" presStyleCnt="3" custScaleY="51722" custLinFactNeighborY="2302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8B8D8D-B24D-42A4-9662-616D9C6DE723}" type="pres">
      <dgm:prSet presAssocID="{699514DD-E66A-4A88-82E5-CDEB9FFFDDF3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B8828E-3CE7-497E-B36F-98814B8AA781}" type="pres">
      <dgm:prSet presAssocID="{699514DD-E66A-4A88-82E5-CDEB9FFFDDF3}" presName="parentRect" presStyleLbl="alignNode1" presStyleIdx="2" presStyleCnt="3"/>
      <dgm:spPr/>
      <dgm:t>
        <a:bodyPr/>
        <a:lstStyle/>
        <a:p>
          <a:endParaRPr lang="en-US"/>
        </a:p>
      </dgm:t>
    </dgm:pt>
    <dgm:pt modelId="{922E606F-37B0-46B3-93EA-F1C85925CD57}" type="pres">
      <dgm:prSet presAssocID="{699514DD-E66A-4A88-82E5-CDEB9FFFDDF3}" presName="adorn" presStyleLbl="fgAccFollowNod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C9470BEB-42F5-46EF-AA45-24FC2066E2B7}" srcId="{C7761AF0-457C-47ED-B0C0-2A1E063BD521}" destId="{1221B1CE-CFF0-4085-8498-45BD3DC88F6B}" srcOrd="0" destOrd="0" parTransId="{7688C666-20A2-4D76-8844-5A3DDC6C3480}" sibTransId="{49E619AC-7C46-4D75-94CB-4D83268C9C8A}"/>
    <dgm:cxn modelId="{542307D4-DCC0-4711-9ACB-5EAD08972920}" type="presOf" srcId="{699514DD-E66A-4A88-82E5-CDEB9FFFDDF3}" destId="{BE8B8D8D-B24D-42A4-9662-616D9C6DE723}" srcOrd="0" destOrd="0" presId="urn:microsoft.com/office/officeart/2005/8/layout/bList2"/>
    <dgm:cxn modelId="{7DD041F9-D9D5-4A63-A68B-0B9D37A32F0E}" srcId="{2392CCA7-127F-4DEC-B3B6-0A09C37A6164}" destId="{C7761AF0-457C-47ED-B0C0-2A1E063BD521}" srcOrd="1" destOrd="0" parTransId="{52D17AEA-F635-4090-B6B1-621CA5ABFDA0}" sibTransId="{B1E7B441-5247-42E7-B3BE-C9311C43BFB1}"/>
    <dgm:cxn modelId="{1882BFA7-096C-4083-A2B8-9AD5FD0310DE}" type="presOf" srcId="{47B735B6-3D11-4F60-97FF-B162C094ACE1}" destId="{16FE4D81-DBE8-40B0-B6A0-B15FC17711CC}" srcOrd="0" destOrd="2" presId="urn:microsoft.com/office/officeart/2005/8/layout/bList2"/>
    <dgm:cxn modelId="{C20AE3BF-7AB2-42E0-9B4A-12277088EE96}" srcId="{1221B1CE-CFF0-4085-8498-45BD3DC88F6B}" destId="{59A26479-1530-4D6F-8776-268E388FEC1D}" srcOrd="0" destOrd="0" parTransId="{C64E755F-B6C1-4C0D-8413-262B123FFFD5}" sibTransId="{97D39749-AAFD-4598-9A50-9761A94EE585}"/>
    <dgm:cxn modelId="{674E80E4-F1D3-4CE8-BB23-E4022BAD3B14}" type="presOf" srcId="{59A26479-1530-4D6F-8776-268E388FEC1D}" destId="{27D6F5E6-2B12-4095-B2CA-2191807D668F}" srcOrd="0" destOrd="1" presId="urn:microsoft.com/office/officeart/2005/8/layout/bList2"/>
    <dgm:cxn modelId="{75637C75-7D1C-4FED-8289-6059150C2EB4}" srcId="{699514DD-E66A-4A88-82E5-CDEB9FFFDDF3}" destId="{681DA607-96BE-4CAD-BDAE-EDE4D6736E8A}" srcOrd="0" destOrd="0" parTransId="{EC9B3A38-6D03-4CF5-B9B6-5F54738455B6}" sibTransId="{1C9A618D-0D6E-44AB-B472-587E4EB584DF}"/>
    <dgm:cxn modelId="{3BAFE993-C681-4C15-A60D-B5F64BCA6FA1}" type="presOf" srcId="{C7761AF0-457C-47ED-B0C0-2A1E063BD521}" destId="{74B2C4D4-DA84-4D19-8584-0E506D6376E7}" srcOrd="1" destOrd="0" presId="urn:microsoft.com/office/officeart/2005/8/layout/bList2"/>
    <dgm:cxn modelId="{8B92BE19-631C-40D0-BD6F-F28F049842D3}" srcId="{699514DD-E66A-4A88-82E5-CDEB9FFFDDF3}" destId="{62E24F5B-9713-4B72-9440-AEC516BFDFF2}" srcOrd="1" destOrd="0" parTransId="{8FAD8EA7-0945-46DC-80B9-3EDA7BBCA113}" sibTransId="{3A59BE15-E3BD-4971-B57E-9CAF432987E1}"/>
    <dgm:cxn modelId="{50686C7E-BD90-4783-BB03-1EF0C928431B}" srcId="{297CE1AC-1530-464F-93D3-5F269A5F31B2}" destId="{47B735B6-3D11-4F60-97FF-B162C094ACE1}" srcOrd="2" destOrd="0" parTransId="{9214BCA0-B652-43F0-B3E2-F89306673D03}" sibTransId="{2241B612-71B2-4639-ADD6-779EDA6B73D2}"/>
    <dgm:cxn modelId="{2EFDD86C-C4A2-4BBA-ADBF-C00D3C7142A6}" srcId="{2392CCA7-127F-4DEC-B3B6-0A09C37A6164}" destId="{699514DD-E66A-4A88-82E5-CDEB9FFFDDF3}" srcOrd="2" destOrd="0" parTransId="{032DD41D-AC07-4598-8EDE-5F1A2C167795}" sibTransId="{0651F955-11B4-441D-A18C-9E969A3F538E}"/>
    <dgm:cxn modelId="{0391A8BB-BC03-4A31-A223-7E31DE0B3548}" srcId="{2392CCA7-127F-4DEC-B3B6-0A09C37A6164}" destId="{297CE1AC-1530-464F-93D3-5F269A5F31B2}" srcOrd="0" destOrd="0" parTransId="{CA054962-4C88-4C4F-AB27-D07741C44CC1}" sibTransId="{41405FB4-F3A9-45FB-AD22-58BEB53CB600}"/>
    <dgm:cxn modelId="{F4A9A732-5A90-4EC6-9DE1-DE3F5526F545}" type="presOf" srcId="{44298740-C30C-4134-8984-37B8EBA6C802}" destId="{16FE4D81-DBE8-40B0-B6A0-B15FC17711CC}" srcOrd="0" destOrd="1" presId="urn:microsoft.com/office/officeart/2005/8/layout/bList2"/>
    <dgm:cxn modelId="{2AC635AB-B2BC-45F1-9AC4-379C7108241B}" type="presOf" srcId="{297CE1AC-1530-464F-93D3-5F269A5F31B2}" destId="{734C2210-4755-459E-9515-B3568669317E}" srcOrd="1" destOrd="0" presId="urn:microsoft.com/office/officeart/2005/8/layout/bList2"/>
    <dgm:cxn modelId="{D71CEDDF-A7FD-4870-92C1-2EC0BF2C6B3B}" type="presOf" srcId="{681DA607-96BE-4CAD-BDAE-EDE4D6736E8A}" destId="{03B58EA2-7811-44CF-BA8B-93A339E6F2FC}" srcOrd="0" destOrd="0" presId="urn:microsoft.com/office/officeart/2005/8/layout/bList2"/>
    <dgm:cxn modelId="{5E764CB8-4DA3-4CA4-8859-0EE975913255}" type="presOf" srcId="{E87A007E-EB2D-46EB-9A1D-1620C67955B2}" destId="{27D6F5E6-2B12-4095-B2CA-2191807D668F}" srcOrd="0" destOrd="2" presId="urn:microsoft.com/office/officeart/2005/8/layout/bList2"/>
    <dgm:cxn modelId="{F41587FE-85F2-47A0-BD1D-7C8B4AC9188B}" type="presOf" srcId="{C7761AF0-457C-47ED-B0C0-2A1E063BD521}" destId="{F4E4F59F-4588-4DA6-949C-5657FAA801C1}" srcOrd="0" destOrd="0" presId="urn:microsoft.com/office/officeart/2005/8/layout/bList2"/>
    <dgm:cxn modelId="{2DA69691-C30B-4D04-8514-08BEB0357DDF}" type="presOf" srcId="{2392CCA7-127F-4DEC-B3B6-0A09C37A6164}" destId="{D826D59C-9BBA-4839-AC94-F832E2B95210}" srcOrd="0" destOrd="0" presId="urn:microsoft.com/office/officeart/2005/8/layout/bList2"/>
    <dgm:cxn modelId="{AB2601A1-3C5D-400F-A859-C5E00DFD28A4}" srcId="{1221B1CE-CFF0-4085-8498-45BD3DC88F6B}" destId="{E87A007E-EB2D-46EB-9A1D-1620C67955B2}" srcOrd="1" destOrd="0" parTransId="{16E73D28-61E5-42CD-9BE5-64D002A35E44}" sibTransId="{545FC965-46A9-4F5A-B895-4539DD8DF17B}"/>
    <dgm:cxn modelId="{028004EA-186C-49BD-B52D-35E0BE00C90E}" srcId="{297CE1AC-1530-464F-93D3-5F269A5F31B2}" destId="{06485033-6E95-4714-95C8-949E4FA9A874}" srcOrd="0" destOrd="0" parTransId="{AAE93D09-B644-4B9C-A5F8-464C6EA837E5}" sibTransId="{D1F497C8-0162-410E-A8D4-11F8629E50E7}"/>
    <dgm:cxn modelId="{B5BC1DB8-D4A3-4035-ABB9-FAA0DAAFF14C}" type="presOf" srcId="{06485033-6E95-4714-95C8-949E4FA9A874}" destId="{16FE4D81-DBE8-40B0-B6A0-B15FC17711CC}" srcOrd="0" destOrd="0" presId="urn:microsoft.com/office/officeart/2005/8/layout/bList2"/>
    <dgm:cxn modelId="{78F88F0A-3919-4D36-BB92-17FE13902E2A}" type="presOf" srcId="{1221B1CE-CFF0-4085-8498-45BD3DC88F6B}" destId="{27D6F5E6-2B12-4095-B2CA-2191807D668F}" srcOrd="0" destOrd="0" presId="urn:microsoft.com/office/officeart/2005/8/layout/bList2"/>
    <dgm:cxn modelId="{2C5549E4-79C7-4F93-9865-EF6FC1AD56B4}" type="presOf" srcId="{699514DD-E66A-4A88-82E5-CDEB9FFFDDF3}" destId="{3CB8828E-3CE7-497E-B36F-98814B8AA781}" srcOrd="1" destOrd="0" presId="urn:microsoft.com/office/officeart/2005/8/layout/bList2"/>
    <dgm:cxn modelId="{768C9AC4-E1D3-407E-80E4-880512E761C5}" type="presOf" srcId="{B1E7B441-5247-42E7-B3BE-C9311C43BFB1}" destId="{4E4CC32D-4ADF-4D6A-BE14-0236D4B30EAE}" srcOrd="0" destOrd="0" presId="urn:microsoft.com/office/officeart/2005/8/layout/bList2"/>
    <dgm:cxn modelId="{7C26F624-FCF8-4BD4-B45E-FA55E3A7FB1B}" type="presOf" srcId="{297CE1AC-1530-464F-93D3-5F269A5F31B2}" destId="{5D1673D8-CDE0-4467-8EFD-71A7009C38DA}" srcOrd="0" destOrd="0" presId="urn:microsoft.com/office/officeart/2005/8/layout/bList2"/>
    <dgm:cxn modelId="{E65C3294-9266-4CF5-A29C-DFA8DAE17E7D}" type="presOf" srcId="{62E24F5B-9713-4B72-9440-AEC516BFDFF2}" destId="{03B58EA2-7811-44CF-BA8B-93A339E6F2FC}" srcOrd="0" destOrd="1" presId="urn:microsoft.com/office/officeart/2005/8/layout/bList2"/>
    <dgm:cxn modelId="{E48B28D5-8602-4D4D-9B45-8F7F41933305}" type="presOf" srcId="{41405FB4-F3A9-45FB-AD22-58BEB53CB600}" destId="{13BE45EE-FA0B-4D98-9ACF-888CDE136DE1}" srcOrd="0" destOrd="0" presId="urn:microsoft.com/office/officeart/2005/8/layout/bList2"/>
    <dgm:cxn modelId="{61B02974-B41C-40E0-A318-CFC83316BC3D}" srcId="{297CE1AC-1530-464F-93D3-5F269A5F31B2}" destId="{44298740-C30C-4134-8984-37B8EBA6C802}" srcOrd="1" destOrd="0" parTransId="{C4499223-9743-44F1-8531-90F135E067CC}" sibTransId="{06FDE051-5AD7-4216-88E4-B6D5DD1A2F84}"/>
    <dgm:cxn modelId="{91FB0220-5896-4A97-A769-76B97FB51692}" type="presParOf" srcId="{D826D59C-9BBA-4839-AC94-F832E2B95210}" destId="{AF9DE645-E3A0-431A-809E-03C734D854A0}" srcOrd="0" destOrd="0" presId="urn:microsoft.com/office/officeart/2005/8/layout/bList2"/>
    <dgm:cxn modelId="{37811A2B-E469-4689-B5C6-119E19E7A99C}" type="presParOf" srcId="{AF9DE645-E3A0-431A-809E-03C734D854A0}" destId="{16FE4D81-DBE8-40B0-B6A0-B15FC17711CC}" srcOrd="0" destOrd="0" presId="urn:microsoft.com/office/officeart/2005/8/layout/bList2"/>
    <dgm:cxn modelId="{FC4D67D1-176B-489E-99BB-24B2060FEA93}" type="presParOf" srcId="{AF9DE645-E3A0-431A-809E-03C734D854A0}" destId="{5D1673D8-CDE0-4467-8EFD-71A7009C38DA}" srcOrd="1" destOrd="0" presId="urn:microsoft.com/office/officeart/2005/8/layout/bList2"/>
    <dgm:cxn modelId="{E92775AD-AD6E-4786-A313-CAFD0FBDE0C6}" type="presParOf" srcId="{AF9DE645-E3A0-431A-809E-03C734D854A0}" destId="{734C2210-4755-459E-9515-B3568669317E}" srcOrd="2" destOrd="0" presId="urn:microsoft.com/office/officeart/2005/8/layout/bList2"/>
    <dgm:cxn modelId="{0EC93806-04EA-4191-9B4E-0C251618EC66}" type="presParOf" srcId="{AF9DE645-E3A0-431A-809E-03C734D854A0}" destId="{593E4EB4-850E-44A5-A878-BDCE0045699A}" srcOrd="3" destOrd="0" presId="urn:microsoft.com/office/officeart/2005/8/layout/bList2"/>
    <dgm:cxn modelId="{FDD8AA0F-8924-425D-B8F5-81B179D9408D}" type="presParOf" srcId="{D826D59C-9BBA-4839-AC94-F832E2B95210}" destId="{13BE45EE-FA0B-4D98-9ACF-888CDE136DE1}" srcOrd="1" destOrd="0" presId="urn:microsoft.com/office/officeart/2005/8/layout/bList2"/>
    <dgm:cxn modelId="{F91CA824-A7D8-422D-8C0C-FF85E3316A26}" type="presParOf" srcId="{D826D59C-9BBA-4839-AC94-F832E2B95210}" destId="{4DDBB182-7A1E-4F99-BF80-E6AAD0D79199}" srcOrd="2" destOrd="0" presId="urn:microsoft.com/office/officeart/2005/8/layout/bList2"/>
    <dgm:cxn modelId="{81E73770-B3FB-43CA-9D1D-039812EB248A}" type="presParOf" srcId="{4DDBB182-7A1E-4F99-BF80-E6AAD0D79199}" destId="{27D6F5E6-2B12-4095-B2CA-2191807D668F}" srcOrd="0" destOrd="0" presId="urn:microsoft.com/office/officeart/2005/8/layout/bList2"/>
    <dgm:cxn modelId="{43BE3341-FF9C-4139-9211-5302F5B2DC1D}" type="presParOf" srcId="{4DDBB182-7A1E-4F99-BF80-E6AAD0D79199}" destId="{F4E4F59F-4588-4DA6-949C-5657FAA801C1}" srcOrd="1" destOrd="0" presId="urn:microsoft.com/office/officeart/2005/8/layout/bList2"/>
    <dgm:cxn modelId="{07371F68-EBC1-4248-9A7C-520CE2DAB152}" type="presParOf" srcId="{4DDBB182-7A1E-4F99-BF80-E6AAD0D79199}" destId="{74B2C4D4-DA84-4D19-8584-0E506D6376E7}" srcOrd="2" destOrd="0" presId="urn:microsoft.com/office/officeart/2005/8/layout/bList2"/>
    <dgm:cxn modelId="{65F2F2F6-CC3C-4D2E-9335-46417E8F7178}" type="presParOf" srcId="{4DDBB182-7A1E-4F99-BF80-E6AAD0D79199}" destId="{C6427938-01D0-4580-B354-CB15B3D14836}" srcOrd="3" destOrd="0" presId="urn:microsoft.com/office/officeart/2005/8/layout/bList2"/>
    <dgm:cxn modelId="{CF4E3133-5225-4CDC-8AC6-734D954D9F36}" type="presParOf" srcId="{D826D59C-9BBA-4839-AC94-F832E2B95210}" destId="{4E4CC32D-4ADF-4D6A-BE14-0236D4B30EAE}" srcOrd="3" destOrd="0" presId="urn:microsoft.com/office/officeart/2005/8/layout/bList2"/>
    <dgm:cxn modelId="{DAFF9406-D68E-456A-9A71-8F68D38C77BD}" type="presParOf" srcId="{D826D59C-9BBA-4839-AC94-F832E2B95210}" destId="{1E3B0F48-1BA7-4310-A446-68FF864EABEC}" srcOrd="4" destOrd="0" presId="urn:microsoft.com/office/officeart/2005/8/layout/bList2"/>
    <dgm:cxn modelId="{1A0F0382-2A50-430D-9DD4-B7CBA53E5828}" type="presParOf" srcId="{1E3B0F48-1BA7-4310-A446-68FF864EABEC}" destId="{03B58EA2-7811-44CF-BA8B-93A339E6F2FC}" srcOrd="0" destOrd="0" presId="urn:microsoft.com/office/officeart/2005/8/layout/bList2"/>
    <dgm:cxn modelId="{E03EE825-9ACE-492D-AFB3-2A2F8BBA4A69}" type="presParOf" srcId="{1E3B0F48-1BA7-4310-A446-68FF864EABEC}" destId="{BE8B8D8D-B24D-42A4-9662-616D9C6DE723}" srcOrd="1" destOrd="0" presId="urn:microsoft.com/office/officeart/2005/8/layout/bList2"/>
    <dgm:cxn modelId="{3A9B4E48-679B-4CD0-8660-0F4CCDC94666}" type="presParOf" srcId="{1E3B0F48-1BA7-4310-A446-68FF864EABEC}" destId="{3CB8828E-3CE7-497E-B36F-98814B8AA781}" srcOrd="2" destOrd="0" presId="urn:microsoft.com/office/officeart/2005/8/layout/bList2"/>
    <dgm:cxn modelId="{4C314DC5-93CF-4B82-894A-859FEBD9D286}" type="presParOf" srcId="{1E3B0F48-1BA7-4310-A446-68FF864EABEC}" destId="{922E606F-37B0-46B3-93EA-F1C85925CD57}" srcOrd="3" destOrd="0" presId="urn:microsoft.com/office/officeart/2005/8/layout/b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D0B3C84-EDD3-406F-9E20-D46323C394E7}" type="datetimeFigureOut">
              <a:rPr lang="en-US"/>
              <a:pPr>
                <a:defRPr/>
              </a:pPr>
              <a:t>7/19/2007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89AFF0E-4EB0-4CA9-BE72-DFD98D3041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AA3988-F7A8-4DAA-9799-5E028DF81147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070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275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0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4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685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9FE1C0-B389-49F3-8793-68A393B59368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http://www.tidewaterbusinessservice.com/Smiley%20confused.jpg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smtClean="0"/>
              <a:t>Confused smiley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US" smtClean="0"/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B819BE-6261-4774-8552-8DFFDF37C86E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B653F-CF2E-4D7A-AEC9-2EF9BFECA35F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865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Straight Connector 6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5791200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C9D1C3-6385-40AD-8BC4-3634427C0880}" type="datetimeFigureOut">
              <a:rPr lang="en-US"/>
              <a:pPr>
                <a:defRPr/>
              </a:pPr>
              <a:t>7/19/2007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64D48B3-CEE9-4108-81C6-2A4FB259CA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Straight Connector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5791200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640C1-8C1A-4893-9923-6F1107F378C1}" type="datetimeFigureOut">
              <a:rPr lang="en-US"/>
              <a:pPr>
                <a:defRPr/>
              </a:pPr>
              <a:t>7/19/2007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9632C7-516C-44B9-95EA-2CB2FAD153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Oval 9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0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04800" y="6410325"/>
            <a:ext cx="3581400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1"/>
          </p:nvPr>
        </p:nvSpPr>
        <p:spPr>
          <a:xfrm>
            <a:off x="5791200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6F87D-0C40-45FE-A115-1A42B55A7402}" type="datetimeFigureOut">
              <a:rPr lang="en-US"/>
              <a:pPr>
                <a:defRPr/>
              </a:pPr>
              <a:t>7/19/2007</a:t>
            </a:fld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5E429C1-8123-4C69-BC55-DFF95887C6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Straight Connector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Oval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Straight Connector 7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38EB64-E6C0-494B-A310-EFD2F52C5515}" type="datetimeFigureOut">
              <a:rPr lang="en-US"/>
              <a:pPr>
                <a:defRPr/>
              </a:pPr>
              <a:t>7/19/2007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43400" y="10398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B2441-3FCB-40CA-A4C8-95EE354B64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Rectangle 10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Straight Connector 14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6" name="Oval 24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Oval 2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Date Placeholder 6"/>
          <p:cNvSpPr>
            <a:spLocks noGrp="1"/>
          </p:cNvSpPr>
          <p:nvPr>
            <p:ph type="dt" sz="half" idx="10"/>
          </p:nvPr>
        </p:nvSpPr>
        <p:spPr>
          <a:xfrm>
            <a:off x="5791200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FF2FF-A0D9-447A-9B0B-49DB693154B0}" type="datetimeFigureOut">
              <a:rPr lang="en-US"/>
              <a:pPr>
                <a:defRPr/>
              </a:pPr>
              <a:t>7/19/2007</a:t>
            </a:fld>
            <a:endParaRPr lang="en-US"/>
          </a:p>
        </p:txBody>
      </p:sp>
      <p:sp>
        <p:nvSpPr>
          <p:cNvPr id="1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32F8544-5D76-4621-AB09-EBA8E8C5F6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9" name="Straight Connector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Oval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Date Placeholder 2"/>
          <p:cNvSpPr>
            <a:spLocks noGrp="1"/>
          </p:cNvSpPr>
          <p:nvPr>
            <p:ph type="dt" sz="half" idx="10"/>
          </p:nvPr>
        </p:nvSpPr>
        <p:spPr>
          <a:xfrm>
            <a:off x="5791200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E0DA9-DC2C-4A3F-B672-D89DF6DF9478}" type="datetimeFigureOut">
              <a:rPr lang="en-US"/>
              <a:pPr>
                <a:defRPr/>
              </a:pPr>
              <a:t>7/19/2007</a:t>
            </a:fld>
            <a:endParaRPr lang="en-US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130C4-C3E8-473D-B81F-0EAF69F4C6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>
          <a:xfrm>
            <a:off x="5791200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DAEC65-888F-49EE-9634-3880B20B3B64}" type="datetimeFigureOut">
              <a:rPr lang="en-US"/>
              <a:pPr>
                <a:defRPr/>
              </a:pPr>
              <a:t>7/19/2007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ECCACDD-AF11-44EF-8669-6E96E7EDE4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2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ED369-C7EC-4F95-B343-31D6127853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1C367-8F43-49F9-8CFB-B9D01111DF22}" type="datetimeFigureOut">
              <a:rPr lang="en-US"/>
              <a:pPr>
                <a:defRPr/>
              </a:pPr>
              <a:t>7/19/2007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3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371600" y="312738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accent3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33A3E12-5832-46CE-B2F6-5CC449440A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4" name="Date Placeholder 4"/>
          <p:cNvSpPr>
            <a:spLocks noGrp="1"/>
          </p:cNvSpPr>
          <p:nvPr>
            <p:ph type="dt" sz="half" idx="2"/>
          </p:nvPr>
        </p:nvSpPr>
        <p:spPr>
          <a:xfrm>
            <a:off x="5788025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34753CA-F056-4C3C-AFA9-4E6D7670D1BB}" type="datetimeFigureOut">
              <a:rPr lang="en-US"/>
              <a:pPr>
                <a:defRPr/>
              </a:pPr>
              <a:t>7/19/2007</a:t>
            </a:fld>
            <a:endParaRPr lang="en-US"/>
          </a:p>
        </p:txBody>
      </p:sp>
      <p:sp>
        <p:nvSpPr>
          <p:cNvPr id="35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01625" y="6410325"/>
            <a:ext cx="3584575" cy="366713"/>
          </a:xfrm>
          <a:prstGeom prst="rect">
            <a:avLst/>
          </a:prstGeom>
        </p:spPr>
        <p:txBody>
          <a:bodyPr vert="horz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CF5716"/>
          </a:solidFill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CF5716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CF5716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CF5716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CF5716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CF5716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CF5716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CF5716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CF5716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Arial" charset="0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39639D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Arial" charset="0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474B78"/>
        </a:buClr>
        <a:buChar char="•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notesSlide" Target="../notesSlides/notesSlide8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cap="none" smtClean="0">
                <a:latin typeface="Georgia" pitchFamily="18" charset="0"/>
              </a:rPr>
              <a:t>Liyang Diao, Wake Forest University</a:t>
            </a:r>
          </a:p>
          <a:p>
            <a:pPr eaLnBrk="1" hangingPunct="1">
              <a:defRPr/>
            </a:pPr>
            <a:r>
              <a:rPr lang="en-US" cap="none" smtClean="0">
                <a:latin typeface="Georgia" pitchFamily="18" charset="0"/>
              </a:rPr>
              <a:t>Mentor:  Dr. Stanley Dunn, Dept. of Biomedical Engineering</a:t>
            </a:r>
          </a:p>
        </p:txBody>
      </p:sp>
      <p:pic>
        <p:nvPicPr>
          <p:cNvPr id="11266" name="Picture 3" descr="Animation1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4114800"/>
            <a:ext cx="1905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1295400" y="457200"/>
            <a:ext cx="6781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>
                <a:solidFill>
                  <a:schemeClr val="accent2"/>
                </a:solidFill>
                <a:latin typeface="Georgia" pitchFamily="18" charset="0"/>
              </a:rPr>
              <a:t>Levenshtein distance metric for predicting functional siRNA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Text Placeholder 3"/>
          <p:cNvSpPr>
            <a:spLocks/>
          </p:cNvSpPr>
          <p:nvPr/>
        </p:nvSpPr>
        <p:spPr bwMode="auto">
          <a:xfrm>
            <a:off x="381000" y="990600"/>
            <a:ext cx="2438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spcAft>
                <a:spcPts val="1000"/>
              </a:spcAft>
              <a:buClr>
                <a:schemeClr val="bg1"/>
              </a:buClr>
              <a:buSzPct val="85000"/>
              <a:buFont typeface="Wingdings" pitchFamily="2" charset="2"/>
              <a:buChar char="v"/>
            </a:pPr>
            <a:r>
              <a:rPr lang="en-US" sz="1600">
                <a:solidFill>
                  <a:srgbClr val="FFFFFF"/>
                </a:solidFill>
                <a:latin typeface="Georgia" pitchFamily="18" charset="0"/>
              </a:rPr>
              <a:t>Accuracy</a:t>
            </a:r>
          </a:p>
          <a:p>
            <a:pPr marL="547688" lvl="1" indent="-273050">
              <a:spcBef>
                <a:spcPct val="20000"/>
              </a:spcBef>
              <a:buClr>
                <a:schemeClr val="bg1"/>
              </a:buClr>
              <a:buSzPct val="70000"/>
              <a:buFont typeface="Wingdings" pitchFamily="2" charset="2"/>
              <a:buChar char="v"/>
            </a:pPr>
            <a:r>
              <a:rPr lang="en-US" sz="1200">
                <a:solidFill>
                  <a:schemeClr val="tx2"/>
                </a:solidFill>
                <a:latin typeface="Georgia" pitchFamily="18" charset="0"/>
              </a:rPr>
              <a:t>Approximately 66% accurate</a:t>
            </a:r>
          </a:p>
          <a:p>
            <a:pPr marL="547688" lvl="1" indent="-273050">
              <a:spcBef>
                <a:spcPct val="20000"/>
              </a:spcBef>
              <a:buClr>
                <a:schemeClr val="bg1"/>
              </a:buClr>
              <a:buSzPct val="70000"/>
              <a:buFont typeface="Wingdings" pitchFamily="2" charset="2"/>
              <a:buChar char="v"/>
            </a:pPr>
            <a:endParaRPr lang="en-US" sz="1200">
              <a:solidFill>
                <a:schemeClr val="tx2"/>
              </a:solidFill>
              <a:latin typeface="Georgia" pitchFamily="18" charset="0"/>
            </a:endParaRPr>
          </a:p>
          <a:p>
            <a:pPr>
              <a:spcBef>
                <a:spcPct val="20000"/>
              </a:spcBef>
              <a:spcAft>
                <a:spcPts val="1000"/>
              </a:spcAft>
              <a:buClr>
                <a:schemeClr val="bg1"/>
              </a:buClr>
              <a:buSzPct val="85000"/>
              <a:buFont typeface="Wingdings" pitchFamily="2" charset="2"/>
              <a:buChar char="v"/>
            </a:pPr>
            <a:r>
              <a:rPr lang="en-US" sz="1600">
                <a:solidFill>
                  <a:srgbClr val="FFFFFF"/>
                </a:solidFill>
                <a:latin typeface="Georgia" pitchFamily="18" charset="0"/>
              </a:rPr>
              <a:t>Matthews Correlation</a:t>
            </a:r>
          </a:p>
          <a:p>
            <a:pPr marL="547688" lvl="1" indent="-273050">
              <a:spcBef>
                <a:spcPct val="20000"/>
              </a:spcBef>
              <a:spcAft>
                <a:spcPts val="1000"/>
              </a:spcAft>
              <a:buClr>
                <a:schemeClr val="bg1"/>
              </a:buClr>
              <a:buSzPct val="70000"/>
              <a:buFont typeface="Wingdings" pitchFamily="2" charset="2"/>
              <a:buChar char="v"/>
            </a:pPr>
            <a:r>
              <a:rPr lang="en-US" sz="1400">
                <a:solidFill>
                  <a:srgbClr val="FFFFFF"/>
                </a:solidFill>
                <a:latin typeface="Georgia" pitchFamily="18" charset="0"/>
              </a:rPr>
              <a:t>Between -1 and +1</a:t>
            </a:r>
          </a:p>
          <a:p>
            <a:pPr marL="822325" lvl="2" indent="-228600">
              <a:spcBef>
                <a:spcPct val="20000"/>
              </a:spcBef>
              <a:spcAft>
                <a:spcPts val="1000"/>
              </a:spcAft>
              <a:buClr>
                <a:schemeClr val="bg1"/>
              </a:buClr>
              <a:buSzPct val="75000"/>
              <a:buFont typeface="Wingdings" pitchFamily="2" charset="2"/>
              <a:buChar char="v"/>
            </a:pPr>
            <a:r>
              <a:rPr lang="en-US" sz="1200">
                <a:solidFill>
                  <a:srgbClr val="FFFFFF"/>
                </a:solidFill>
                <a:latin typeface="Georgia" pitchFamily="18" charset="0"/>
              </a:rPr>
              <a:t>0 =&gt; random</a:t>
            </a:r>
          </a:p>
          <a:p>
            <a:pPr marL="547688" lvl="1" indent="-273050">
              <a:spcBef>
                <a:spcPct val="20000"/>
              </a:spcBef>
              <a:spcAft>
                <a:spcPts val="1000"/>
              </a:spcAft>
              <a:buClr>
                <a:schemeClr val="bg1"/>
              </a:buClr>
              <a:buSzPct val="70000"/>
              <a:buFont typeface="Wingdings" pitchFamily="2" charset="2"/>
              <a:buChar char="v"/>
            </a:pPr>
            <a:r>
              <a:rPr lang="en-US" sz="1400">
                <a:solidFill>
                  <a:srgbClr val="FFFFFF"/>
                </a:solidFill>
                <a:latin typeface="Georgia" pitchFamily="18" charset="0"/>
              </a:rPr>
              <a:t>Our Matthews Correlation:  0.31</a:t>
            </a:r>
          </a:p>
          <a:p>
            <a:pPr>
              <a:spcBef>
                <a:spcPct val="20000"/>
              </a:spcBef>
              <a:spcAft>
                <a:spcPts val="1000"/>
              </a:spcAft>
              <a:buClr>
                <a:schemeClr val="bg1"/>
              </a:buClr>
              <a:buSzPct val="85000"/>
              <a:buFont typeface="Wingdings" pitchFamily="2" charset="2"/>
              <a:buChar char="v"/>
            </a:pPr>
            <a:r>
              <a:rPr lang="en-US" sz="1600">
                <a:solidFill>
                  <a:srgbClr val="FFFFFF"/>
                </a:solidFill>
                <a:latin typeface="Georgia" pitchFamily="18" charset="0"/>
              </a:rPr>
              <a:t>Other results?</a:t>
            </a:r>
          </a:p>
          <a:p>
            <a:pPr marL="547688" lvl="1" indent="-273050">
              <a:spcBef>
                <a:spcPct val="20000"/>
              </a:spcBef>
              <a:buClr>
                <a:schemeClr val="bg1"/>
              </a:buClr>
              <a:buSzPct val="70000"/>
              <a:buFont typeface="Wingdings" pitchFamily="2" charset="2"/>
              <a:buChar char="v"/>
            </a:pPr>
            <a:r>
              <a:rPr lang="en-US" sz="1200">
                <a:solidFill>
                  <a:schemeClr val="tx2"/>
                </a:solidFill>
                <a:latin typeface="Georgia" pitchFamily="18" charset="0"/>
              </a:rPr>
              <a:t>Results comparable to other papers (see table)</a:t>
            </a:r>
          </a:p>
          <a:p>
            <a:pPr marL="547688" lvl="1" indent="-273050">
              <a:spcBef>
                <a:spcPct val="20000"/>
              </a:spcBef>
              <a:buClr>
                <a:schemeClr val="bg1"/>
              </a:buClr>
              <a:buSzPct val="70000"/>
              <a:buFont typeface="Wingdings" pitchFamily="2" charset="2"/>
              <a:buChar char="v"/>
            </a:pPr>
            <a:r>
              <a:rPr lang="en-US" sz="1200">
                <a:solidFill>
                  <a:schemeClr val="tx2"/>
                </a:solidFill>
                <a:latin typeface="Georgia" pitchFamily="18" charset="0"/>
              </a:rPr>
              <a:t>Performed better than 7 of 9 algorithms tested.</a:t>
            </a:r>
          </a:p>
          <a:p>
            <a:pPr marL="822325" lvl="2" indent="-228600">
              <a:spcBef>
                <a:spcPct val="20000"/>
              </a:spcBef>
              <a:buClr>
                <a:schemeClr val="bg1"/>
              </a:buClr>
              <a:buSzPct val="75000"/>
              <a:buFont typeface="Wingdings" pitchFamily="2" charset="2"/>
              <a:buChar char="v"/>
            </a:pPr>
            <a:endParaRPr lang="en-US" sz="1000">
              <a:latin typeface="Georgia" pitchFamily="18" charset="0"/>
            </a:endParaRPr>
          </a:p>
          <a:p>
            <a:pPr marL="547688" lvl="1" indent="-273050">
              <a:spcBef>
                <a:spcPct val="20000"/>
              </a:spcBef>
              <a:buClr>
                <a:schemeClr val="bg1"/>
              </a:buClr>
              <a:buSzPct val="70000"/>
              <a:buFont typeface="Wingdings" pitchFamily="2" charset="2"/>
              <a:buNone/>
            </a:pPr>
            <a:endParaRPr lang="en-US" sz="120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99682" name="Title 1"/>
          <p:cNvSpPr>
            <a:spLocks/>
          </p:cNvSpPr>
          <p:nvPr/>
        </p:nvSpPr>
        <p:spPr bwMode="auto">
          <a:xfrm>
            <a:off x="3000375" y="5029200"/>
            <a:ext cx="5867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400" b="1">
                <a:solidFill>
                  <a:schemeClr val="tx2"/>
                </a:solidFill>
                <a:latin typeface="Georgia" pitchFamily="18" charset="0"/>
              </a:rPr>
              <a:t>Interpretation</a:t>
            </a:r>
            <a:r>
              <a:rPr lang="en-US" sz="1000">
                <a:solidFill>
                  <a:schemeClr val="tx2"/>
                </a:solidFill>
                <a:latin typeface="Georgia" pitchFamily="18" charset="0"/>
              </a:rPr>
              <a:t/>
            </a:r>
            <a:br>
              <a:rPr lang="en-US" sz="1000">
                <a:solidFill>
                  <a:schemeClr val="tx2"/>
                </a:solidFill>
                <a:latin typeface="Georgia" pitchFamily="18" charset="0"/>
              </a:rPr>
            </a:br>
            <a:r>
              <a:rPr lang="en-US" sz="1000">
                <a:solidFill>
                  <a:schemeClr val="tx2"/>
                </a:solidFill>
                <a:latin typeface="Georgia" pitchFamily="18" charset="0"/>
              </a:rPr>
              <a:t/>
            </a:r>
            <a:br>
              <a:rPr lang="en-US" sz="1000">
                <a:solidFill>
                  <a:schemeClr val="tx2"/>
                </a:solidFill>
                <a:latin typeface="Georgia" pitchFamily="18" charset="0"/>
              </a:rPr>
            </a:br>
            <a:r>
              <a:rPr lang="en-US" sz="1000">
                <a:solidFill>
                  <a:schemeClr val="tx2"/>
                </a:solidFill>
                <a:latin typeface="Georgia" pitchFamily="18" charset="0"/>
              </a:rPr>
              <a:t/>
            </a:r>
            <a:br>
              <a:rPr lang="en-US" sz="1000">
                <a:solidFill>
                  <a:schemeClr val="tx2"/>
                </a:solidFill>
                <a:latin typeface="Georgia" pitchFamily="18" charset="0"/>
              </a:rPr>
            </a:br>
            <a:r>
              <a:rPr lang="en-US" sz="1000">
                <a:solidFill>
                  <a:schemeClr val="tx2"/>
                </a:solidFill>
                <a:latin typeface="Georgia" pitchFamily="18" charset="0"/>
              </a:rPr>
              <a:t/>
            </a:r>
            <a:br>
              <a:rPr lang="en-US" sz="1000">
                <a:solidFill>
                  <a:schemeClr val="tx2"/>
                </a:solidFill>
                <a:latin typeface="Georgia" pitchFamily="18" charset="0"/>
              </a:rPr>
            </a:br>
            <a:r>
              <a:rPr lang="en-US" sz="1000">
                <a:solidFill>
                  <a:schemeClr val="tx2"/>
                </a:solidFill>
                <a:latin typeface="Georgia" pitchFamily="18" charset="0"/>
              </a:rPr>
              <a:t>Saetrom P:  “Predicting the efficacy of short oligonucleotides in antisense and RNAi experiments with boosted genetic programming”.  </a:t>
            </a:r>
            <a:r>
              <a:rPr lang="en-US" sz="1000" i="1">
                <a:solidFill>
                  <a:schemeClr val="tx2"/>
                </a:solidFill>
                <a:latin typeface="Georgia" pitchFamily="18" charset="0"/>
              </a:rPr>
              <a:t>Bioinformatics</a:t>
            </a:r>
            <a:r>
              <a:rPr lang="en-US" sz="1000">
                <a:solidFill>
                  <a:schemeClr val="tx2"/>
                </a:solidFill>
                <a:latin typeface="Georgia" pitchFamily="18" charset="0"/>
              </a:rPr>
              <a:t>.  2004, 20:17.  </a:t>
            </a:r>
            <a:br>
              <a:rPr lang="en-US" sz="1000">
                <a:solidFill>
                  <a:schemeClr val="tx2"/>
                </a:solidFill>
                <a:latin typeface="Georgia" pitchFamily="18" charset="0"/>
              </a:rPr>
            </a:br>
            <a:endParaRPr lang="en-US" sz="100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19968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1208088"/>
            <a:ext cx="5626100" cy="100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9684" name="Text Box 8"/>
          <p:cNvSpPr txBox="1">
            <a:spLocks noChangeArrowheads="1"/>
          </p:cNvSpPr>
          <p:nvPr/>
        </p:nvSpPr>
        <p:spPr bwMode="auto">
          <a:xfrm>
            <a:off x="3067050" y="777875"/>
            <a:ext cx="2463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eorgia" pitchFamily="18" charset="0"/>
              </a:rPr>
              <a:t>Matthews Correlation:</a:t>
            </a:r>
          </a:p>
        </p:txBody>
      </p:sp>
      <p:pic>
        <p:nvPicPr>
          <p:cNvPr id="199685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6975" y="2209800"/>
            <a:ext cx="449262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Georgia" pitchFamily="18" charset="0"/>
              </a:rPr>
              <a:t>Issues with the algorithm</a:t>
            </a:r>
          </a:p>
        </p:txBody>
      </p:sp>
      <p:sp>
        <p:nvSpPr>
          <p:cNvPr id="201730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Vert’s weight data is generated from both mouse and human sources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What is functional for mice may not be functional for humans</a:t>
            </a:r>
          </a:p>
          <a:p>
            <a:pPr eaLnBrk="1" hangingPunct="1">
              <a:buClr>
                <a:schemeClr val="bg1"/>
              </a:buClr>
              <a:buFont typeface="Wingdings" pitchFamily="2" charset="2"/>
              <a:buChar char="v"/>
            </a:pPr>
            <a:endParaRPr lang="en-US" smtClean="0">
              <a:latin typeface="Georgia" pitchFamily="18" charset="0"/>
            </a:endParaRPr>
          </a:p>
        </p:txBody>
      </p:sp>
      <p:pic>
        <p:nvPicPr>
          <p:cNvPr id="5" name="Picture 4" descr="050921.mice-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914400"/>
            <a:ext cx="3175000" cy="1816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nick-ner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400" y="1858218"/>
            <a:ext cx="2200275" cy="2875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CF5716"/>
                </a:solidFill>
                <a:latin typeface="Georgia" pitchFamily="18" charset="0"/>
              </a:rPr>
              <a:t>Future Work</a:t>
            </a:r>
          </a:p>
        </p:txBody>
      </p:sp>
      <p:sp>
        <p:nvSpPr>
          <p:cNvPr id="203778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905000"/>
            <a:ext cx="8504238" cy="3962400"/>
          </a:xfrm>
        </p:spPr>
        <p:txBody>
          <a:bodyPr/>
          <a:lstStyle/>
          <a:p>
            <a:pPr eaLnBrk="1" hangingPunct="1"/>
            <a:r>
              <a:rPr lang="en-US" smtClean="0">
                <a:latin typeface="Georgia" pitchFamily="18" charset="0"/>
              </a:rPr>
              <a:t>Incorporate thermodynamic data from Vert into algorithm for additional accuracy</a:t>
            </a:r>
          </a:p>
          <a:p>
            <a:pPr eaLnBrk="1" hangingPunct="1"/>
            <a:endParaRPr lang="en-US" smtClean="0">
              <a:latin typeface="Georgia" pitchFamily="18" charset="0"/>
            </a:endParaRPr>
          </a:p>
          <a:p>
            <a:pPr eaLnBrk="1" hangingPunct="1"/>
            <a:r>
              <a:rPr lang="en-US" smtClean="0">
                <a:latin typeface="Georgia" pitchFamily="18" charset="0"/>
              </a:rPr>
              <a:t>Test more data sets</a:t>
            </a:r>
          </a:p>
          <a:p>
            <a:pPr eaLnBrk="1" hangingPunct="1"/>
            <a:endParaRPr lang="en-US" smtClean="0">
              <a:latin typeface="Georgia" pitchFamily="18" charset="0"/>
            </a:endParaRPr>
          </a:p>
          <a:p>
            <a:pPr eaLnBrk="1" hangingPunct="1"/>
            <a:r>
              <a:rPr lang="en-US" smtClean="0">
                <a:latin typeface="Georgia" pitchFamily="18" charset="0"/>
              </a:rPr>
              <a:t>Find more relevant weights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CF5716"/>
                </a:solidFill>
                <a:latin typeface="Georgia" pitchFamily="18" charset="0"/>
              </a:rPr>
              <a:t>Acknowledgements</a:t>
            </a:r>
          </a:p>
        </p:txBody>
      </p:sp>
      <p:sp>
        <p:nvSpPr>
          <p:cNvPr id="205826" name="Rectangle 4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algn="ctr" eaLnBrk="1" hangingPunct="1"/>
            <a:endParaRPr lang="en-US" smtClean="0">
              <a:latin typeface="Georgia" pitchFamily="18" charset="0"/>
            </a:endParaRPr>
          </a:p>
          <a:p>
            <a:pPr algn="ctr" eaLnBrk="1" hangingPunct="1"/>
            <a:r>
              <a:rPr lang="en-US" smtClean="0">
                <a:latin typeface="Georgia" pitchFamily="18" charset="0"/>
              </a:rPr>
              <a:t>Dr. Stanley Dunn</a:t>
            </a:r>
          </a:p>
          <a:p>
            <a:pPr algn="ctr" eaLnBrk="1" hangingPunct="1"/>
            <a:r>
              <a:rPr lang="en-US" smtClean="0">
                <a:latin typeface="Georgia" pitchFamily="18" charset="0"/>
              </a:rPr>
              <a:t>DIMACS/DIMATIA REU, NSF</a:t>
            </a:r>
          </a:p>
          <a:p>
            <a:pPr algn="ctr" eaLnBrk="1" hangingPunct="1"/>
            <a:r>
              <a:rPr lang="en-US" smtClean="0">
                <a:latin typeface="Georgia" pitchFamily="18" charset="0"/>
              </a:rPr>
              <a:t>REU 2007 participants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Georgia" pitchFamily="18" charset="0"/>
              </a:rPr>
              <a:t>What is siRNA?</a:t>
            </a:r>
            <a:br>
              <a:rPr lang="en-US" smtClean="0">
                <a:latin typeface="Georgia" pitchFamily="18" charset="0"/>
              </a:rPr>
            </a:br>
            <a:r>
              <a:rPr lang="en-US" smtClean="0">
                <a:latin typeface="Georgia" pitchFamily="18" charset="0"/>
              </a:rPr>
              <a:t/>
            </a:r>
            <a:br>
              <a:rPr lang="en-US" smtClean="0">
                <a:latin typeface="Georgia" pitchFamily="18" charset="0"/>
              </a:rPr>
            </a:br>
            <a:r>
              <a:rPr lang="en-US" sz="1000" smtClean="0">
                <a:latin typeface="Georgia" pitchFamily="18" charset="0"/>
              </a:rPr>
              <a:t>http://fig.cox.miami.edu/~cmallery/255/255hist/mcb4.1.dogma.jpg</a:t>
            </a:r>
            <a:br>
              <a:rPr lang="en-US" sz="1000" smtClean="0">
                <a:latin typeface="Georgia" pitchFamily="18" charset="0"/>
              </a:rPr>
            </a:br>
            <a:r>
              <a:rPr lang="en-US" sz="1000" smtClean="0">
                <a:latin typeface="Georgia" pitchFamily="18" charset="0"/>
              </a:rPr>
              <a:t>http://www.nature.com/news/2003/030616/full/030616-12.html</a:t>
            </a:r>
            <a:endParaRPr lang="en-US" smtClean="0">
              <a:latin typeface="Georgia" pitchFamily="18" charset="0"/>
            </a:endParaRPr>
          </a:p>
        </p:txBody>
      </p:sp>
      <p:sp>
        <p:nvSpPr>
          <p:cNvPr id="1331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Short-interfering RNA</a:t>
            </a:r>
          </a:p>
          <a:p>
            <a:pPr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Interferes with mRNA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Inhibits specific proteins from being produced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None/>
            </a:pPr>
            <a:endParaRPr lang="en-US" smtClean="0">
              <a:latin typeface="Georgia" pitchFamily="18" charset="0"/>
            </a:endParaRPr>
          </a:p>
          <a:p>
            <a:pPr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How proteins are made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b="1" smtClean="0">
                <a:latin typeface="Georgia" pitchFamily="18" charset="0"/>
              </a:rPr>
              <a:t>Transcription</a:t>
            </a:r>
          </a:p>
          <a:p>
            <a:pPr lvl="2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DNA           RNA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b="1" smtClean="0">
                <a:latin typeface="Georgia" pitchFamily="18" charset="0"/>
              </a:rPr>
              <a:t>Translation</a:t>
            </a:r>
          </a:p>
          <a:p>
            <a:pPr lvl="2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mRNA          protein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b="1" smtClean="0">
                <a:latin typeface="Georgia" pitchFamily="18" charset="0"/>
              </a:rPr>
              <a:t>Protein!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None/>
            </a:pPr>
            <a:endParaRPr lang="en-US" b="1" smtClean="0">
              <a:latin typeface="Georgia" pitchFamily="18" charset="0"/>
            </a:endParaRPr>
          </a:p>
          <a:p>
            <a:pPr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Some proteins we would like to suppress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Ex:  Knocked out caffeine genes in coffee plants.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endParaRPr lang="en-US" smtClean="0">
              <a:latin typeface="Georgia" pitchFamily="18" charset="0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1676400" y="3352800"/>
            <a:ext cx="152400" cy="1524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1752600" y="3733800"/>
            <a:ext cx="152400" cy="1524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317" name="Picture 4" descr="protein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762000"/>
            <a:ext cx="5562600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coffee_18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4200" y="2895600"/>
            <a:ext cx="1501775" cy="2044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838200"/>
            <a:ext cx="2286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55000" dir="5400000" sy="-100000" algn="bl" rotWithShape="0"/>
          </a:effectLst>
        </p:spPr>
      </p:pic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Georgia" pitchFamily="18" charset="0"/>
              </a:rPr>
              <a:t>The Problem…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Which strings of siRNA effectively silence genes?</a:t>
            </a:r>
          </a:p>
          <a:p>
            <a:pPr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Too many to test every single one</a:t>
            </a:r>
          </a:p>
          <a:p>
            <a:pPr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Tried combinatorics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Results:  About 25% of all strings (of 20 nt strands) fit ideal properties of functional siRNA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BUT this amounts to about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endParaRPr lang="en-US" smtClean="0">
              <a:latin typeface="Georgia" pitchFamily="18" charset="0"/>
            </a:endParaRPr>
          </a:p>
          <a:p>
            <a:pPr lvl="1" eaLnBrk="1" hangingPunct="1">
              <a:buClr>
                <a:schemeClr val="bg1"/>
              </a:buClr>
              <a:buFont typeface="Wingdings" pitchFamily="2" charset="2"/>
              <a:buNone/>
            </a:pPr>
            <a:r>
              <a:rPr lang="en-US" sz="2000" smtClean="0">
                <a:latin typeface="Georgia" pitchFamily="18" charset="0"/>
              </a:rPr>
              <a:t>274,877,907,000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None/>
            </a:pPr>
            <a:r>
              <a:rPr lang="en-US" smtClean="0">
                <a:latin typeface="Georgia" pitchFamily="18" charset="0"/>
              </a:rPr>
              <a:t>			strings…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None/>
            </a:pPr>
            <a:endParaRPr lang="en-US" smtClean="0">
              <a:latin typeface="Georgia" pitchFamily="18" charset="0"/>
            </a:endParaRPr>
          </a:p>
        </p:txBody>
      </p:sp>
      <p:pic>
        <p:nvPicPr>
          <p:cNvPr id="15364" name="Picture 6" descr="Smiley confused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1981200"/>
            <a:ext cx="181927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Georgia" pitchFamily="18" charset="0"/>
              </a:rPr>
              <a:t>Levenshtein Distance</a:t>
            </a:r>
            <a:r>
              <a:rPr lang="en-US" sz="1000" b="0" smtClean="0">
                <a:latin typeface="Georgia" pitchFamily="18" charset="0"/>
              </a:rPr>
              <a:t/>
            </a:r>
            <a:br>
              <a:rPr lang="en-US" sz="1000" b="0" smtClean="0">
                <a:latin typeface="Georgia" pitchFamily="18" charset="0"/>
              </a:rPr>
            </a:br>
            <a:r>
              <a:rPr lang="en-US" sz="1000" b="0" smtClean="0">
                <a:latin typeface="Georgia" pitchFamily="18" charset="0"/>
              </a:rPr>
              <a:t/>
            </a:r>
            <a:br>
              <a:rPr lang="en-US" sz="1000" b="0" smtClean="0">
                <a:latin typeface="Georgia" pitchFamily="18" charset="0"/>
              </a:rPr>
            </a:br>
            <a:r>
              <a:rPr lang="en-US" sz="1000" b="0" smtClean="0">
                <a:latin typeface="Georgia" pitchFamily="18" charset="0"/>
              </a:rPr>
              <a:t/>
            </a:r>
            <a:br>
              <a:rPr lang="en-US" sz="1000" b="0" smtClean="0">
                <a:latin typeface="Georgia" pitchFamily="18" charset="0"/>
              </a:rPr>
            </a:br>
            <a:r>
              <a:rPr lang="en-US" sz="1000" b="0" smtClean="0">
                <a:latin typeface="Georgia" pitchFamily="18" charset="0"/>
              </a:rPr>
              <a:t/>
            </a:r>
            <a:br>
              <a:rPr lang="en-US" sz="1000" b="0" smtClean="0">
                <a:latin typeface="Georgia" pitchFamily="18" charset="0"/>
              </a:rPr>
            </a:br>
            <a:r>
              <a:rPr lang="en-US" sz="1000" b="0" smtClean="0">
                <a:latin typeface="Georgia" pitchFamily="18" charset="0"/>
              </a:rPr>
              <a:t> 1.  Vert JP, Foveau N, Lajaunie C, Vandenbrouck Y:  “An accurate and interpretable model for siRNA efficacy prediction”.  </a:t>
            </a:r>
            <a:r>
              <a:rPr lang="en-US" sz="1000" b="0" i="1" smtClean="0">
                <a:latin typeface="Georgia" pitchFamily="18" charset="0"/>
              </a:rPr>
              <a:t>BMC Bioinformatics</a:t>
            </a:r>
            <a:r>
              <a:rPr lang="en-US" sz="1000" b="0" smtClean="0">
                <a:latin typeface="Georgia" pitchFamily="18" charset="0"/>
              </a:rPr>
              <a:t>.  2006, 7:520.</a:t>
            </a:r>
          </a:p>
        </p:txBody>
      </p:sp>
      <p:sp>
        <p:nvSpPr>
          <p:cNvPr id="17410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Levenshtein Distance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Calculate distance between strings based on whether character </a:t>
            </a:r>
            <a:r>
              <a:rPr lang="en-US" i="1" smtClean="0">
                <a:latin typeface="Georgia" pitchFamily="18" charset="0"/>
              </a:rPr>
              <a:t>n</a:t>
            </a:r>
            <a:r>
              <a:rPr lang="en-US" smtClean="0">
                <a:latin typeface="Georgia" pitchFamily="18" charset="0"/>
              </a:rPr>
              <a:t> in string1 is the same as character </a:t>
            </a:r>
            <a:r>
              <a:rPr lang="en-US" i="1" smtClean="0">
                <a:latin typeface="Georgia" pitchFamily="18" charset="0"/>
              </a:rPr>
              <a:t>n</a:t>
            </a:r>
            <a:r>
              <a:rPr lang="en-US" smtClean="0">
                <a:latin typeface="Georgia" pitchFamily="18" charset="0"/>
              </a:rPr>
              <a:t> in string2.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Minimum number of substitutions/insertions required to transform one string to another. 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None/>
            </a:pPr>
            <a:endParaRPr lang="en-US" smtClean="0">
              <a:latin typeface="Georgia" pitchFamily="18" charset="0"/>
            </a:endParaRPr>
          </a:p>
          <a:p>
            <a:pPr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Modifications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Used weights from Vert’s paper</a:t>
            </a:r>
            <a:r>
              <a:rPr lang="en-US" baseline="30000" smtClean="0">
                <a:latin typeface="Georgia" pitchFamily="18" charset="0"/>
              </a:rPr>
              <a:t>1</a:t>
            </a:r>
            <a:r>
              <a:rPr lang="en-US" smtClean="0">
                <a:latin typeface="Georgia" pitchFamily="18" charset="0"/>
              </a:rPr>
              <a:t> </a:t>
            </a:r>
          </a:p>
          <a:p>
            <a:pPr lvl="2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Each substitution no longer increments distance by uniform amount</a:t>
            </a:r>
          </a:p>
          <a:p>
            <a:pPr lvl="2" eaLnBrk="1" hangingPunct="1">
              <a:buClr>
                <a:schemeClr val="bg1"/>
              </a:buClr>
              <a:buFont typeface="Wingdings 2" pitchFamily="18" charset="2"/>
              <a:buNone/>
            </a:pPr>
            <a:endParaRPr lang="en-US" smtClean="0">
              <a:latin typeface="Georgia" pitchFamily="18" charset="0"/>
            </a:endParaRP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Depends on</a:t>
            </a:r>
          </a:p>
          <a:p>
            <a:pPr lvl="2" eaLnBrk="1" hangingPunct="1">
              <a:buClr>
                <a:schemeClr val="bg1"/>
              </a:buClr>
              <a:buFont typeface="Georgia" pitchFamily="18" charset="0"/>
              <a:buAutoNum type="arabicPeriod"/>
            </a:pPr>
            <a:r>
              <a:rPr lang="en-US" smtClean="0">
                <a:latin typeface="Georgia" pitchFamily="18" charset="0"/>
              </a:rPr>
              <a:t>Position of nucleotide substitution</a:t>
            </a:r>
          </a:p>
          <a:p>
            <a:pPr lvl="2" eaLnBrk="1" hangingPunct="1">
              <a:buClr>
                <a:schemeClr val="bg1"/>
              </a:buClr>
              <a:buFont typeface="Georgia" pitchFamily="18" charset="0"/>
              <a:buAutoNum type="arabicPeriod"/>
            </a:pPr>
            <a:r>
              <a:rPr lang="en-US" smtClean="0">
                <a:latin typeface="Georgia" pitchFamily="18" charset="0"/>
              </a:rPr>
              <a:t>Type of substitution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None/>
            </a:pPr>
            <a:endParaRPr lang="en-US" smtClean="0">
              <a:latin typeface="Georgia" pitchFamily="18" charset="0"/>
            </a:endParaRPr>
          </a:p>
          <a:p>
            <a:pPr lvl="1" eaLnBrk="1" hangingPunct="1">
              <a:buClr>
                <a:schemeClr val="bg1"/>
              </a:buClr>
              <a:buFont typeface="Wingdings" pitchFamily="2" charset="2"/>
              <a:buNone/>
            </a:pPr>
            <a:endParaRPr lang="en-US" smtClean="0">
              <a:latin typeface="Georgia" pitchFamily="18" charset="0"/>
            </a:endParaRPr>
          </a:p>
          <a:p>
            <a:pPr lvl="1" eaLnBrk="1" hangingPunct="1">
              <a:buClr>
                <a:schemeClr val="bg1"/>
              </a:buClr>
              <a:buFont typeface="Wingdings" pitchFamily="2" charset="2"/>
              <a:buNone/>
            </a:pPr>
            <a:endParaRPr lang="en-US" smtClean="0">
              <a:latin typeface="Georgia" pitchFamily="18" charset="0"/>
            </a:endParaRPr>
          </a:p>
        </p:txBody>
      </p:sp>
      <p:pic>
        <p:nvPicPr>
          <p:cNvPr id="17411" name="Picture 33" descr="levenshtein_meilenstein_matrix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990600"/>
            <a:ext cx="5638800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914400"/>
            <a:ext cx="8396288" cy="473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8"/>
          <p:cNvSpPr txBox="1">
            <a:spLocks noChangeArrowheads="1"/>
          </p:cNvSpPr>
          <p:nvPr/>
        </p:nvSpPr>
        <p:spPr bwMode="auto">
          <a:xfrm>
            <a:off x="3733800" y="3124200"/>
            <a:ext cx="1600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Georgia" pitchFamily="18" charset="0"/>
              </a:rPr>
              <a:t>1.  Position of nucleotide</a:t>
            </a:r>
          </a:p>
        </p:txBody>
      </p:sp>
      <p:sp>
        <p:nvSpPr>
          <p:cNvPr id="21506" name="TextBox 9"/>
          <p:cNvSpPr txBox="1">
            <a:spLocks noChangeArrowheads="1"/>
          </p:cNvSpPr>
          <p:nvPr/>
        </p:nvSpPr>
        <p:spPr bwMode="auto">
          <a:xfrm>
            <a:off x="6400800" y="3733800"/>
            <a:ext cx="1447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Georgia" pitchFamily="18" charset="0"/>
              </a:rPr>
              <a:t>2.  Type of nucleotide substitution</a:t>
            </a:r>
          </a:p>
        </p:txBody>
      </p:sp>
      <p:cxnSp>
        <p:nvCxnSpPr>
          <p:cNvPr id="11" name="Elbow Connector 9"/>
          <p:cNvCxnSpPr>
            <a:stCxn id="21505" idx="3"/>
          </p:cNvCxnSpPr>
          <p:nvPr/>
        </p:nvCxnSpPr>
        <p:spPr>
          <a:xfrm flipV="1">
            <a:off x="5334000" y="2819400"/>
            <a:ext cx="457200" cy="62865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>
            <a:stCxn id="21506" idx="0"/>
          </p:cNvCxnSpPr>
          <p:nvPr/>
        </p:nvCxnSpPr>
        <p:spPr>
          <a:xfrm rot="16200000" flipV="1">
            <a:off x="6419850" y="3028950"/>
            <a:ext cx="914400" cy="4953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09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Algorithm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C++ implementation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Variation on Levenshtein distance algorithm</a:t>
            </a:r>
          </a:p>
          <a:p>
            <a:pPr lvl="2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Added weights</a:t>
            </a:r>
          </a:p>
          <a:p>
            <a:pPr lvl="2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Only considers strings of equal length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endParaRPr lang="en-US" smtClean="0">
              <a:latin typeface="Georgia" pitchFamily="18" charset="0"/>
            </a:endParaRP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endParaRPr lang="en-US" smtClean="0">
              <a:latin typeface="Georgia" pitchFamily="18" charset="0"/>
            </a:endParaRPr>
          </a:p>
          <a:p>
            <a:pPr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Data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Data downloaded from siRecords</a:t>
            </a:r>
            <a:r>
              <a:rPr lang="en-US" baseline="30000" smtClean="0">
                <a:latin typeface="Georgia" pitchFamily="18" charset="0"/>
              </a:rPr>
              <a:t>2</a:t>
            </a:r>
            <a:endParaRPr lang="en-US" smtClean="0">
              <a:latin typeface="Georgia" pitchFamily="18" charset="0"/>
            </a:endParaRP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Used only data for siRNA targeting HEK (human embryonic kidney) mRNAs.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Four levels of efficacy</a:t>
            </a:r>
          </a:p>
          <a:p>
            <a:pPr lvl="2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4=Very High</a:t>
            </a:r>
          </a:p>
          <a:p>
            <a:pPr lvl="2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3=High</a:t>
            </a:r>
          </a:p>
          <a:p>
            <a:pPr lvl="2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2=Medium</a:t>
            </a:r>
          </a:p>
          <a:p>
            <a:pPr lvl="2" eaLnBrk="1" hangingPunct="1">
              <a:buClr>
                <a:schemeClr val="bg1"/>
              </a:buClr>
              <a:buFont typeface="Wingdings" pitchFamily="2" charset="2"/>
              <a:buChar char="v"/>
            </a:pPr>
            <a:r>
              <a:rPr lang="en-US" smtClean="0">
                <a:latin typeface="Georgia" pitchFamily="18" charset="0"/>
              </a:rPr>
              <a:t>1=Low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None/>
            </a:pPr>
            <a:endParaRPr lang="en-US" smtClean="0">
              <a:latin typeface="Georgia" pitchFamily="18" charset="0"/>
            </a:endParaRPr>
          </a:p>
          <a:p>
            <a:pPr lvl="1" eaLnBrk="1" hangingPunct="1">
              <a:buClr>
                <a:schemeClr val="bg1"/>
              </a:buClr>
              <a:buFont typeface="Wingdings" pitchFamily="2" charset="2"/>
              <a:buNone/>
            </a:pPr>
            <a:endParaRPr lang="en-US" smtClean="0">
              <a:latin typeface="Georgia" pitchFamily="18" charset="0"/>
            </a:endParaRPr>
          </a:p>
          <a:p>
            <a:pPr lvl="1" eaLnBrk="1" hangingPunct="1">
              <a:buClr>
                <a:schemeClr val="bg1"/>
              </a:buClr>
              <a:buFont typeface="Wingdings" pitchFamily="2" charset="2"/>
              <a:buNone/>
            </a:pPr>
            <a:endParaRPr lang="en-US" smtClean="0">
              <a:latin typeface="Georgia" pitchFamily="18" charset="0"/>
            </a:endParaRPr>
          </a:p>
        </p:txBody>
      </p:sp>
      <p:sp>
        <p:nvSpPr>
          <p:cNvPr id="215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Georgia" pitchFamily="18" charset="0"/>
              </a:rPr>
              <a:t>Modified algorithm</a:t>
            </a:r>
            <a:r>
              <a:rPr lang="en-US" sz="1000" b="0" smtClean="0">
                <a:latin typeface="Georgia" pitchFamily="18" charset="0"/>
              </a:rPr>
              <a:t/>
            </a:r>
            <a:br>
              <a:rPr lang="en-US" sz="1000" b="0" smtClean="0">
                <a:latin typeface="Georgia" pitchFamily="18" charset="0"/>
              </a:rPr>
            </a:br>
            <a:r>
              <a:rPr lang="en-US" sz="1000" b="0" smtClean="0">
                <a:latin typeface="Georgia" pitchFamily="18" charset="0"/>
              </a:rPr>
              <a:t/>
            </a:r>
            <a:br>
              <a:rPr lang="en-US" sz="1000" b="0" smtClean="0">
                <a:latin typeface="Georgia" pitchFamily="18" charset="0"/>
              </a:rPr>
            </a:br>
            <a:r>
              <a:rPr lang="en-US" sz="1000" b="0" smtClean="0">
                <a:latin typeface="Georgia" pitchFamily="18" charset="0"/>
              </a:rPr>
              <a:t/>
            </a:r>
            <a:br>
              <a:rPr lang="en-US" sz="1000" b="0" smtClean="0">
                <a:latin typeface="Georgia" pitchFamily="18" charset="0"/>
              </a:rPr>
            </a:br>
            <a:r>
              <a:rPr lang="en-US" sz="1000" b="0" smtClean="0">
                <a:latin typeface="Georgia" pitchFamily="18" charset="0"/>
              </a:rPr>
              <a:t/>
            </a:r>
            <a:br>
              <a:rPr lang="en-US" sz="1000" b="0" smtClean="0">
                <a:latin typeface="Georgia" pitchFamily="18" charset="0"/>
              </a:rPr>
            </a:br>
            <a:r>
              <a:rPr lang="en-US" sz="1000" b="0" smtClean="0">
                <a:latin typeface="Georgia" pitchFamily="18" charset="0"/>
              </a:rPr>
              <a:t/>
            </a:r>
            <a:br>
              <a:rPr lang="en-US" sz="1000" b="0" smtClean="0">
                <a:latin typeface="Georgia" pitchFamily="18" charset="0"/>
              </a:rPr>
            </a:br>
            <a:r>
              <a:rPr lang="en-US" sz="1000" b="0" smtClean="0">
                <a:latin typeface="Georgia" pitchFamily="18" charset="0"/>
              </a:rPr>
              <a:t>2. http://sirecords.umn.edu/siRecords/download_data.php</a:t>
            </a:r>
          </a:p>
        </p:txBody>
      </p:sp>
      <p:grpSp>
        <p:nvGrpSpPr>
          <p:cNvPr id="21511" name="Group 19"/>
          <p:cNvGrpSpPr>
            <a:grpSpLocks/>
          </p:cNvGrpSpPr>
          <p:nvPr/>
        </p:nvGrpSpPr>
        <p:grpSpPr bwMode="auto">
          <a:xfrm>
            <a:off x="3276600" y="838200"/>
            <a:ext cx="5029200" cy="2057400"/>
            <a:chOff x="2590800" y="762000"/>
            <a:chExt cx="5029200" cy="2057400"/>
          </a:xfrm>
        </p:grpSpPr>
        <p:sp>
          <p:nvSpPr>
            <p:cNvPr id="21512" name="TextBox 6"/>
            <p:cNvSpPr txBox="1">
              <a:spLocks noChangeArrowheads="1"/>
            </p:cNvSpPr>
            <p:nvPr/>
          </p:nvSpPr>
          <p:spPr bwMode="auto">
            <a:xfrm>
              <a:off x="4038600" y="1219200"/>
              <a:ext cx="35052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600">
                  <a:latin typeface="Courier New" pitchFamily="49" charset="0"/>
                  <a:cs typeface="Courier New" pitchFamily="49" charset="0"/>
                </a:rPr>
                <a:t>…UCCAUAGUAG…</a:t>
              </a:r>
            </a:p>
          </p:txBody>
        </p:sp>
        <p:sp>
          <p:nvSpPr>
            <p:cNvPr id="21513" name="TextBox 7"/>
            <p:cNvSpPr txBox="1">
              <a:spLocks noChangeArrowheads="1"/>
            </p:cNvSpPr>
            <p:nvPr/>
          </p:nvSpPr>
          <p:spPr bwMode="auto">
            <a:xfrm>
              <a:off x="4038600" y="2173069"/>
              <a:ext cx="35052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600">
                  <a:latin typeface="Courier New" pitchFamily="49" charset="0"/>
                  <a:cs typeface="Courier New" pitchFamily="49" charset="0"/>
                </a:rPr>
                <a:t>…AACGUUCGGU…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791200" y="1295400"/>
              <a:ext cx="228600" cy="1447800"/>
            </a:xfrm>
            <a:prstGeom prst="rect">
              <a:avLst/>
            </a:prstGeom>
            <a:solidFill>
              <a:srgbClr val="FF7C80">
                <a:alpha val="30196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515" name="TextBox 15"/>
            <p:cNvSpPr txBox="1">
              <a:spLocks noChangeArrowheads="1"/>
            </p:cNvSpPr>
            <p:nvPr/>
          </p:nvSpPr>
          <p:spPr bwMode="auto">
            <a:xfrm>
              <a:off x="4038600" y="762000"/>
              <a:ext cx="35814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600">
                  <a:latin typeface="Courier New" pitchFamily="49" charset="0"/>
                  <a:cs typeface="Courier New" pitchFamily="49" charset="0"/>
                </a:rPr>
                <a:t>…</a:t>
              </a:r>
              <a:r>
                <a:rPr lang="en-US" sz="1200">
                  <a:latin typeface="Courier New" pitchFamily="49" charset="0"/>
                  <a:cs typeface="Courier New" pitchFamily="49" charset="0"/>
                </a:rPr>
                <a:t>09|10|11|12|13|14|15|16|17|18</a:t>
              </a:r>
              <a:r>
                <a:rPr lang="en-US" sz="3600">
                  <a:solidFill>
                    <a:srgbClr val="000000"/>
                  </a:solidFill>
                  <a:latin typeface="Courier New" pitchFamily="49" charset="0"/>
                  <a:cs typeface="Courier New" pitchFamily="49" charset="0"/>
                </a:rPr>
                <a:t>…</a:t>
              </a:r>
              <a:endParaRPr lang="en-US" sz="1200"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21516" name="TextBox 16"/>
            <p:cNvSpPr txBox="1">
              <a:spLocks noChangeArrowheads="1"/>
            </p:cNvSpPr>
            <p:nvPr/>
          </p:nvSpPr>
          <p:spPr bwMode="auto">
            <a:xfrm>
              <a:off x="3124200" y="990600"/>
              <a:ext cx="1066800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500">
                  <a:latin typeface="Georgia" pitchFamily="18" charset="0"/>
                </a:rPr>
                <a:t>Position:</a:t>
              </a:r>
            </a:p>
          </p:txBody>
        </p:sp>
        <p:sp>
          <p:nvSpPr>
            <p:cNvPr id="21517" name="TextBox 17"/>
            <p:cNvSpPr txBox="1">
              <a:spLocks noChangeArrowheads="1"/>
            </p:cNvSpPr>
            <p:nvPr/>
          </p:nvSpPr>
          <p:spPr bwMode="auto">
            <a:xfrm>
              <a:off x="2590800" y="1447800"/>
              <a:ext cx="1600200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500">
                  <a:latin typeface="Georgia" pitchFamily="18" charset="0"/>
                </a:rPr>
                <a:t>Training string:</a:t>
              </a:r>
            </a:p>
          </p:txBody>
        </p:sp>
        <p:sp>
          <p:nvSpPr>
            <p:cNvPr id="21518" name="TextBox 18"/>
            <p:cNvSpPr txBox="1">
              <a:spLocks noChangeArrowheads="1"/>
            </p:cNvSpPr>
            <p:nvPr/>
          </p:nvSpPr>
          <p:spPr bwMode="auto">
            <a:xfrm>
              <a:off x="2971800" y="2362200"/>
              <a:ext cx="1219200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500">
                  <a:latin typeface="Georgia" pitchFamily="18" charset="0"/>
                </a:rPr>
                <a:t>Test string: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/>
          </p:cNvSpPr>
          <p:nvPr/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sz="3300">
                <a:solidFill>
                  <a:srgbClr val="CF5716"/>
                </a:solidFill>
                <a:latin typeface="Georgia" pitchFamily="18" charset="0"/>
              </a:rPr>
              <a:t>Algorithm Details</a:t>
            </a:r>
          </a:p>
        </p:txBody>
      </p:sp>
      <p:grpSp>
        <p:nvGrpSpPr>
          <p:cNvPr id="26626" name="Group 191"/>
          <p:cNvGrpSpPr>
            <a:grpSpLocks/>
          </p:cNvGrpSpPr>
          <p:nvPr/>
        </p:nvGrpSpPr>
        <p:grpSpPr bwMode="auto">
          <a:xfrm>
            <a:off x="609600" y="1600200"/>
            <a:ext cx="7848600" cy="4252913"/>
            <a:chOff x="384" y="1104"/>
            <a:chExt cx="4944" cy="2679"/>
          </a:xfrm>
        </p:grpSpPr>
        <p:sp>
          <p:nvSpPr>
            <p:cNvPr id="26627" name="Text Box 28"/>
            <p:cNvSpPr txBox="1">
              <a:spLocks noChangeArrowheads="1"/>
            </p:cNvSpPr>
            <p:nvPr/>
          </p:nvSpPr>
          <p:spPr bwMode="auto">
            <a:xfrm>
              <a:off x="912" y="1113"/>
              <a:ext cx="11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>
                  <a:solidFill>
                    <a:schemeClr val="accent1"/>
                  </a:solidFill>
                  <a:latin typeface="Georgia" pitchFamily="18" charset="0"/>
                </a:rPr>
                <a:t>Training Set</a:t>
              </a:r>
            </a:p>
          </p:txBody>
        </p:sp>
        <p:sp>
          <p:nvSpPr>
            <p:cNvPr id="26628" name="Text Box 30"/>
            <p:cNvSpPr txBox="1">
              <a:spLocks noChangeArrowheads="1"/>
            </p:cNvSpPr>
            <p:nvPr/>
          </p:nvSpPr>
          <p:spPr bwMode="auto">
            <a:xfrm>
              <a:off x="528" y="1641"/>
              <a:ext cx="8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latin typeface="Georgia" pitchFamily="18" charset="0"/>
                </a:rPr>
                <a:t>Functional</a:t>
              </a:r>
            </a:p>
          </p:txBody>
        </p:sp>
        <p:sp>
          <p:nvSpPr>
            <p:cNvPr id="26629" name="Text Box 31"/>
            <p:cNvSpPr txBox="1">
              <a:spLocks noChangeArrowheads="1"/>
            </p:cNvSpPr>
            <p:nvPr/>
          </p:nvSpPr>
          <p:spPr bwMode="auto">
            <a:xfrm>
              <a:off x="1392" y="1641"/>
              <a:ext cx="115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latin typeface="Georgia" pitchFamily="18" charset="0"/>
                </a:rPr>
                <a:t>Non-functional</a:t>
              </a:r>
            </a:p>
          </p:txBody>
        </p:sp>
        <p:cxnSp>
          <p:nvCxnSpPr>
            <p:cNvPr id="26630" name="AutoShape 34"/>
            <p:cNvCxnSpPr>
              <a:cxnSpLocks noChangeShapeType="1"/>
              <a:stCxn id="26627" idx="2"/>
              <a:endCxn id="26628" idx="0"/>
            </p:cNvCxnSpPr>
            <p:nvPr/>
          </p:nvCxnSpPr>
          <p:spPr bwMode="auto">
            <a:xfrm rot="5400000">
              <a:off x="1051" y="1229"/>
              <a:ext cx="297" cy="528"/>
            </a:xfrm>
            <a:prstGeom prst="bentConnector3">
              <a:avLst>
                <a:gd name="adj1" fmla="val 49833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6631" name="AutoShape 35"/>
            <p:cNvCxnSpPr>
              <a:cxnSpLocks noChangeShapeType="1"/>
              <a:stCxn id="26627" idx="2"/>
              <a:endCxn id="26629" idx="0"/>
            </p:cNvCxnSpPr>
            <p:nvPr/>
          </p:nvCxnSpPr>
          <p:spPr bwMode="auto">
            <a:xfrm rot="16200000" flipH="1">
              <a:off x="1567" y="1241"/>
              <a:ext cx="297" cy="504"/>
            </a:xfrm>
            <a:prstGeom prst="bentConnector3">
              <a:avLst>
                <a:gd name="adj1" fmla="val 49833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26632" name="Text Box 36"/>
            <p:cNvSpPr txBox="1">
              <a:spLocks noChangeArrowheads="1"/>
            </p:cNvSpPr>
            <p:nvPr/>
          </p:nvSpPr>
          <p:spPr bwMode="auto">
            <a:xfrm>
              <a:off x="3792" y="1104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>
                  <a:solidFill>
                    <a:schemeClr val="accent1"/>
                  </a:solidFill>
                  <a:latin typeface="Georgia" pitchFamily="18" charset="0"/>
                </a:rPr>
                <a:t>Testing Set</a:t>
              </a:r>
            </a:p>
          </p:txBody>
        </p:sp>
        <p:sp>
          <p:nvSpPr>
            <p:cNvPr id="26633" name="Text Box 37"/>
            <p:cNvSpPr txBox="1">
              <a:spLocks noChangeArrowheads="1"/>
            </p:cNvSpPr>
            <p:nvPr/>
          </p:nvSpPr>
          <p:spPr bwMode="auto">
            <a:xfrm>
              <a:off x="3312" y="1632"/>
              <a:ext cx="8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latin typeface="Georgia" pitchFamily="18" charset="0"/>
                </a:rPr>
                <a:t>Functional</a:t>
              </a:r>
            </a:p>
          </p:txBody>
        </p:sp>
        <p:sp>
          <p:nvSpPr>
            <p:cNvPr id="26634" name="Text Box 38"/>
            <p:cNvSpPr txBox="1">
              <a:spLocks noChangeArrowheads="1"/>
            </p:cNvSpPr>
            <p:nvPr/>
          </p:nvSpPr>
          <p:spPr bwMode="auto">
            <a:xfrm>
              <a:off x="4176" y="1632"/>
              <a:ext cx="115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latin typeface="Georgia" pitchFamily="18" charset="0"/>
                </a:rPr>
                <a:t>Non-functional</a:t>
              </a:r>
            </a:p>
          </p:txBody>
        </p:sp>
        <p:cxnSp>
          <p:nvCxnSpPr>
            <p:cNvPr id="26635" name="AutoShape 39"/>
            <p:cNvCxnSpPr>
              <a:cxnSpLocks noChangeShapeType="1"/>
              <a:stCxn id="26632" idx="2"/>
              <a:endCxn id="26633" idx="0"/>
            </p:cNvCxnSpPr>
            <p:nvPr/>
          </p:nvCxnSpPr>
          <p:spPr bwMode="auto">
            <a:xfrm rot="5400000">
              <a:off x="3847" y="1208"/>
              <a:ext cx="297" cy="552"/>
            </a:xfrm>
            <a:prstGeom prst="bentConnector3">
              <a:avLst>
                <a:gd name="adj1" fmla="val 49833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6636" name="AutoShape 40"/>
            <p:cNvCxnSpPr>
              <a:cxnSpLocks noChangeShapeType="1"/>
              <a:stCxn id="26632" idx="2"/>
              <a:endCxn id="26634" idx="0"/>
            </p:cNvCxnSpPr>
            <p:nvPr/>
          </p:nvCxnSpPr>
          <p:spPr bwMode="auto">
            <a:xfrm rot="16200000" flipH="1">
              <a:off x="4363" y="1244"/>
              <a:ext cx="297" cy="480"/>
            </a:xfrm>
            <a:prstGeom prst="bentConnector3">
              <a:avLst>
                <a:gd name="adj1" fmla="val 49833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26637" name="Text Box 43"/>
            <p:cNvSpPr txBox="1">
              <a:spLocks noChangeArrowheads="1"/>
            </p:cNvSpPr>
            <p:nvPr/>
          </p:nvSpPr>
          <p:spPr bwMode="auto">
            <a:xfrm>
              <a:off x="3744" y="2256"/>
              <a:ext cx="10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accent2"/>
                  </a:solidFill>
                  <a:latin typeface="Georgia" pitchFamily="18" charset="0"/>
                </a:rPr>
                <a:t>Test string </a:t>
              </a:r>
              <a:r>
                <a:rPr lang="en-US" i="1">
                  <a:solidFill>
                    <a:schemeClr val="accent2"/>
                  </a:solidFill>
                  <a:latin typeface="Georgia" pitchFamily="18" charset="0"/>
                </a:rPr>
                <a:t>x</a:t>
              </a:r>
              <a:endParaRPr lang="en-US">
                <a:solidFill>
                  <a:schemeClr val="accent2"/>
                </a:solidFill>
                <a:latin typeface="Georgia" pitchFamily="18" charset="0"/>
              </a:endParaRPr>
            </a:p>
          </p:txBody>
        </p:sp>
        <p:cxnSp>
          <p:nvCxnSpPr>
            <p:cNvPr id="26638" name="AutoShape 45"/>
            <p:cNvCxnSpPr>
              <a:cxnSpLocks noChangeShapeType="1"/>
              <a:stCxn id="26633" idx="2"/>
              <a:endCxn id="26637" idx="0"/>
            </p:cNvCxnSpPr>
            <p:nvPr/>
          </p:nvCxnSpPr>
          <p:spPr bwMode="auto">
            <a:xfrm rot="16200000" flipH="1">
              <a:off x="3787" y="1796"/>
              <a:ext cx="393" cy="528"/>
            </a:xfrm>
            <a:prstGeom prst="curvedConnector3">
              <a:avLst>
                <a:gd name="adj1" fmla="val 49875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6639" name="AutoShape 46"/>
            <p:cNvCxnSpPr>
              <a:cxnSpLocks noChangeShapeType="1"/>
              <a:stCxn id="26634" idx="2"/>
              <a:endCxn id="26637" idx="0"/>
            </p:cNvCxnSpPr>
            <p:nvPr/>
          </p:nvCxnSpPr>
          <p:spPr bwMode="auto">
            <a:xfrm rot="5400000">
              <a:off x="4303" y="1808"/>
              <a:ext cx="393" cy="504"/>
            </a:xfrm>
            <a:prstGeom prst="curvedConnector3">
              <a:avLst>
                <a:gd name="adj1" fmla="val 49875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26640" name="AutoShape 47"/>
            <p:cNvSpPr>
              <a:spLocks noChangeArrowheads="1"/>
            </p:cNvSpPr>
            <p:nvPr/>
          </p:nvSpPr>
          <p:spPr bwMode="auto">
            <a:xfrm>
              <a:off x="2592" y="2256"/>
              <a:ext cx="576" cy="240"/>
            </a:xfrm>
            <a:prstGeom prst="leftArrow">
              <a:avLst>
                <a:gd name="adj1" fmla="val 50000"/>
                <a:gd name="adj2" fmla="val 6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641" name="Rectangle 154"/>
            <p:cNvSpPr>
              <a:spLocks noChangeArrowheads="1"/>
            </p:cNvSpPr>
            <p:nvPr/>
          </p:nvSpPr>
          <p:spPr bwMode="auto">
            <a:xfrm>
              <a:off x="384" y="1814"/>
              <a:ext cx="1056" cy="1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>
                  <a:latin typeface="Courier New" pitchFamily="49" charset="0"/>
                </a:rPr>
                <a:t>…</a:t>
              </a:r>
            </a:p>
            <a:p>
              <a:pPr>
                <a:spcBef>
                  <a:spcPct val="50000"/>
                </a:spcBef>
              </a:pPr>
              <a:r>
                <a:rPr lang="en-US" sz="1000">
                  <a:latin typeface="Courier New" pitchFamily="49" charset="0"/>
                </a:rPr>
                <a:t>GAUUACGUCGCCAGUCAAG</a:t>
              </a:r>
            </a:p>
            <a:p>
              <a:pPr>
                <a:spcBef>
                  <a:spcPct val="50000"/>
                </a:spcBef>
              </a:pPr>
              <a:r>
                <a:rPr lang="en-US" sz="1000">
                  <a:latin typeface="Courier New" pitchFamily="49" charset="0"/>
                </a:rPr>
                <a:t>GAGGAUAUGUUUGCAUGGC</a:t>
              </a:r>
            </a:p>
            <a:p>
              <a:pPr>
                <a:spcBef>
                  <a:spcPct val="50000"/>
                </a:spcBef>
              </a:pPr>
              <a:r>
                <a:rPr lang="en-US" sz="1000">
                  <a:latin typeface="Courier New" pitchFamily="49" charset="0"/>
                </a:rPr>
                <a:t>ACCGAAAGGUCUUACCGGA</a:t>
              </a:r>
            </a:p>
            <a:p>
              <a:pPr>
                <a:spcBef>
                  <a:spcPct val="50000"/>
                </a:spcBef>
              </a:pPr>
              <a:r>
                <a:rPr lang="en-US" sz="1000">
                  <a:latin typeface="Courier New" pitchFamily="49" charset="0"/>
                </a:rPr>
                <a:t>CUUACCGGAAAACUCGACG</a:t>
              </a:r>
            </a:p>
            <a:p>
              <a:pPr>
                <a:spcBef>
                  <a:spcPct val="50000"/>
                </a:spcBef>
              </a:pPr>
              <a:r>
                <a:rPr lang="en-US" sz="1000">
                  <a:latin typeface="Courier New" pitchFamily="49" charset="0"/>
                </a:rPr>
                <a:t>UACCGGAAAACUCGACGCA</a:t>
              </a:r>
            </a:p>
            <a:p>
              <a:pPr>
                <a:spcBef>
                  <a:spcPct val="50000"/>
                </a:spcBef>
              </a:pPr>
              <a:r>
                <a:rPr lang="en-US" sz="1000">
                  <a:latin typeface="Courier New" pitchFamily="49" charset="0"/>
                </a:rPr>
                <a:t>AGGUCUUACCGGAAAACUC</a:t>
              </a:r>
            </a:p>
            <a:p>
              <a:pPr>
                <a:spcBef>
                  <a:spcPct val="50000"/>
                </a:spcBef>
              </a:pPr>
              <a:r>
                <a:rPr lang="en-US" sz="1000">
                  <a:latin typeface="Courier New" pitchFamily="49" charset="0"/>
                </a:rPr>
                <a:t>CCGGAAAACUCGACGCAAG</a:t>
              </a:r>
            </a:p>
            <a:p>
              <a:pPr>
                <a:spcBef>
                  <a:spcPct val="50000"/>
                </a:spcBef>
              </a:pPr>
              <a:r>
                <a:rPr lang="en-US" sz="1000">
                  <a:latin typeface="Courier New" pitchFamily="49" charset="0"/>
                </a:rPr>
                <a:t>UUACGUCGCCAGUCAAGUA</a:t>
              </a:r>
            </a:p>
            <a:p>
              <a:pPr algn="ctr">
                <a:spcBef>
                  <a:spcPct val="50000"/>
                </a:spcBef>
              </a:pPr>
              <a:r>
                <a:rPr lang="en-US" sz="1000">
                  <a:latin typeface="Courier New" pitchFamily="49" charset="0"/>
                </a:rPr>
                <a:t>…</a:t>
              </a:r>
            </a:p>
          </p:txBody>
        </p:sp>
        <p:sp>
          <p:nvSpPr>
            <p:cNvPr id="26642" name="Rectangle 187"/>
            <p:cNvSpPr>
              <a:spLocks noChangeArrowheads="1"/>
            </p:cNvSpPr>
            <p:nvPr/>
          </p:nvSpPr>
          <p:spPr bwMode="auto">
            <a:xfrm>
              <a:off x="1440" y="1814"/>
              <a:ext cx="1056" cy="1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>
                  <a:latin typeface="Courier New" pitchFamily="49" charset="0"/>
                </a:rPr>
                <a:t>…</a:t>
              </a:r>
            </a:p>
            <a:p>
              <a:pPr>
                <a:spcBef>
                  <a:spcPct val="50000"/>
                </a:spcBef>
              </a:pPr>
              <a:r>
                <a:rPr lang="en-US" sz="1000">
                  <a:latin typeface="Courier New" pitchFamily="49" charset="0"/>
                </a:rPr>
                <a:t>AUGAUCCAGGGCGGAGACU</a:t>
              </a:r>
            </a:p>
            <a:p>
              <a:pPr>
                <a:spcBef>
                  <a:spcPct val="50000"/>
                </a:spcBef>
              </a:pPr>
              <a:r>
                <a:rPr lang="en-US" sz="1000">
                  <a:latin typeface="Courier New" pitchFamily="49" charset="0"/>
                </a:rPr>
                <a:t>UAUUUGGAUCCAUGGUGUA</a:t>
              </a:r>
            </a:p>
            <a:p>
              <a:pPr>
                <a:spcBef>
                  <a:spcPct val="50000"/>
                </a:spcBef>
              </a:pPr>
              <a:r>
                <a:rPr lang="en-US" sz="1000">
                  <a:latin typeface="Courier New" pitchFamily="49" charset="0"/>
                </a:rPr>
                <a:t>UGACAACUUUGGUAUCGUG</a:t>
              </a:r>
            </a:p>
            <a:p>
              <a:pPr>
                <a:spcBef>
                  <a:spcPct val="50000"/>
                </a:spcBef>
              </a:pPr>
              <a:r>
                <a:rPr lang="en-US" sz="1000">
                  <a:latin typeface="Courier New" pitchFamily="49" charset="0"/>
                </a:rPr>
                <a:t>CAGGGGGGAGCCAAAAGGG</a:t>
              </a:r>
            </a:p>
            <a:p>
              <a:pPr>
                <a:spcBef>
                  <a:spcPct val="50000"/>
                </a:spcBef>
              </a:pPr>
              <a:r>
                <a:rPr lang="en-US" sz="1000">
                  <a:latin typeface="Courier New" pitchFamily="49" charset="0"/>
                </a:rPr>
                <a:t>AAAACAGUGGAUAAUUUUG</a:t>
              </a:r>
            </a:p>
            <a:p>
              <a:pPr>
                <a:spcBef>
                  <a:spcPct val="50000"/>
                </a:spcBef>
              </a:pPr>
              <a:r>
                <a:rPr lang="en-US" sz="1000">
                  <a:latin typeface="Courier New" pitchFamily="49" charset="0"/>
                </a:rPr>
                <a:t>CUUUGGCCUCUGCAAAGAG</a:t>
              </a:r>
            </a:p>
            <a:p>
              <a:pPr>
                <a:spcBef>
                  <a:spcPct val="50000"/>
                </a:spcBef>
              </a:pPr>
              <a:r>
                <a:rPr lang="en-US" sz="1000">
                  <a:latin typeface="Courier New" pitchFamily="49" charset="0"/>
                </a:rPr>
                <a:t>UAAUCGGUUCCGAAAGAGA</a:t>
              </a:r>
            </a:p>
            <a:p>
              <a:pPr>
                <a:spcBef>
                  <a:spcPct val="50000"/>
                </a:spcBef>
              </a:pPr>
              <a:r>
                <a:rPr lang="en-US" sz="1000">
                  <a:latin typeface="Courier New" pitchFamily="49" charset="0"/>
                </a:rPr>
                <a:t>AAACUAUCGUACCAUGGAA</a:t>
              </a:r>
            </a:p>
            <a:p>
              <a:pPr algn="ctr">
                <a:spcBef>
                  <a:spcPct val="50000"/>
                </a:spcBef>
              </a:pPr>
              <a:r>
                <a:rPr lang="en-US" sz="1000">
                  <a:latin typeface="Courier New" pitchFamily="49" charset="0"/>
                </a:rPr>
                <a:t>…</a:t>
              </a:r>
            </a:p>
          </p:txBody>
        </p:sp>
        <p:sp>
          <p:nvSpPr>
            <p:cNvPr id="26643" name="Text Box 188"/>
            <p:cNvSpPr txBox="1">
              <a:spLocks noChangeArrowheads="1"/>
            </p:cNvSpPr>
            <p:nvPr/>
          </p:nvSpPr>
          <p:spPr bwMode="auto">
            <a:xfrm>
              <a:off x="384" y="3340"/>
              <a:ext cx="1104" cy="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Georgia" pitchFamily="18" charset="0"/>
                </a:rPr>
                <a:t>Average distance</a:t>
              </a:r>
            </a:p>
            <a:p>
              <a:pPr algn="ctr">
                <a:spcBef>
                  <a:spcPct val="50000"/>
                </a:spcBef>
              </a:pPr>
              <a:r>
                <a:rPr lang="en-US" sz="1600">
                  <a:latin typeface="Georgia" pitchFamily="18" charset="0"/>
                </a:rPr>
                <a:t>functional</a:t>
              </a:r>
            </a:p>
          </p:txBody>
        </p:sp>
        <p:sp>
          <p:nvSpPr>
            <p:cNvPr id="26644" name="Text Box 189"/>
            <p:cNvSpPr txBox="1">
              <a:spLocks noChangeArrowheads="1"/>
            </p:cNvSpPr>
            <p:nvPr/>
          </p:nvSpPr>
          <p:spPr bwMode="auto">
            <a:xfrm>
              <a:off x="1440" y="3340"/>
              <a:ext cx="1104" cy="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Georgia" pitchFamily="18" charset="0"/>
                </a:rPr>
                <a:t>Average distance</a:t>
              </a:r>
            </a:p>
            <a:p>
              <a:pPr algn="ctr">
                <a:spcBef>
                  <a:spcPct val="50000"/>
                </a:spcBef>
              </a:pPr>
              <a:r>
                <a:rPr lang="en-US" sz="1600">
                  <a:latin typeface="Georgia" pitchFamily="18" charset="0"/>
                </a:rPr>
                <a:t>non-functional</a:t>
              </a:r>
            </a:p>
          </p:txBody>
        </p:sp>
        <p:sp>
          <p:nvSpPr>
            <p:cNvPr id="26645" name="Text Box 190"/>
            <p:cNvSpPr txBox="1">
              <a:spLocks noChangeArrowheads="1"/>
            </p:cNvSpPr>
            <p:nvPr/>
          </p:nvSpPr>
          <p:spPr bwMode="auto">
            <a:xfrm>
              <a:off x="3504" y="3360"/>
              <a:ext cx="14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latin typeface="Georgia" pitchFamily="18" charset="0"/>
                </a:rPr>
                <a:t>Absolute value:  Smaller value wins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itle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758825"/>
          </a:xfrm>
        </p:spPr>
        <p:txBody>
          <a:bodyPr/>
          <a:lstStyle/>
          <a:p>
            <a:pPr eaLnBrk="1" hangingPunct="1"/>
            <a:r>
              <a:rPr lang="en-US" smtClean="0">
                <a:latin typeface="Georgia" pitchFamily="18" charset="0"/>
              </a:rPr>
              <a:t>Results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1"/>
          </p:nvPr>
        </p:nvGraphicFramePr>
        <p:xfrm>
          <a:off x="301752" y="1371600"/>
          <a:ext cx="4038600" cy="4681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3555" name="Content Placeholder 4"/>
          <p:cNvGraphicFramePr>
            <a:graphicFrameLocks noGrp="1"/>
          </p:cNvGraphicFramePr>
          <p:nvPr>
            <p:ph sz="half" idx="2"/>
          </p:nvPr>
        </p:nvGraphicFramePr>
        <p:xfrm>
          <a:off x="4800600" y="1371600"/>
          <a:ext cx="4038600" cy="4681538"/>
        </p:xfrm>
        <a:graphic>
          <a:graphicData uri="http://schemas.openxmlformats.org/presentationml/2006/ole">
            <p:oleObj spid="_x0000_s23555" r:id="rId8" imgW="4035902" imgH="4682134" progId="Excel.Chart.8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Georgia" pitchFamily="18" charset="0"/>
              </a:rPr>
              <a:t>Results Details</a:t>
            </a:r>
          </a:p>
        </p:txBody>
      </p:sp>
      <p:graphicFrame>
        <p:nvGraphicFramePr>
          <p:cNvPr id="197636" name="Object 4"/>
          <p:cNvGraphicFramePr>
            <a:graphicFrameLocks noChangeAspect="1"/>
          </p:cNvGraphicFramePr>
          <p:nvPr>
            <p:ph idx="4294967295"/>
          </p:nvPr>
        </p:nvGraphicFramePr>
        <p:xfrm>
          <a:off x="1963738" y="1649413"/>
          <a:ext cx="5122862" cy="4598987"/>
        </p:xfrm>
        <a:graphic>
          <a:graphicData uri="http://schemas.openxmlformats.org/presentationml/2006/ole">
            <p:oleObj spid="_x0000_s197636" name="Worksheet" r:id="rId4" imgW="4904067" imgH="4401436" progId="Excel.Sheet.8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ivic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612</TotalTime>
  <Words>412</Words>
  <Application>Microsoft Office PowerPoint</Application>
  <PresentationFormat>On-screen Show (4:3)</PresentationFormat>
  <Paragraphs>131</Paragraphs>
  <Slides>13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Design Template</vt:lpstr>
      </vt:variant>
      <vt:variant>
        <vt:i4>9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30" baseType="lpstr">
      <vt:lpstr>Arial</vt:lpstr>
      <vt:lpstr>Wingdings 2</vt:lpstr>
      <vt:lpstr>Wingdings</vt:lpstr>
      <vt:lpstr>Calibri</vt:lpstr>
      <vt:lpstr>Georgia</vt:lpstr>
      <vt:lpstr>Courier New</vt:lpstr>
      <vt:lpstr>Civic</vt:lpstr>
      <vt:lpstr>Civic</vt:lpstr>
      <vt:lpstr>Civic</vt:lpstr>
      <vt:lpstr>Civic</vt:lpstr>
      <vt:lpstr>Civic</vt:lpstr>
      <vt:lpstr>Civic</vt:lpstr>
      <vt:lpstr>Civic</vt:lpstr>
      <vt:lpstr>Civic</vt:lpstr>
      <vt:lpstr>Civic</vt:lpstr>
      <vt:lpstr>Microsoft Excel Chart</vt:lpstr>
      <vt:lpstr>Worksheet</vt:lpstr>
      <vt:lpstr>Slide 1</vt:lpstr>
      <vt:lpstr>What is siRNA?  http://fig.cox.miami.edu/~cmallery/255/255hist/mcb4.1.dogma.jpg http://www.nature.com/news/2003/030616/full/030616-12.html</vt:lpstr>
      <vt:lpstr>The Problem…</vt:lpstr>
      <vt:lpstr>Levenshtein Distance     1.  Vert JP, Foveau N, Lajaunie C, Vandenbrouck Y:  “An accurate and interpretable model for siRNA efficacy prediction”.  BMC Bioinformatics.  2006, 7:520.</vt:lpstr>
      <vt:lpstr>Slide 5</vt:lpstr>
      <vt:lpstr>Modified algorithm     2. http://sirecords.umn.edu/siRecords/download_data.php</vt:lpstr>
      <vt:lpstr>Slide 7</vt:lpstr>
      <vt:lpstr>Results</vt:lpstr>
      <vt:lpstr>Results Details</vt:lpstr>
      <vt:lpstr>Slide 10</vt:lpstr>
      <vt:lpstr>Issues with the algorithm</vt:lpstr>
      <vt:lpstr>Future Work</vt:lpstr>
      <vt:lpstr>Acknowledgements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reu</dc:creator>
  <cp:lastModifiedBy>wfut602006</cp:lastModifiedBy>
  <cp:revision>113</cp:revision>
  <dcterms:created xsi:type="dcterms:W3CDTF">2007-07-17T15:15:29Z</dcterms:created>
  <dcterms:modified xsi:type="dcterms:W3CDTF">2007-07-19T05:48:54Z</dcterms:modified>
</cp:coreProperties>
</file>