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32" autoAdjust="0"/>
    <p:restoredTop sz="89429" autoAdjust="0"/>
  </p:normalViewPr>
  <p:slideViewPr>
    <p:cSldViewPr>
      <p:cViewPr>
        <p:scale>
          <a:sx n="100" d="100"/>
          <a:sy n="100" d="100"/>
        </p:scale>
        <p:origin x="-3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Algorithm</a:t>
            </a:r>
            <a:r>
              <a:rPr lang="en-US" baseline="0" dirty="0" smtClean="0"/>
              <a:t> Accuracy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Functional</c:v>
                </c:pt>
              </c:strCache>
            </c:strRef>
          </c:tx>
          <c:cat>
            <c:numRef>
              <c:f>Sheet1!$A$2:$A$26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0.70967741935483875</c:v>
                </c:pt>
                <c:pt idx="1">
                  <c:v>0.58064516129032262</c:v>
                </c:pt>
                <c:pt idx="2">
                  <c:v>0.67741935483870963</c:v>
                </c:pt>
                <c:pt idx="3">
                  <c:v>0.58064516129032262</c:v>
                </c:pt>
                <c:pt idx="4">
                  <c:v>0.61290322580645162</c:v>
                </c:pt>
                <c:pt idx="5">
                  <c:v>0.74193548387096775</c:v>
                </c:pt>
                <c:pt idx="6">
                  <c:v>0.61290322580645162</c:v>
                </c:pt>
                <c:pt idx="7">
                  <c:v>0.58064516129032262</c:v>
                </c:pt>
                <c:pt idx="8">
                  <c:v>0.83870967741935487</c:v>
                </c:pt>
                <c:pt idx="9">
                  <c:v>0.64516129032258063</c:v>
                </c:pt>
                <c:pt idx="10">
                  <c:v>0.83870967741935487</c:v>
                </c:pt>
                <c:pt idx="11">
                  <c:v>0.64516129032258063</c:v>
                </c:pt>
                <c:pt idx="12">
                  <c:v>0.77419354838709675</c:v>
                </c:pt>
                <c:pt idx="13">
                  <c:v>0.61290322580645162</c:v>
                </c:pt>
                <c:pt idx="14">
                  <c:v>0.64516129032258063</c:v>
                </c:pt>
                <c:pt idx="15">
                  <c:v>0.77419354838709675</c:v>
                </c:pt>
                <c:pt idx="16">
                  <c:v>0.5161290322580645</c:v>
                </c:pt>
                <c:pt idx="17">
                  <c:v>0.77419354838709675</c:v>
                </c:pt>
                <c:pt idx="18">
                  <c:v>0.74193548387096775</c:v>
                </c:pt>
                <c:pt idx="19">
                  <c:v>0.70967741935483875</c:v>
                </c:pt>
                <c:pt idx="20">
                  <c:v>0.58064516129032262</c:v>
                </c:pt>
                <c:pt idx="21">
                  <c:v>0.58064516129032262</c:v>
                </c:pt>
                <c:pt idx="22">
                  <c:v>0.70967741935483875</c:v>
                </c:pt>
                <c:pt idx="23">
                  <c:v>0.87096774193548387</c:v>
                </c:pt>
                <c:pt idx="24">
                  <c:v>0.54838709677419351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Nonfunctional</c:v>
                </c:pt>
              </c:strCache>
            </c:strRef>
          </c:tx>
          <c:cat>
            <c:numRef>
              <c:f>Sheet1!$A$2:$A$26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0.58333333333333337</c:v>
                </c:pt>
                <c:pt idx="1">
                  <c:v>0.75</c:v>
                </c:pt>
                <c:pt idx="2">
                  <c:v>0.66666666666666663</c:v>
                </c:pt>
                <c:pt idx="3">
                  <c:v>0.7</c:v>
                </c:pt>
                <c:pt idx="4">
                  <c:v>0.66666666666666663</c:v>
                </c:pt>
                <c:pt idx="5">
                  <c:v>0.6333333333333333</c:v>
                </c:pt>
                <c:pt idx="6">
                  <c:v>0.6</c:v>
                </c:pt>
                <c:pt idx="7">
                  <c:v>0.68333333333333335</c:v>
                </c:pt>
                <c:pt idx="8">
                  <c:v>0.65</c:v>
                </c:pt>
                <c:pt idx="9">
                  <c:v>0.71666666666666667</c:v>
                </c:pt>
                <c:pt idx="10">
                  <c:v>0.66666666666666663</c:v>
                </c:pt>
                <c:pt idx="11">
                  <c:v>0.58333333333333337</c:v>
                </c:pt>
                <c:pt idx="12">
                  <c:v>0.68333333333333335</c:v>
                </c:pt>
                <c:pt idx="13">
                  <c:v>0.65</c:v>
                </c:pt>
                <c:pt idx="14">
                  <c:v>0.6</c:v>
                </c:pt>
                <c:pt idx="15">
                  <c:v>0.6166666666666667</c:v>
                </c:pt>
                <c:pt idx="16">
                  <c:v>0.76666666666666672</c:v>
                </c:pt>
                <c:pt idx="17">
                  <c:v>0.66666666666666663</c:v>
                </c:pt>
                <c:pt idx="18">
                  <c:v>0.6166666666666667</c:v>
                </c:pt>
                <c:pt idx="19">
                  <c:v>0.58333333333333337</c:v>
                </c:pt>
                <c:pt idx="20">
                  <c:v>0.7</c:v>
                </c:pt>
                <c:pt idx="21">
                  <c:v>0.58333333333333337</c:v>
                </c:pt>
                <c:pt idx="22">
                  <c:v>0.6166666666666667</c:v>
                </c:pt>
                <c:pt idx="23">
                  <c:v>0.6166666666666667</c:v>
                </c:pt>
                <c:pt idx="24">
                  <c:v>0.65</c:v>
                </c:pt>
              </c:numCache>
            </c:numRef>
          </c:val>
        </c:ser>
        <c:dLbls/>
        <c:marker val="1"/>
        <c:axId val="89198592"/>
        <c:axId val="89799296"/>
      </c:lineChart>
      <c:catAx>
        <c:axId val="89198592"/>
        <c:scaling>
          <c:orientation val="minMax"/>
        </c:scaling>
        <c:axPos val="b"/>
        <c:numFmt formatCode="General" sourceLinked="1"/>
        <c:majorTickMark val="none"/>
        <c:tickLblPos val="nextTo"/>
        <c:crossAx val="89799296"/>
        <c:crosses val="autoZero"/>
        <c:auto val="1"/>
        <c:lblAlgn val="ctr"/>
        <c:lblOffset val="100"/>
      </c:catAx>
      <c:valAx>
        <c:axId val="89799296"/>
        <c:scaling>
          <c:orientation val="minMax"/>
        </c:scaling>
        <c:axPos val="l"/>
        <c:majorGridlines>
          <c:spPr>
            <a:effectLst>
              <a:outerShdw blurRad="50800" dist="50800" sx="1000" sy="1000" algn="ctr" rotWithShape="0">
                <a:srgbClr val="000000"/>
              </a:outerShdw>
            </a:effectLst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crossAx val="8919859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2CCA7-127F-4DEC-B3B6-0A09C37A6164}" type="doc">
      <dgm:prSet loTypeId="urn:microsoft.com/office/officeart/2005/8/layout/b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7CE1AC-1530-464F-93D3-5F269A5F31B2}">
      <dgm:prSet/>
      <dgm:spPr/>
      <dgm:t>
        <a:bodyPr/>
        <a:lstStyle/>
        <a:p>
          <a:pPr rtl="0"/>
          <a:r>
            <a:rPr lang="en-US" dirty="0" smtClean="0"/>
            <a:t>25 splits of the HEK data</a:t>
          </a:r>
          <a:endParaRPr lang="en-US" dirty="0"/>
        </a:p>
      </dgm:t>
    </dgm:pt>
    <dgm:pt modelId="{CA054962-4C88-4C4F-AB27-D07741C44CC1}" type="parTrans" cxnId="{0391A8BB-BC03-4A31-A223-7E31DE0B3548}">
      <dgm:prSet/>
      <dgm:spPr/>
      <dgm:t>
        <a:bodyPr/>
        <a:lstStyle/>
        <a:p>
          <a:endParaRPr lang="en-US"/>
        </a:p>
      </dgm:t>
    </dgm:pt>
    <dgm:pt modelId="{41405FB4-F3A9-45FB-AD22-58BEB53CB600}" type="sibTrans" cxnId="{0391A8BB-BC03-4A31-A223-7E31DE0B3548}">
      <dgm:prSet/>
      <dgm:spPr/>
      <dgm:t>
        <a:bodyPr/>
        <a:lstStyle/>
        <a:p>
          <a:endParaRPr lang="en-US"/>
        </a:p>
      </dgm:t>
    </dgm:pt>
    <dgm:pt modelId="{06485033-6E95-4714-95C8-949E4FA9A874}">
      <dgm:prSet/>
      <dgm:spPr/>
      <dgm:t>
        <a:bodyPr/>
        <a:lstStyle/>
        <a:p>
          <a:pPr rtl="0"/>
          <a:r>
            <a:rPr lang="en-US" dirty="0" smtClean="0"/>
            <a:t>61 total functional strings (efficacy = 1)</a:t>
          </a:r>
          <a:endParaRPr lang="en-US" dirty="0"/>
        </a:p>
      </dgm:t>
    </dgm:pt>
    <dgm:pt modelId="{AAE93D09-B644-4B9C-A5F8-464C6EA837E5}" type="parTrans" cxnId="{028004EA-186C-49BD-B52D-35E0BE00C90E}">
      <dgm:prSet/>
      <dgm:spPr/>
      <dgm:t>
        <a:bodyPr/>
        <a:lstStyle/>
        <a:p>
          <a:endParaRPr lang="en-US"/>
        </a:p>
      </dgm:t>
    </dgm:pt>
    <dgm:pt modelId="{D1F497C8-0162-410E-A8D4-11F8629E50E7}" type="sibTrans" cxnId="{028004EA-186C-49BD-B52D-35E0BE00C90E}">
      <dgm:prSet/>
      <dgm:spPr/>
      <dgm:t>
        <a:bodyPr/>
        <a:lstStyle/>
        <a:p>
          <a:endParaRPr lang="en-US"/>
        </a:p>
      </dgm:t>
    </dgm:pt>
    <dgm:pt modelId="{47B735B6-3D11-4F60-97FF-B162C094ACE1}">
      <dgm:prSet/>
      <dgm:spPr/>
      <dgm:t>
        <a:bodyPr/>
        <a:lstStyle/>
        <a:p>
          <a:pPr rtl="0"/>
          <a:r>
            <a:rPr lang="en-US" dirty="0" smtClean="0"/>
            <a:t>120 total nonfunctional strings (efficacy = 4)</a:t>
          </a:r>
          <a:endParaRPr lang="en-US" dirty="0"/>
        </a:p>
      </dgm:t>
    </dgm:pt>
    <dgm:pt modelId="{9214BCA0-B652-43F0-B3E2-F89306673D03}" type="parTrans" cxnId="{50686C7E-BD90-4783-BB03-1EF0C928431B}">
      <dgm:prSet/>
      <dgm:spPr/>
      <dgm:t>
        <a:bodyPr/>
        <a:lstStyle/>
        <a:p>
          <a:endParaRPr lang="en-US"/>
        </a:p>
      </dgm:t>
    </dgm:pt>
    <dgm:pt modelId="{2241B612-71B2-4639-ADD6-779EDA6B73D2}" type="sibTrans" cxnId="{50686C7E-BD90-4783-BB03-1EF0C928431B}">
      <dgm:prSet/>
      <dgm:spPr/>
      <dgm:t>
        <a:bodyPr/>
        <a:lstStyle/>
        <a:p>
          <a:endParaRPr lang="en-US"/>
        </a:p>
      </dgm:t>
    </dgm:pt>
    <dgm:pt modelId="{699514DD-E66A-4A88-82E5-CDEB9FFFDDF3}">
      <dgm:prSet/>
      <dgm:spPr/>
      <dgm:t>
        <a:bodyPr/>
        <a:lstStyle/>
        <a:p>
          <a:pPr rtl="0"/>
          <a:r>
            <a:rPr lang="en-US" dirty="0" smtClean="0"/>
            <a:t>Average accuracy</a:t>
          </a:r>
          <a:endParaRPr lang="en-US" dirty="0"/>
        </a:p>
      </dgm:t>
    </dgm:pt>
    <dgm:pt modelId="{032DD41D-AC07-4598-8EDE-5F1A2C167795}" type="parTrans" cxnId="{2EFDD86C-C4A2-4BBA-ADBF-C00D3C7142A6}">
      <dgm:prSet/>
      <dgm:spPr/>
      <dgm:t>
        <a:bodyPr/>
        <a:lstStyle/>
        <a:p>
          <a:endParaRPr lang="en-US"/>
        </a:p>
      </dgm:t>
    </dgm:pt>
    <dgm:pt modelId="{0651F955-11B4-441D-A18C-9E969A3F538E}" type="sibTrans" cxnId="{2EFDD86C-C4A2-4BBA-ADBF-C00D3C7142A6}">
      <dgm:prSet/>
      <dgm:spPr/>
      <dgm:t>
        <a:bodyPr/>
        <a:lstStyle/>
        <a:p>
          <a:endParaRPr lang="en-US"/>
        </a:p>
      </dgm:t>
    </dgm:pt>
    <dgm:pt modelId="{681DA607-96BE-4CAD-BDAE-EDE4D6736E8A}">
      <dgm:prSet/>
      <dgm:spPr/>
      <dgm:t>
        <a:bodyPr/>
        <a:lstStyle/>
        <a:p>
          <a:pPr rtl="0"/>
          <a:r>
            <a:rPr lang="en-US" dirty="0" smtClean="0"/>
            <a:t>Functional:  67.6%</a:t>
          </a:r>
          <a:endParaRPr lang="en-US" dirty="0"/>
        </a:p>
      </dgm:t>
    </dgm:pt>
    <dgm:pt modelId="{EC9B3A38-6D03-4CF5-B9B6-5F54738455B6}" type="parTrans" cxnId="{75637C75-7D1C-4FED-8289-6059150C2EB4}">
      <dgm:prSet/>
      <dgm:spPr/>
      <dgm:t>
        <a:bodyPr/>
        <a:lstStyle/>
        <a:p>
          <a:endParaRPr lang="en-US"/>
        </a:p>
      </dgm:t>
    </dgm:pt>
    <dgm:pt modelId="{1C9A618D-0D6E-44AB-B472-587E4EB584DF}" type="sibTrans" cxnId="{75637C75-7D1C-4FED-8289-6059150C2EB4}">
      <dgm:prSet/>
      <dgm:spPr/>
      <dgm:t>
        <a:bodyPr/>
        <a:lstStyle/>
        <a:p>
          <a:endParaRPr lang="en-US"/>
        </a:p>
      </dgm:t>
    </dgm:pt>
    <dgm:pt modelId="{62E24F5B-9713-4B72-9440-AEC516BFDFF2}">
      <dgm:prSet/>
      <dgm:spPr/>
      <dgm:t>
        <a:bodyPr/>
        <a:lstStyle/>
        <a:p>
          <a:pPr rtl="0"/>
          <a:r>
            <a:rPr lang="en-US" dirty="0" smtClean="0"/>
            <a:t>Nonfunctional:  65.0%</a:t>
          </a:r>
          <a:endParaRPr lang="en-US" dirty="0"/>
        </a:p>
      </dgm:t>
    </dgm:pt>
    <dgm:pt modelId="{8FAD8EA7-0945-46DC-80B9-3EDA7BBCA113}" type="parTrans" cxnId="{8B92BE19-631C-40D0-BD6F-F28F049842D3}">
      <dgm:prSet/>
      <dgm:spPr/>
      <dgm:t>
        <a:bodyPr/>
        <a:lstStyle/>
        <a:p>
          <a:endParaRPr lang="en-US"/>
        </a:p>
      </dgm:t>
    </dgm:pt>
    <dgm:pt modelId="{3A59BE15-E3BD-4971-B57E-9CAF432987E1}" type="sibTrans" cxnId="{8B92BE19-631C-40D0-BD6F-F28F049842D3}">
      <dgm:prSet/>
      <dgm:spPr/>
      <dgm:t>
        <a:bodyPr/>
        <a:lstStyle/>
        <a:p>
          <a:endParaRPr lang="en-US"/>
        </a:p>
      </dgm:t>
    </dgm:pt>
    <dgm:pt modelId="{C7761AF0-457C-47ED-B0C0-2A1E063BD521}">
      <dgm:prSet/>
      <dgm:spPr/>
      <dgm:t>
        <a:bodyPr/>
        <a:lstStyle/>
        <a:p>
          <a:pPr rtl="0"/>
          <a:r>
            <a:rPr lang="en-US" dirty="0" smtClean="0"/>
            <a:t>Data splitting</a:t>
          </a:r>
          <a:endParaRPr lang="en-US" dirty="0"/>
        </a:p>
      </dgm:t>
    </dgm:pt>
    <dgm:pt modelId="{B1E7B441-5247-42E7-B3BE-C9311C43BFB1}" type="sibTrans" cxnId="{7DD041F9-D9D5-4A63-A68B-0B9D37A32F0E}">
      <dgm:prSet/>
      <dgm:spPr/>
      <dgm:t>
        <a:bodyPr/>
        <a:lstStyle/>
        <a:p>
          <a:endParaRPr lang="en-US"/>
        </a:p>
      </dgm:t>
    </dgm:pt>
    <dgm:pt modelId="{52D17AEA-F635-4090-B6B1-621CA5ABFDA0}" type="parTrans" cxnId="{7DD041F9-D9D5-4A63-A68B-0B9D37A32F0E}">
      <dgm:prSet/>
      <dgm:spPr/>
      <dgm:t>
        <a:bodyPr/>
        <a:lstStyle/>
        <a:p>
          <a:endParaRPr lang="en-US"/>
        </a:p>
      </dgm:t>
    </dgm:pt>
    <dgm:pt modelId="{44298740-C30C-4134-8984-37B8EBA6C802}">
      <dgm:prSet/>
      <dgm:spPr/>
      <dgm:t>
        <a:bodyPr/>
        <a:lstStyle/>
        <a:p>
          <a:pPr rtl="0"/>
          <a:endParaRPr lang="en-US" dirty="0"/>
        </a:p>
      </dgm:t>
    </dgm:pt>
    <dgm:pt modelId="{C4499223-9743-44F1-8531-90F135E067CC}" type="parTrans" cxnId="{61B02974-B41C-40E0-A318-CFC83316BC3D}">
      <dgm:prSet/>
      <dgm:spPr/>
      <dgm:t>
        <a:bodyPr/>
        <a:lstStyle/>
        <a:p>
          <a:endParaRPr lang="en-US"/>
        </a:p>
      </dgm:t>
    </dgm:pt>
    <dgm:pt modelId="{06FDE051-5AD7-4216-88E4-B6D5DD1A2F84}" type="sibTrans" cxnId="{61B02974-B41C-40E0-A318-CFC83316BC3D}">
      <dgm:prSet/>
      <dgm:spPr/>
      <dgm:t>
        <a:bodyPr/>
        <a:lstStyle/>
        <a:p>
          <a:endParaRPr lang="en-US"/>
        </a:p>
      </dgm:t>
    </dgm:pt>
    <dgm:pt modelId="{1221B1CE-CFF0-4085-8498-45BD3DC88F6B}">
      <dgm:prSet/>
      <dgm:spPr/>
      <dgm:t>
        <a:bodyPr/>
        <a:lstStyle/>
        <a:p>
          <a:pPr rtl="0"/>
          <a:r>
            <a:rPr lang="en-US" dirty="0" err="1" smtClean="0"/>
            <a:t>Matlab</a:t>
          </a:r>
          <a:r>
            <a:rPr lang="en-US" dirty="0" smtClean="0"/>
            <a:t> algorithm to randomly split data into training and test sets</a:t>
          </a:r>
          <a:endParaRPr lang="en-US" dirty="0"/>
        </a:p>
      </dgm:t>
    </dgm:pt>
    <dgm:pt modelId="{7688C666-20A2-4D76-8844-5A3DDC6C3480}" type="parTrans" cxnId="{C9470BEB-42F5-46EF-AA45-24FC2066E2B7}">
      <dgm:prSet/>
      <dgm:spPr/>
      <dgm:t>
        <a:bodyPr/>
        <a:lstStyle/>
        <a:p>
          <a:endParaRPr lang="en-US"/>
        </a:p>
      </dgm:t>
    </dgm:pt>
    <dgm:pt modelId="{49E619AC-7C46-4D75-94CB-4D83268C9C8A}" type="sibTrans" cxnId="{C9470BEB-42F5-46EF-AA45-24FC2066E2B7}">
      <dgm:prSet/>
      <dgm:spPr/>
      <dgm:t>
        <a:bodyPr/>
        <a:lstStyle/>
        <a:p>
          <a:endParaRPr lang="en-US"/>
        </a:p>
      </dgm:t>
    </dgm:pt>
    <dgm:pt modelId="{59A26479-1530-4D6F-8776-268E388FEC1D}">
      <dgm:prSet/>
      <dgm:spPr/>
      <dgm:t>
        <a:bodyPr/>
        <a:lstStyle/>
        <a:p>
          <a:pPr rtl="0"/>
          <a:r>
            <a:rPr lang="en-US" dirty="0" smtClean="0"/>
            <a:t>30 functional training</a:t>
          </a:r>
          <a:endParaRPr lang="en-US" dirty="0"/>
        </a:p>
      </dgm:t>
    </dgm:pt>
    <dgm:pt modelId="{C64E755F-B6C1-4C0D-8413-262B123FFFD5}" type="parTrans" cxnId="{C20AE3BF-7AB2-42E0-9B4A-12277088EE96}">
      <dgm:prSet/>
      <dgm:spPr/>
      <dgm:t>
        <a:bodyPr/>
        <a:lstStyle/>
        <a:p>
          <a:endParaRPr lang="en-US"/>
        </a:p>
      </dgm:t>
    </dgm:pt>
    <dgm:pt modelId="{97D39749-AAFD-4598-9A50-9761A94EE585}" type="sibTrans" cxnId="{C20AE3BF-7AB2-42E0-9B4A-12277088EE96}">
      <dgm:prSet/>
      <dgm:spPr/>
      <dgm:t>
        <a:bodyPr/>
        <a:lstStyle/>
        <a:p>
          <a:endParaRPr lang="en-US"/>
        </a:p>
      </dgm:t>
    </dgm:pt>
    <dgm:pt modelId="{E87A007E-EB2D-46EB-9A1D-1620C67955B2}">
      <dgm:prSet/>
      <dgm:spPr/>
      <dgm:t>
        <a:bodyPr/>
        <a:lstStyle/>
        <a:p>
          <a:pPr rtl="0"/>
          <a:r>
            <a:rPr lang="en-US" dirty="0" smtClean="0"/>
            <a:t>60 nonfunctional training</a:t>
          </a:r>
          <a:endParaRPr lang="en-US" dirty="0"/>
        </a:p>
      </dgm:t>
    </dgm:pt>
    <dgm:pt modelId="{16E73D28-61E5-42CD-9BE5-64D002A35E44}" type="parTrans" cxnId="{AB2601A1-3C5D-400F-A859-C5E00DFD28A4}">
      <dgm:prSet/>
      <dgm:spPr/>
      <dgm:t>
        <a:bodyPr/>
        <a:lstStyle/>
        <a:p>
          <a:endParaRPr lang="en-US"/>
        </a:p>
      </dgm:t>
    </dgm:pt>
    <dgm:pt modelId="{545FC965-46A9-4F5A-B895-4539DD8DF17B}" type="sibTrans" cxnId="{AB2601A1-3C5D-400F-A859-C5E00DFD28A4}">
      <dgm:prSet/>
      <dgm:spPr/>
      <dgm:t>
        <a:bodyPr/>
        <a:lstStyle/>
        <a:p>
          <a:endParaRPr lang="en-US"/>
        </a:p>
      </dgm:t>
    </dgm:pt>
    <dgm:pt modelId="{D826D59C-9BBA-4839-AC94-F832E2B95210}" type="pres">
      <dgm:prSet presAssocID="{2392CCA7-127F-4DEC-B3B6-0A09C37A6164}" presName="diagram" presStyleCnt="0">
        <dgm:presLayoutVars>
          <dgm:dir/>
          <dgm:animLvl val="lvl"/>
          <dgm:resizeHandles val="exact"/>
        </dgm:presLayoutVars>
      </dgm:prSet>
      <dgm:spPr/>
    </dgm:pt>
    <dgm:pt modelId="{AF9DE645-E3A0-431A-809E-03C734D854A0}" type="pres">
      <dgm:prSet presAssocID="{297CE1AC-1530-464F-93D3-5F269A5F31B2}" presName="compNode" presStyleCnt="0"/>
      <dgm:spPr/>
    </dgm:pt>
    <dgm:pt modelId="{16FE4D81-DBE8-40B0-B6A0-B15FC17711CC}" type="pres">
      <dgm:prSet presAssocID="{297CE1AC-1530-464F-93D3-5F269A5F31B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673D8-CDE0-4467-8EFD-71A7009C38DA}" type="pres">
      <dgm:prSet presAssocID="{297CE1AC-1530-464F-93D3-5F269A5F31B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34C2210-4755-459E-9515-B3568669317E}" type="pres">
      <dgm:prSet presAssocID="{297CE1AC-1530-464F-93D3-5F269A5F31B2}" presName="parentRect" presStyleLbl="alignNode1" presStyleIdx="0" presStyleCnt="3"/>
      <dgm:spPr/>
    </dgm:pt>
    <dgm:pt modelId="{593E4EB4-850E-44A5-A878-BDCE0045699A}" type="pres">
      <dgm:prSet presAssocID="{297CE1AC-1530-464F-93D3-5F269A5F31B2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BE45EE-FA0B-4D98-9ACF-888CDE136DE1}" type="pres">
      <dgm:prSet presAssocID="{41405FB4-F3A9-45FB-AD22-58BEB53CB600}" presName="sibTrans" presStyleLbl="sibTrans2D1" presStyleIdx="0" presStyleCnt="0"/>
      <dgm:spPr/>
    </dgm:pt>
    <dgm:pt modelId="{4DDBB182-7A1E-4F99-BF80-E6AAD0D79199}" type="pres">
      <dgm:prSet presAssocID="{C7761AF0-457C-47ED-B0C0-2A1E063BD521}" presName="compNode" presStyleCnt="0"/>
      <dgm:spPr/>
    </dgm:pt>
    <dgm:pt modelId="{27D6F5E6-2B12-4095-B2CA-2191807D668F}" type="pres">
      <dgm:prSet presAssocID="{C7761AF0-457C-47ED-B0C0-2A1E063BD521}" presName="childRect" presStyleLbl="bgAcc1" presStyleIdx="1" presStyleCnt="3" custScaleY="152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4F59F-4588-4DA6-949C-5657FAA801C1}" type="pres">
      <dgm:prSet presAssocID="{C7761AF0-457C-47ED-B0C0-2A1E063BD5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2C4D4-DA84-4D19-8584-0E506D6376E7}" type="pres">
      <dgm:prSet presAssocID="{C7761AF0-457C-47ED-B0C0-2A1E063BD521}" presName="parentRect" presStyleLbl="alignNode1" presStyleIdx="1" presStyleCnt="3" custLinFactNeighborY="57085"/>
      <dgm:spPr/>
      <dgm:t>
        <a:bodyPr/>
        <a:lstStyle/>
        <a:p>
          <a:endParaRPr lang="en-US"/>
        </a:p>
      </dgm:t>
    </dgm:pt>
    <dgm:pt modelId="{C6427938-01D0-4580-B354-CB15B3D14836}" type="pres">
      <dgm:prSet presAssocID="{C7761AF0-457C-47ED-B0C0-2A1E063BD521}" presName="adorn" presStyleLbl="fgAccFollowNode1" presStyleIdx="1" presStyleCnt="3" custLinFactNeighborY="499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4CC32D-4ADF-4D6A-BE14-0236D4B30EAE}" type="pres">
      <dgm:prSet presAssocID="{B1E7B441-5247-42E7-B3BE-C9311C43BFB1}" presName="sibTrans" presStyleLbl="sibTrans2D1" presStyleIdx="0" presStyleCnt="0"/>
      <dgm:spPr/>
    </dgm:pt>
    <dgm:pt modelId="{1E3B0F48-1BA7-4310-A446-68FF864EABEC}" type="pres">
      <dgm:prSet presAssocID="{699514DD-E66A-4A88-82E5-CDEB9FFFDDF3}" presName="compNode" presStyleCnt="0"/>
      <dgm:spPr/>
    </dgm:pt>
    <dgm:pt modelId="{03B58EA2-7811-44CF-BA8B-93A339E6F2FC}" type="pres">
      <dgm:prSet presAssocID="{699514DD-E66A-4A88-82E5-CDEB9FFFDDF3}" presName="childRect" presStyleLbl="bgAcc1" presStyleIdx="2" presStyleCnt="3" custScaleY="51722" custLinFactNeighborY="23027">
        <dgm:presLayoutVars>
          <dgm:bulletEnabled val="1"/>
        </dgm:presLayoutVars>
      </dgm:prSet>
      <dgm:spPr/>
    </dgm:pt>
    <dgm:pt modelId="{BE8B8D8D-B24D-42A4-9662-616D9C6DE723}" type="pres">
      <dgm:prSet presAssocID="{699514DD-E66A-4A88-82E5-CDEB9FFFDDF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B8828E-3CE7-497E-B36F-98814B8AA781}" type="pres">
      <dgm:prSet presAssocID="{699514DD-E66A-4A88-82E5-CDEB9FFFDDF3}" presName="parentRect" presStyleLbl="alignNode1" presStyleIdx="2" presStyleCnt="3"/>
      <dgm:spPr/>
    </dgm:pt>
    <dgm:pt modelId="{922E606F-37B0-46B3-93EA-F1C85925CD57}" type="pres">
      <dgm:prSet presAssocID="{699514DD-E66A-4A88-82E5-CDEB9FFFDDF3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20AE3BF-7AB2-42E0-9B4A-12277088EE96}" srcId="{1221B1CE-CFF0-4085-8498-45BD3DC88F6B}" destId="{59A26479-1530-4D6F-8776-268E388FEC1D}" srcOrd="0" destOrd="0" parTransId="{C64E755F-B6C1-4C0D-8413-262B123FFFD5}" sibTransId="{97D39749-AAFD-4598-9A50-9761A94EE585}"/>
    <dgm:cxn modelId="{542307D4-DCC0-4711-9ACB-5EAD08972920}" type="presOf" srcId="{699514DD-E66A-4A88-82E5-CDEB9FFFDDF3}" destId="{BE8B8D8D-B24D-42A4-9662-616D9C6DE723}" srcOrd="0" destOrd="0" presId="urn:microsoft.com/office/officeart/2005/8/layout/bList2"/>
    <dgm:cxn modelId="{8B92BE19-631C-40D0-BD6F-F28F049842D3}" srcId="{699514DD-E66A-4A88-82E5-CDEB9FFFDDF3}" destId="{62E24F5B-9713-4B72-9440-AEC516BFDFF2}" srcOrd="1" destOrd="0" parTransId="{8FAD8EA7-0945-46DC-80B9-3EDA7BBCA113}" sibTransId="{3A59BE15-E3BD-4971-B57E-9CAF432987E1}"/>
    <dgm:cxn modelId="{AB2601A1-3C5D-400F-A859-C5E00DFD28A4}" srcId="{1221B1CE-CFF0-4085-8498-45BD3DC88F6B}" destId="{E87A007E-EB2D-46EB-9A1D-1620C67955B2}" srcOrd="1" destOrd="0" parTransId="{16E73D28-61E5-42CD-9BE5-64D002A35E44}" sibTransId="{545FC965-46A9-4F5A-B895-4539DD8DF17B}"/>
    <dgm:cxn modelId="{2AC635AB-B2BC-45F1-9AC4-379C7108241B}" type="presOf" srcId="{297CE1AC-1530-464F-93D3-5F269A5F31B2}" destId="{734C2210-4755-459E-9515-B3568669317E}" srcOrd="1" destOrd="0" presId="urn:microsoft.com/office/officeart/2005/8/layout/bList2"/>
    <dgm:cxn modelId="{1882BFA7-096C-4083-A2B8-9AD5FD0310DE}" type="presOf" srcId="{47B735B6-3D11-4F60-97FF-B162C094ACE1}" destId="{16FE4D81-DBE8-40B0-B6A0-B15FC17711CC}" srcOrd="0" destOrd="2" presId="urn:microsoft.com/office/officeart/2005/8/layout/bList2"/>
    <dgm:cxn modelId="{674E80E4-F1D3-4CE8-BB23-E4022BAD3B14}" type="presOf" srcId="{59A26479-1530-4D6F-8776-268E388FEC1D}" destId="{27D6F5E6-2B12-4095-B2CA-2191807D668F}" srcOrd="0" destOrd="1" presId="urn:microsoft.com/office/officeart/2005/8/layout/bList2"/>
    <dgm:cxn modelId="{7C26F624-FCF8-4BD4-B45E-FA55E3A7FB1B}" type="presOf" srcId="{297CE1AC-1530-464F-93D3-5F269A5F31B2}" destId="{5D1673D8-CDE0-4467-8EFD-71A7009C38DA}" srcOrd="0" destOrd="0" presId="urn:microsoft.com/office/officeart/2005/8/layout/bList2"/>
    <dgm:cxn modelId="{78F88F0A-3919-4D36-BB92-17FE13902E2A}" type="presOf" srcId="{1221B1CE-CFF0-4085-8498-45BD3DC88F6B}" destId="{27D6F5E6-2B12-4095-B2CA-2191807D668F}" srcOrd="0" destOrd="0" presId="urn:microsoft.com/office/officeart/2005/8/layout/bList2"/>
    <dgm:cxn modelId="{F41587FE-85F2-47A0-BD1D-7C8B4AC9188B}" type="presOf" srcId="{C7761AF0-457C-47ED-B0C0-2A1E063BD521}" destId="{F4E4F59F-4588-4DA6-949C-5657FAA801C1}" srcOrd="0" destOrd="0" presId="urn:microsoft.com/office/officeart/2005/8/layout/bList2"/>
    <dgm:cxn modelId="{50686C7E-BD90-4783-BB03-1EF0C928431B}" srcId="{297CE1AC-1530-464F-93D3-5F269A5F31B2}" destId="{47B735B6-3D11-4F60-97FF-B162C094ACE1}" srcOrd="2" destOrd="0" parTransId="{9214BCA0-B652-43F0-B3E2-F89306673D03}" sibTransId="{2241B612-71B2-4639-ADD6-779EDA6B73D2}"/>
    <dgm:cxn modelId="{C9470BEB-42F5-46EF-AA45-24FC2066E2B7}" srcId="{C7761AF0-457C-47ED-B0C0-2A1E063BD521}" destId="{1221B1CE-CFF0-4085-8498-45BD3DC88F6B}" srcOrd="0" destOrd="0" parTransId="{7688C666-20A2-4D76-8844-5A3DDC6C3480}" sibTransId="{49E619AC-7C46-4D75-94CB-4D83268C9C8A}"/>
    <dgm:cxn modelId="{028004EA-186C-49BD-B52D-35E0BE00C90E}" srcId="{297CE1AC-1530-464F-93D3-5F269A5F31B2}" destId="{06485033-6E95-4714-95C8-949E4FA9A874}" srcOrd="0" destOrd="0" parTransId="{AAE93D09-B644-4B9C-A5F8-464C6EA837E5}" sibTransId="{D1F497C8-0162-410E-A8D4-11F8629E50E7}"/>
    <dgm:cxn modelId="{2DA69691-C30B-4D04-8514-08BEB0357DDF}" type="presOf" srcId="{2392CCA7-127F-4DEC-B3B6-0A09C37A6164}" destId="{D826D59C-9BBA-4839-AC94-F832E2B95210}" srcOrd="0" destOrd="0" presId="urn:microsoft.com/office/officeart/2005/8/layout/bList2"/>
    <dgm:cxn modelId="{D71CEDDF-A7FD-4870-92C1-2EC0BF2C6B3B}" type="presOf" srcId="{681DA607-96BE-4CAD-BDAE-EDE4D6736E8A}" destId="{03B58EA2-7811-44CF-BA8B-93A339E6F2FC}" srcOrd="0" destOrd="0" presId="urn:microsoft.com/office/officeart/2005/8/layout/bList2"/>
    <dgm:cxn modelId="{7DD041F9-D9D5-4A63-A68B-0B9D37A32F0E}" srcId="{2392CCA7-127F-4DEC-B3B6-0A09C37A6164}" destId="{C7761AF0-457C-47ED-B0C0-2A1E063BD521}" srcOrd="1" destOrd="0" parTransId="{52D17AEA-F635-4090-B6B1-621CA5ABFDA0}" sibTransId="{B1E7B441-5247-42E7-B3BE-C9311C43BFB1}"/>
    <dgm:cxn modelId="{2EFDD86C-C4A2-4BBA-ADBF-C00D3C7142A6}" srcId="{2392CCA7-127F-4DEC-B3B6-0A09C37A6164}" destId="{699514DD-E66A-4A88-82E5-CDEB9FFFDDF3}" srcOrd="2" destOrd="0" parTransId="{032DD41D-AC07-4598-8EDE-5F1A2C167795}" sibTransId="{0651F955-11B4-441D-A18C-9E969A3F538E}"/>
    <dgm:cxn modelId="{75637C75-7D1C-4FED-8289-6059150C2EB4}" srcId="{699514DD-E66A-4A88-82E5-CDEB9FFFDDF3}" destId="{681DA607-96BE-4CAD-BDAE-EDE4D6736E8A}" srcOrd="0" destOrd="0" parTransId="{EC9B3A38-6D03-4CF5-B9B6-5F54738455B6}" sibTransId="{1C9A618D-0D6E-44AB-B472-587E4EB584DF}"/>
    <dgm:cxn modelId="{E65C3294-9266-4CF5-A29C-DFA8DAE17E7D}" type="presOf" srcId="{62E24F5B-9713-4B72-9440-AEC516BFDFF2}" destId="{03B58EA2-7811-44CF-BA8B-93A339E6F2FC}" srcOrd="0" destOrd="1" presId="urn:microsoft.com/office/officeart/2005/8/layout/bList2"/>
    <dgm:cxn modelId="{61B02974-B41C-40E0-A318-CFC83316BC3D}" srcId="{297CE1AC-1530-464F-93D3-5F269A5F31B2}" destId="{44298740-C30C-4134-8984-37B8EBA6C802}" srcOrd="1" destOrd="0" parTransId="{C4499223-9743-44F1-8531-90F135E067CC}" sibTransId="{06FDE051-5AD7-4216-88E4-B6D5DD1A2F84}"/>
    <dgm:cxn modelId="{5E764CB8-4DA3-4CA4-8859-0EE975913255}" type="presOf" srcId="{E87A007E-EB2D-46EB-9A1D-1620C67955B2}" destId="{27D6F5E6-2B12-4095-B2CA-2191807D668F}" srcOrd="0" destOrd="2" presId="urn:microsoft.com/office/officeart/2005/8/layout/bList2"/>
    <dgm:cxn modelId="{768C9AC4-E1D3-407E-80E4-880512E761C5}" type="presOf" srcId="{B1E7B441-5247-42E7-B3BE-C9311C43BFB1}" destId="{4E4CC32D-4ADF-4D6A-BE14-0236D4B30EAE}" srcOrd="0" destOrd="0" presId="urn:microsoft.com/office/officeart/2005/8/layout/bList2"/>
    <dgm:cxn modelId="{E48B28D5-8602-4D4D-9B45-8F7F41933305}" type="presOf" srcId="{41405FB4-F3A9-45FB-AD22-58BEB53CB600}" destId="{13BE45EE-FA0B-4D98-9ACF-888CDE136DE1}" srcOrd="0" destOrd="0" presId="urn:microsoft.com/office/officeart/2005/8/layout/bList2"/>
    <dgm:cxn modelId="{B5BC1DB8-D4A3-4035-ABB9-FAA0DAAFF14C}" type="presOf" srcId="{06485033-6E95-4714-95C8-949E4FA9A874}" destId="{16FE4D81-DBE8-40B0-B6A0-B15FC17711CC}" srcOrd="0" destOrd="0" presId="urn:microsoft.com/office/officeart/2005/8/layout/bList2"/>
    <dgm:cxn modelId="{3BAFE993-C681-4C15-A60D-B5F64BCA6FA1}" type="presOf" srcId="{C7761AF0-457C-47ED-B0C0-2A1E063BD521}" destId="{74B2C4D4-DA84-4D19-8584-0E506D6376E7}" srcOrd="1" destOrd="0" presId="urn:microsoft.com/office/officeart/2005/8/layout/bList2"/>
    <dgm:cxn modelId="{0391A8BB-BC03-4A31-A223-7E31DE0B3548}" srcId="{2392CCA7-127F-4DEC-B3B6-0A09C37A6164}" destId="{297CE1AC-1530-464F-93D3-5F269A5F31B2}" srcOrd="0" destOrd="0" parTransId="{CA054962-4C88-4C4F-AB27-D07741C44CC1}" sibTransId="{41405FB4-F3A9-45FB-AD22-58BEB53CB600}"/>
    <dgm:cxn modelId="{F4A9A732-5A90-4EC6-9DE1-DE3F5526F545}" type="presOf" srcId="{44298740-C30C-4134-8984-37B8EBA6C802}" destId="{16FE4D81-DBE8-40B0-B6A0-B15FC17711CC}" srcOrd="0" destOrd="1" presId="urn:microsoft.com/office/officeart/2005/8/layout/bList2"/>
    <dgm:cxn modelId="{2C5549E4-79C7-4F93-9865-EF6FC1AD56B4}" type="presOf" srcId="{699514DD-E66A-4A88-82E5-CDEB9FFFDDF3}" destId="{3CB8828E-3CE7-497E-B36F-98814B8AA781}" srcOrd="1" destOrd="0" presId="urn:microsoft.com/office/officeart/2005/8/layout/bList2"/>
    <dgm:cxn modelId="{91FB0220-5896-4A97-A769-76B97FB51692}" type="presParOf" srcId="{D826D59C-9BBA-4839-AC94-F832E2B95210}" destId="{AF9DE645-E3A0-431A-809E-03C734D854A0}" srcOrd="0" destOrd="0" presId="urn:microsoft.com/office/officeart/2005/8/layout/bList2"/>
    <dgm:cxn modelId="{37811A2B-E469-4689-B5C6-119E19E7A99C}" type="presParOf" srcId="{AF9DE645-E3A0-431A-809E-03C734D854A0}" destId="{16FE4D81-DBE8-40B0-B6A0-B15FC17711CC}" srcOrd="0" destOrd="0" presId="urn:microsoft.com/office/officeart/2005/8/layout/bList2"/>
    <dgm:cxn modelId="{FC4D67D1-176B-489E-99BB-24B2060FEA93}" type="presParOf" srcId="{AF9DE645-E3A0-431A-809E-03C734D854A0}" destId="{5D1673D8-CDE0-4467-8EFD-71A7009C38DA}" srcOrd="1" destOrd="0" presId="urn:microsoft.com/office/officeart/2005/8/layout/bList2"/>
    <dgm:cxn modelId="{E92775AD-AD6E-4786-A313-CAFD0FBDE0C6}" type="presParOf" srcId="{AF9DE645-E3A0-431A-809E-03C734D854A0}" destId="{734C2210-4755-459E-9515-B3568669317E}" srcOrd="2" destOrd="0" presId="urn:microsoft.com/office/officeart/2005/8/layout/bList2"/>
    <dgm:cxn modelId="{0EC93806-04EA-4191-9B4E-0C251618EC66}" type="presParOf" srcId="{AF9DE645-E3A0-431A-809E-03C734D854A0}" destId="{593E4EB4-850E-44A5-A878-BDCE0045699A}" srcOrd="3" destOrd="0" presId="urn:microsoft.com/office/officeart/2005/8/layout/bList2"/>
    <dgm:cxn modelId="{FDD8AA0F-8924-425D-B8F5-81B179D9408D}" type="presParOf" srcId="{D826D59C-9BBA-4839-AC94-F832E2B95210}" destId="{13BE45EE-FA0B-4D98-9ACF-888CDE136DE1}" srcOrd="1" destOrd="0" presId="urn:microsoft.com/office/officeart/2005/8/layout/bList2"/>
    <dgm:cxn modelId="{F91CA824-A7D8-422D-8C0C-FF85E3316A26}" type="presParOf" srcId="{D826D59C-9BBA-4839-AC94-F832E2B95210}" destId="{4DDBB182-7A1E-4F99-BF80-E6AAD0D79199}" srcOrd="2" destOrd="0" presId="urn:microsoft.com/office/officeart/2005/8/layout/bList2"/>
    <dgm:cxn modelId="{81E73770-B3FB-43CA-9D1D-039812EB248A}" type="presParOf" srcId="{4DDBB182-7A1E-4F99-BF80-E6AAD0D79199}" destId="{27D6F5E6-2B12-4095-B2CA-2191807D668F}" srcOrd="0" destOrd="0" presId="urn:microsoft.com/office/officeart/2005/8/layout/bList2"/>
    <dgm:cxn modelId="{43BE3341-FF9C-4139-9211-5302F5B2DC1D}" type="presParOf" srcId="{4DDBB182-7A1E-4F99-BF80-E6AAD0D79199}" destId="{F4E4F59F-4588-4DA6-949C-5657FAA801C1}" srcOrd="1" destOrd="0" presId="urn:microsoft.com/office/officeart/2005/8/layout/bList2"/>
    <dgm:cxn modelId="{07371F68-EBC1-4248-9A7C-520CE2DAB152}" type="presParOf" srcId="{4DDBB182-7A1E-4F99-BF80-E6AAD0D79199}" destId="{74B2C4D4-DA84-4D19-8584-0E506D6376E7}" srcOrd="2" destOrd="0" presId="urn:microsoft.com/office/officeart/2005/8/layout/bList2"/>
    <dgm:cxn modelId="{65F2F2F6-CC3C-4D2E-9335-46417E8F7178}" type="presParOf" srcId="{4DDBB182-7A1E-4F99-BF80-E6AAD0D79199}" destId="{C6427938-01D0-4580-B354-CB15B3D14836}" srcOrd="3" destOrd="0" presId="urn:microsoft.com/office/officeart/2005/8/layout/bList2"/>
    <dgm:cxn modelId="{CF4E3133-5225-4CDC-8AC6-734D954D9F36}" type="presParOf" srcId="{D826D59C-9BBA-4839-AC94-F832E2B95210}" destId="{4E4CC32D-4ADF-4D6A-BE14-0236D4B30EAE}" srcOrd="3" destOrd="0" presId="urn:microsoft.com/office/officeart/2005/8/layout/bList2"/>
    <dgm:cxn modelId="{DAFF9406-D68E-456A-9A71-8F68D38C77BD}" type="presParOf" srcId="{D826D59C-9BBA-4839-AC94-F832E2B95210}" destId="{1E3B0F48-1BA7-4310-A446-68FF864EABEC}" srcOrd="4" destOrd="0" presId="urn:microsoft.com/office/officeart/2005/8/layout/bList2"/>
    <dgm:cxn modelId="{1A0F0382-2A50-430D-9DD4-B7CBA53E5828}" type="presParOf" srcId="{1E3B0F48-1BA7-4310-A446-68FF864EABEC}" destId="{03B58EA2-7811-44CF-BA8B-93A339E6F2FC}" srcOrd="0" destOrd="0" presId="urn:microsoft.com/office/officeart/2005/8/layout/bList2"/>
    <dgm:cxn modelId="{E03EE825-9ACE-492D-AFB3-2A2F8BBA4A69}" type="presParOf" srcId="{1E3B0F48-1BA7-4310-A446-68FF864EABEC}" destId="{BE8B8D8D-B24D-42A4-9662-616D9C6DE723}" srcOrd="1" destOrd="0" presId="urn:microsoft.com/office/officeart/2005/8/layout/bList2"/>
    <dgm:cxn modelId="{3A9B4E48-679B-4CD0-8660-0F4CCDC94666}" type="presParOf" srcId="{1E3B0F48-1BA7-4310-A446-68FF864EABEC}" destId="{3CB8828E-3CE7-497E-B36F-98814B8AA781}" srcOrd="2" destOrd="0" presId="urn:microsoft.com/office/officeart/2005/8/layout/bList2"/>
    <dgm:cxn modelId="{4C314DC5-93CF-4B82-894A-859FEBD9D286}" type="presParOf" srcId="{1E3B0F48-1BA7-4310-A446-68FF864EABEC}" destId="{922E606F-37B0-46B3-93EA-F1C85925CD57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E7DB9-93F4-4607-841C-6A2C9B14CA8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8916-3CA8-4E79-BD2F-70C42A302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C8916-3CA8-4E79-BD2F-70C42A3025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C8916-3CA8-4E79-BD2F-70C42A3025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http://www.tidewaterbusinessservice.com/Smiley%20confused.jpg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Confused smiley</a:t>
            </a:r>
          </a:p>
          <a:p>
            <a:pPr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C8916-3CA8-4E79-BD2F-70C42A3025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C8916-3CA8-4E79-BD2F-70C42A3025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1CA88-6913-4E13-81AB-5267C780B1C8}" type="datetimeFigureOut">
              <a:rPr lang="en-US" smtClean="0"/>
              <a:pPr/>
              <a:t>7/18/2007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B1A95F-94AE-4012-A67A-98CDFC816F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algorithm for determining functional siRNA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Levenshtein distance and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siRNA</a:t>
            </a:r>
            <a:endParaRPr lang="en-US" dirty="0"/>
          </a:p>
        </p:txBody>
      </p:sp>
      <p:pic>
        <p:nvPicPr>
          <p:cNvPr id="4" name="Picture 3" descr="Animation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86200"/>
            <a:ext cx="1905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siRNA?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http://fig.cox.miami.edu/~cmallery/255/255hist/mcb4.1.dogma.jpg</a:t>
            </a:r>
            <a:br>
              <a:rPr lang="en-US" sz="1000" dirty="0" smtClean="0"/>
            </a:br>
            <a:r>
              <a:rPr lang="en-US" sz="1000" dirty="0" smtClean="0"/>
              <a:t>http://www.nature.com/news/2003/030616/full/030616-12.html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Short-interfering RNA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Interferes with mRNA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Inhibits specific proteins from being produced</a:t>
            </a:r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How proteins are made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b="1" dirty="0" smtClean="0"/>
              <a:t>Transcription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DNA           RNA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b="1" dirty="0" smtClean="0"/>
              <a:t>Translation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mRNA          protein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b="1" dirty="0" smtClean="0"/>
              <a:t>Protein!</a:t>
            </a:r>
          </a:p>
          <a:p>
            <a:pPr lvl="1">
              <a:buClr>
                <a:schemeClr val="bg1"/>
              </a:buClr>
              <a:buNone/>
            </a:pPr>
            <a:endParaRPr lang="en-US" b="1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Some proteins we would like to suppress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Ex:  Knocked out caffeine genes in coffee plants.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1676400" y="3124200"/>
            <a:ext cx="152400" cy="152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52600" y="3505200"/>
            <a:ext cx="152400" cy="152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te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762000"/>
            <a:ext cx="5562600" cy="3740673"/>
          </a:xfrm>
          <a:prstGeom prst="rect">
            <a:avLst/>
          </a:prstGeom>
        </p:spPr>
      </p:pic>
      <p:pic>
        <p:nvPicPr>
          <p:cNvPr id="9" name="Picture 8" descr="coffee_1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895600"/>
            <a:ext cx="1502229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228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Which strings of siRNA effectively silence genes?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Too many to test every single one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Tried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Results:  About 25% of all strings (of 20 </a:t>
            </a:r>
            <a:r>
              <a:rPr lang="en-US" dirty="0" err="1" smtClean="0"/>
              <a:t>nt</a:t>
            </a:r>
            <a:r>
              <a:rPr lang="en-US" dirty="0" smtClean="0"/>
              <a:t> strands) fit ideal properties of functional siRNA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BUT this amounts to about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dirty="0" smtClean="0"/>
          </a:p>
          <a:p>
            <a:pPr lvl="1">
              <a:buClr>
                <a:schemeClr val="bg1"/>
              </a:buClr>
              <a:buNone/>
            </a:pPr>
            <a:r>
              <a:rPr lang="en-US" sz="2000" dirty="0" smtClean="0"/>
              <a:t>274,877,907,000</a:t>
            </a:r>
          </a:p>
          <a:p>
            <a:pPr marL="571500" lvl="1" indent="0">
              <a:buClr>
                <a:schemeClr val="bg1"/>
              </a:buClr>
              <a:buNone/>
            </a:pPr>
            <a:r>
              <a:rPr lang="en-US" dirty="0" smtClean="0"/>
              <a:t>			strings…</a:t>
            </a:r>
          </a:p>
          <a:p>
            <a:pPr marL="571500" lvl="1" indent="0">
              <a:buClr>
                <a:schemeClr val="bg1"/>
              </a:buClr>
              <a:buNone/>
            </a:pPr>
            <a:endParaRPr lang="en-US" dirty="0" smtClean="0"/>
          </a:p>
        </p:txBody>
      </p:sp>
      <p:pic>
        <p:nvPicPr>
          <p:cNvPr id="7" name="Picture 6" descr="Smiley confus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81200"/>
            <a:ext cx="18192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data.jpg"/>
          <p:cNvPicPr>
            <a:picLocks noChangeAspect="1"/>
          </p:cNvPicPr>
          <p:nvPr/>
        </p:nvPicPr>
        <p:blipFill>
          <a:blip r:embed="rId3"/>
          <a:srcRect r="30972" b="18791"/>
          <a:stretch>
            <a:fillRect/>
          </a:stretch>
        </p:blipFill>
        <p:spPr>
          <a:xfrm>
            <a:off x="3048000" y="990600"/>
            <a:ext cx="5755532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Levenshtein Distance</a:t>
            </a: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> </a:t>
            </a:r>
            <a:r>
              <a:rPr lang="en-US" sz="1000" b="0" dirty="0" smtClean="0"/>
              <a:t>1.  </a:t>
            </a:r>
            <a:r>
              <a:rPr lang="en-US" sz="1000" b="0" dirty="0" err="1" smtClean="0"/>
              <a:t>Vert</a:t>
            </a:r>
            <a:r>
              <a:rPr lang="en-US" sz="1000" b="0" dirty="0" smtClean="0"/>
              <a:t> JP, </a:t>
            </a:r>
            <a:r>
              <a:rPr lang="en-US" sz="1000" b="0" dirty="0" err="1" smtClean="0"/>
              <a:t>Foveau</a:t>
            </a:r>
            <a:r>
              <a:rPr lang="en-US" sz="1000" b="0" dirty="0" smtClean="0"/>
              <a:t> N, </a:t>
            </a:r>
            <a:r>
              <a:rPr lang="en-US" sz="1000" b="0" dirty="0" err="1" smtClean="0"/>
              <a:t>Lajaunie</a:t>
            </a:r>
            <a:r>
              <a:rPr lang="en-US" sz="1000" b="0" dirty="0" smtClean="0"/>
              <a:t> C, </a:t>
            </a:r>
            <a:r>
              <a:rPr lang="en-US" sz="1000" b="0" dirty="0" err="1" smtClean="0"/>
              <a:t>Vandenbrouck</a:t>
            </a:r>
            <a:r>
              <a:rPr lang="en-US" sz="1000" b="0" dirty="0" smtClean="0"/>
              <a:t> Y:  “An accurate and interpretable model for siRNA efficacy prediction”.  </a:t>
            </a:r>
            <a:r>
              <a:rPr lang="en-US" sz="1000" b="0" i="1" dirty="0" smtClean="0"/>
              <a:t>BMC Bioinformatics</a:t>
            </a:r>
            <a:r>
              <a:rPr lang="en-US" sz="1000" b="0" dirty="0" smtClean="0"/>
              <a:t>.  2006, 7:520.</a:t>
            </a:r>
            <a:endParaRPr lang="en-US" sz="10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Levenshtein </a:t>
            </a:r>
            <a:r>
              <a:rPr lang="en-US" dirty="0" smtClean="0"/>
              <a:t>Distance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Calculate distance between strings based on whether character </a:t>
            </a:r>
            <a:r>
              <a:rPr lang="en-US" i="1" dirty="0" smtClean="0"/>
              <a:t>n</a:t>
            </a:r>
            <a:r>
              <a:rPr lang="en-US" dirty="0" smtClean="0"/>
              <a:t> in string1 is the same as character </a:t>
            </a:r>
            <a:r>
              <a:rPr lang="en-US" i="1" dirty="0" smtClean="0"/>
              <a:t>n</a:t>
            </a:r>
            <a:r>
              <a:rPr lang="en-US" dirty="0" smtClean="0"/>
              <a:t> in string2.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Minimum number </a:t>
            </a:r>
            <a:r>
              <a:rPr lang="en-US" dirty="0" smtClean="0"/>
              <a:t>of substitutions/insertions required to </a:t>
            </a:r>
            <a:r>
              <a:rPr lang="en-US" dirty="0" smtClean="0"/>
              <a:t>transform one string </a:t>
            </a:r>
            <a:r>
              <a:rPr lang="en-US" dirty="0" smtClean="0"/>
              <a:t>to another. </a:t>
            </a:r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Modifications</a:t>
            </a:r>
            <a:endParaRPr lang="en-US" dirty="0" smtClean="0"/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Used weights </a:t>
            </a:r>
            <a:r>
              <a:rPr lang="en-US" dirty="0" smtClean="0"/>
              <a:t>from </a:t>
            </a:r>
            <a:r>
              <a:rPr lang="en-US" dirty="0" err="1" smtClean="0"/>
              <a:t>Vert’s</a:t>
            </a:r>
            <a:r>
              <a:rPr lang="en-US" dirty="0" smtClean="0"/>
              <a:t> paper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Each substitution no longer increments distance by uniform amount</a:t>
            </a:r>
          </a:p>
          <a:p>
            <a:pPr lvl="2">
              <a:buClr>
                <a:schemeClr val="bg1"/>
              </a:buClr>
              <a:buNone/>
            </a:pPr>
            <a:endParaRPr lang="en-US" dirty="0" smtClean="0"/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Depends on</a:t>
            </a:r>
          </a:p>
          <a:p>
            <a:pPr lvl="2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Position of nucleotide substitution</a:t>
            </a:r>
          </a:p>
          <a:p>
            <a:pPr lvl="2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Type of substitution</a:t>
            </a:r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</p:txBody>
      </p:sp>
      <p:pic>
        <p:nvPicPr>
          <p:cNvPr id="34" name="Picture 33" descr="levenshtein_meilenstein_matri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90600"/>
            <a:ext cx="5638800" cy="374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219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…UCCAUAGUAG…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173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…AACGUUCGGU…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124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Position of nucleotide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733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Type of nucleotide substitution</a:t>
            </a:r>
            <a:endParaRPr lang="en-US" dirty="0"/>
          </a:p>
        </p:txBody>
      </p:sp>
      <p:cxnSp>
        <p:nvCxnSpPr>
          <p:cNvPr id="11" name="Elbow Connector 9"/>
          <p:cNvCxnSpPr>
            <a:stCxn id="9" idx="3"/>
          </p:cNvCxnSpPr>
          <p:nvPr/>
        </p:nvCxnSpPr>
        <p:spPr>
          <a:xfrm flipV="1">
            <a:off x="4648200" y="2819400"/>
            <a:ext cx="457200" cy="6279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200" y="1295400"/>
            <a:ext cx="228600" cy="1447800"/>
          </a:xfrm>
          <a:prstGeom prst="rect">
            <a:avLst/>
          </a:prstGeom>
          <a:solidFill>
            <a:srgbClr val="FF7C8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0" idx="0"/>
          </p:cNvCxnSpPr>
          <p:nvPr/>
        </p:nvCxnSpPr>
        <p:spPr>
          <a:xfrm rot="16200000" flipV="1">
            <a:off x="5734050" y="3028950"/>
            <a:ext cx="914400" cy="4953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Algorithm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C++ implementation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dirty="0" smtClean="0"/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Data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Data downloaded from siRecords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Used only data for siRNA targeting HEK (human embryonic kidney) mRNAs.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Four levels of efficacy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4=Very High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3=High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2=Medium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1=Low</a:t>
            </a:r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  <a:p>
            <a:pPr lvl="1">
              <a:buClr>
                <a:schemeClr val="bg1"/>
              </a:buClr>
              <a:buNone/>
            </a:pPr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/>
          <a:lstStyle/>
          <a:p>
            <a:r>
              <a:rPr lang="en-US" dirty="0" smtClean="0"/>
              <a:t>Modified algorithm</a:t>
            </a: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/>
            </a:r>
            <a:br>
              <a:rPr lang="en-US" sz="1000" b="0" dirty="0" smtClean="0"/>
            </a:br>
            <a:r>
              <a:rPr lang="en-US" sz="1000" b="0" dirty="0" smtClean="0"/>
              <a:t>2. http://sirecords.umn.edu/siRecords/download_data.php</a:t>
            </a:r>
            <a:endParaRPr lang="en-US" sz="10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1752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the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err="1" smtClean="0"/>
              <a:t>Vert’s</a:t>
            </a:r>
            <a:r>
              <a:rPr lang="en-US" dirty="0" smtClean="0"/>
              <a:t> weight data is collected from both </a:t>
            </a:r>
            <a:r>
              <a:rPr lang="en-US" dirty="0" err="1" smtClean="0"/>
              <a:t>murine</a:t>
            </a:r>
            <a:r>
              <a:rPr lang="en-US" dirty="0" smtClean="0"/>
              <a:t> and human sources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5" name="Picture 4" descr="050921.mice-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14400"/>
            <a:ext cx="317500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ick-ne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858218"/>
            <a:ext cx="2200275" cy="287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Incorporate thermodynamic data from </a:t>
            </a:r>
            <a:r>
              <a:rPr lang="en-US" dirty="0" err="1" smtClean="0"/>
              <a:t>Vert</a:t>
            </a:r>
            <a:r>
              <a:rPr lang="en-US" dirty="0" smtClean="0"/>
              <a:t> into algorithm for additional accuracy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255</TotalTime>
  <Words>304</Words>
  <Application>Microsoft Office PowerPoint</Application>
  <PresentationFormat>On-screen Show (4:3)</PresentationFormat>
  <Paragraphs>79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Levenshtein distance and siRNA</vt:lpstr>
      <vt:lpstr>What is siRNA?  http://fig.cox.miami.edu/~cmallery/255/255hist/mcb4.1.dogma.jpg http://www.nature.com/news/2003/030616/full/030616-12.html</vt:lpstr>
      <vt:lpstr>The Problem…</vt:lpstr>
      <vt:lpstr>Levenshtein Distance     1.  Vert JP, Foveau N, Lajaunie C, Vandenbrouck Y:  “An accurate and interpretable model for siRNA efficacy prediction”.  BMC Bioinformatics.  2006, 7:520.</vt:lpstr>
      <vt:lpstr>Modified algorithm     2. http://sirecords.umn.edu/siRecords/download_data.php</vt:lpstr>
      <vt:lpstr>Results</vt:lpstr>
      <vt:lpstr>Issues with the algorithm</vt:lpstr>
      <vt:lpstr>Future Work</vt:lpstr>
      <vt:lpstr>Acknowledgements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reu</dc:creator>
  <cp:lastModifiedBy>reu</cp:lastModifiedBy>
  <cp:revision>76</cp:revision>
  <dcterms:created xsi:type="dcterms:W3CDTF">2007-07-17T15:15:29Z</dcterms:created>
  <dcterms:modified xsi:type="dcterms:W3CDTF">2007-07-18T06:18:53Z</dcterms:modified>
</cp:coreProperties>
</file>